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4" r:id="rId2"/>
    <p:sldId id="639" r:id="rId3"/>
    <p:sldId id="607" r:id="rId4"/>
    <p:sldId id="627" r:id="rId5"/>
    <p:sldId id="590" r:id="rId6"/>
    <p:sldId id="629" r:id="rId7"/>
    <p:sldId id="641" r:id="rId8"/>
    <p:sldId id="640" r:id="rId9"/>
    <p:sldId id="642" r:id="rId10"/>
    <p:sldId id="626" r:id="rId11"/>
    <p:sldId id="594" r:id="rId12"/>
    <p:sldId id="599" r:id="rId13"/>
    <p:sldId id="624" r:id="rId14"/>
    <p:sldId id="625" r:id="rId15"/>
    <p:sldId id="643" r:id="rId16"/>
    <p:sldId id="638" r:id="rId17"/>
    <p:sldId id="636" r:id="rId18"/>
    <p:sldId id="613" r:id="rId19"/>
    <p:sldId id="633" r:id="rId20"/>
    <p:sldId id="608" r:id="rId21"/>
    <p:sldId id="637" r:id="rId22"/>
    <p:sldId id="631" r:id="rId23"/>
    <p:sldId id="635" r:id="rId24"/>
    <p:sldId id="634" r:id="rId25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1153B"/>
    <a:srgbClr val="79163B"/>
    <a:srgbClr val="642832"/>
    <a:srgbClr val="8C0046"/>
    <a:srgbClr val="CC0000"/>
    <a:srgbClr val="800000"/>
    <a:srgbClr val="990033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6" autoAdjust="0"/>
    <p:restoredTop sz="84245" autoAdjust="0"/>
  </p:normalViewPr>
  <p:slideViewPr>
    <p:cSldViewPr snapToGrid="0">
      <p:cViewPr varScale="1">
        <p:scale>
          <a:sx n="66" d="100"/>
          <a:sy n="66" d="100"/>
        </p:scale>
        <p:origin x="182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2755" y="43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10267A76-DF9F-080C-88B7-DE32A30059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54038" y="203200"/>
            <a:ext cx="3230562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 altLang="en-US"/>
              <a:t>Statistical Literacy: Bayesian Significance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81CF142-4544-F3D1-CA69-41CB833CDDD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203200"/>
            <a:ext cx="28146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dirty="0"/>
            </a:lvl1pPr>
          </a:lstStyle>
          <a:p>
            <a:pPr>
              <a:defRPr/>
            </a:pPr>
            <a:r>
              <a:rPr lang="en-US" altLang="en-US" dirty="0"/>
              <a:t>4 August 2026</a:t>
            </a:r>
          </a:p>
          <a:p>
            <a:pPr>
              <a:defRPr/>
            </a:pPr>
            <a:r>
              <a:rPr lang="en-US" altLang="en-US" dirty="0"/>
              <a:t>V1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A1AD5854-EE26-6112-3EBC-7610C959B6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09600" y="8755063"/>
            <a:ext cx="31194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 altLang="en-US"/>
              <a:t>2026-Schield-ASA-slides.pdf</a:t>
            </a:r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18AE66B3-5C2E-253D-4B2C-D93FA72D0AE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06863" y="8755063"/>
            <a:ext cx="25987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r>
              <a:rPr lang="en-US" altLang="en-US"/>
              <a:t>Page </a:t>
            </a:r>
            <a:fld id="{51320627-49BB-4ED6-BF41-7491389934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796B4C5-D5C3-78FF-365A-BE76ECB653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 altLang="en-US"/>
              <a:t>Statistical Literacy and Chance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9710842-E08E-B944-8F2A-64961D3CD1D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r>
              <a:rPr lang="en-US" altLang="en-US"/>
              <a:t>9 August 2005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62FBACE-490E-FC98-EE32-284460CD48E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76388" y="720725"/>
            <a:ext cx="4343400" cy="2305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409FE039-5EDB-0BA2-5091-70B13949E28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15900" y="3049588"/>
            <a:ext cx="7099300" cy="5991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F22552DA-F6F3-985E-FE84-EE7DB65B7A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 altLang="en-US"/>
              <a:t>2005SchieldASA6up.pdf</a:t>
            </a:r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D8DD4BC3-07D2-723A-2E1E-AF87352529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5" tIns="48318" rIns="96635" bIns="4831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64387FDB-2740-4EC5-8E07-C4CD1A1103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5" Type="http://schemas.openxmlformats.org/officeDocument/2006/relationships/image" Target="../media/image1.png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6370712-3003-C174-663E-FC8B46F90D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E6B0316-20E5-76BA-EB6C-6BAB496DD5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6148" name="Rectangle 6">
            <a:extLst>
              <a:ext uri="{FF2B5EF4-FFF2-40B4-BE49-F238E27FC236}">
                <a16:creationId xmlns:a16="http://schemas.microsoft.com/office/drawing/2014/main" id="{00A70E9F-962A-6B1C-9829-2BDB684DF9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6149" name="Rectangle 7">
            <a:extLst>
              <a:ext uri="{FF2B5EF4-FFF2-40B4-BE49-F238E27FC236}">
                <a16:creationId xmlns:a16="http://schemas.microsoft.com/office/drawing/2014/main" id="{69CE0492-6A20-5743-6062-5713C74612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8A9311F-4B31-41A9-B639-4CB3BA0BAEB9}" type="slidenum">
              <a:rPr lang="en-US" altLang="en-US" sz="1300" smtClean="0"/>
              <a:pPr/>
              <a:t>1</a:t>
            </a:fld>
            <a:endParaRPr lang="en-US" altLang="en-US" sz="1300"/>
          </a:p>
        </p:txBody>
      </p:sp>
      <p:sp>
        <p:nvSpPr>
          <p:cNvPr id="6150" name="Rectangle 2">
            <a:extLst>
              <a:ext uri="{FF2B5EF4-FFF2-40B4-BE49-F238E27FC236}">
                <a16:creationId xmlns:a16="http://schemas.microsoft.com/office/drawing/2014/main" id="{F6CD9075-ADA7-2165-E5FD-C3C028F1EF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51" name="Rectangle 3">
            <a:extLst>
              <a:ext uri="{FF2B5EF4-FFF2-40B4-BE49-F238E27FC236}">
                <a16:creationId xmlns:a16="http://schemas.microsoft.com/office/drawing/2014/main" id="{6AB48EF6-51D1-9A75-8133-892A8DEB18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200"/>
          </a:p>
        </p:txBody>
      </p:sp>
      <p:pic>
        <p:nvPicPr>
          <p:cNvPr id="150532" name="Picture 4">
            <a:hlinkClick r:id="" action="ppaction://media"/>
            <a:extLst>
              <a:ext uri="{FF2B5EF4-FFF2-40B4-BE49-F238E27FC236}">
                <a16:creationId xmlns:a16="http://schemas.microsoft.com/office/drawing/2014/main" id="{2786FBE0-923B-AC6B-1A2D-8B4DBAFA779C}"/>
              </a:ext>
            </a:extLst>
          </p:cNvPr>
          <p:cNvPicPr>
            <a:picLocks noRot="1" noChangeAspect="1" noChangeArrowheads="1"/>
          </p:cNvPicPr>
          <p:nvPr>
            <a:wavAudioFile r:embed="rId1" name="Slide0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4640263"/>
            <a:ext cx="320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5">
            <a:hlinkClick r:id="" action="ppaction://media"/>
            <a:extLst>
              <a:ext uri="{FF2B5EF4-FFF2-40B4-BE49-F238E27FC236}">
                <a16:creationId xmlns:a16="http://schemas.microsoft.com/office/drawing/2014/main" id="{B099D527-2327-A333-3905-B9590D14934E}"/>
              </a:ext>
            </a:extLst>
          </p:cNvPr>
          <p:cNvPicPr>
            <a:picLocks noRot="1" noChangeAspect="1" noChangeArrowheads="1"/>
          </p:cNvPicPr>
          <p:nvPr>
            <a:wavAudioFile r:embed="rId2" name="Slideo0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4640263"/>
            <a:ext cx="320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5B580D9-C999-A454-8E25-54519963A4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9782BDE-0238-080C-E173-C7231634103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8EB0B9CB-B90E-CE49-9DAB-31DE9A032A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6389" name="Rectangle 7">
            <a:extLst>
              <a:ext uri="{FF2B5EF4-FFF2-40B4-BE49-F238E27FC236}">
                <a16:creationId xmlns:a16="http://schemas.microsoft.com/office/drawing/2014/main" id="{2C43D8BA-D02E-B881-4205-FACA0AF668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2D08E7E-C835-4ABD-8847-E40443B40D23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16390" name="Rectangle 2">
            <a:extLst>
              <a:ext uri="{FF2B5EF4-FFF2-40B4-BE49-F238E27FC236}">
                <a16:creationId xmlns:a16="http://schemas.microsoft.com/office/drawing/2014/main" id="{44D6E445-7E96-2414-8556-989C4D7906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91" name="Rectangle 3">
            <a:extLst>
              <a:ext uri="{FF2B5EF4-FFF2-40B4-BE49-F238E27FC236}">
                <a16:creationId xmlns:a16="http://schemas.microsoft.com/office/drawing/2014/main" id="{069D565D-2F2F-915E-7BFF-5FC01C3D1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"/>
              </a:spcBef>
            </a:pPr>
            <a:endParaRPr lang="en-US" altLang="en-US" sz="16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17C9A96-1E23-222F-D304-D07A06EA42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B5DBA0E-794C-D176-55C0-132A337BA12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8436" name="Rectangle 6">
            <a:extLst>
              <a:ext uri="{FF2B5EF4-FFF2-40B4-BE49-F238E27FC236}">
                <a16:creationId xmlns:a16="http://schemas.microsoft.com/office/drawing/2014/main" id="{5D969CC2-6BD8-7F2F-2C97-C2CC01D604F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8437" name="Rectangle 7">
            <a:extLst>
              <a:ext uri="{FF2B5EF4-FFF2-40B4-BE49-F238E27FC236}">
                <a16:creationId xmlns:a16="http://schemas.microsoft.com/office/drawing/2014/main" id="{1AC85C32-5ACE-EAAD-75CA-B594F96AA1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E78D81F-F751-4A13-859D-B64617004F5B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18438" name="Rectangle 2">
            <a:extLst>
              <a:ext uri="{FF2B5EF4-FFF2-40B4-BE49-F238E27FC236}">
                <a16:creationId xmlns:a16="http://schemas.microsoft.com/office/drawing/2014/main" id="{A2AB4C47-4BA1-D81B-F446-AB032CF7F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9" name="Rectangle 3">
            <a:extLst>
              <a:ext uri="{FF2B5EF4-FFF2-40B4-BE49-F238E27FC236}">
                <a16:creationId xmlns:a16="http://schemas.microsoft.com/office/drawing/2014/main" id="{B3491CC0-3BF9-BF62-5B01-4B4D003EB8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31AFEA9-BF1E-1EDC-A1B2-5DC5C5A648D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5C43AFD-EAEC-8692-5896-8B8C2F64ACE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7B565C59-E944-6378-9BE9-81B2DAABF7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F9624258-9327-4B1A-E178-CA6F74C7EB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B32B5BD-193A-430D-9B0E-CE3C1CC436E7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13C81425-590B-4A19-F1F2-27CDA54E13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487" name="Rectangle 3">
            <a:extLst>
              <a:ext uri="{FF2B5EF4-FFF2-40B4-BE49-F238E27FC236}">
                <a16:creationId xmlns:a16="http://schemas.microsoft.com/office/drawing/2014/main" id="{5A494301-1D6C-2A79-19BF-E8933DBBE1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AA266AD-87E9-8802-DCB8-6257A3E0E1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B61A68E-4E77-B8C9-C345-23A12F862C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22532" name="Rectangle 6">
            <a:extLst>
              <a:ext uri="{FF2B5EF4-FFF2-40B4-BE49-F238E27FC236}">
                <a16:creationId xmlns:a16="http://schemas.microsoft.com/office/drawing/2014/main" id="{55D11FCD-723F-6C3A-A7B5-423C0339FE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22533" name="Rectangle 7">
            <a:extLst>
              <a:ext uri="{FF2B5EF4-FFF2-40B4-BE49-F238E27FC236}">
                <a16:creationId xmlns:a16="http://schemas.microsoft.com/office/drawing/2014/main" id="{E0C1AA75-4954-679C-49D0-B08494B0A5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E7C7738-1E24-4E23-8A6E-C6B626C33E9A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22534" name="Rectangle 2">
            <a:extLst>
              <a:ext uri="{FF2B5EF4-FFF2-40B4-BE49-F238E27FC236}">
                <a16:creationId xmlns:a16="http://schemas.microsoft.com/office/drawing/2014/main" id="{6D6CE7AC-D536-662E-D283-89B84C63F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5" name="Rectangle 3">
            <a:extLst>
              <a:ext uri="{FF2B5EF4-FFF2-40B4-BE49-F238E27FC236}">
                <a16:creationId xmlns:a16="http://schemas.microsoft.com/office/drawing/2014/main" id="{3750BB5E-13E4-D76D-2503-3CF3589BD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2EE8A89-4AED-27D4-8200-885A6E65D1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C6F3AA3-F722-385E-970C-40005F6DF4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24580" name="Rectangle 6">
            <a:extLst>
              <a:ext uri="{FF2B5EF4-FFF2-40B4-BE49-F238E27FC236}">
                <a16:creationId xmlns:a16="http://schemas.microsoft.com/office/drawing/2014/main" id="{B2E13C59-380E-4A59-B000-4918BD0473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24581" name="Rectangle 7">
            <a:extLst>
              <a:ext uri="{FF2B5EF4-FFF2-40B4-BE49-F238E27FC236}">
                <a16:creationId xmlns:a16="http://schemas.microsoft.com/office/drawing/2014/main" id="{0BA05054-4A9B-BFFE-4971-2F5550F33C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401F5E-52BB-4F87-91AC-5EF18C9BA901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24582" name="Rectangle 2">
            <a:extLst>
              <a:ext uri="{FF2B5EF4-FFF2-40B4-BE49-F238E27FC236}">
                <a16:creationId xmlns:a16="http://schemas.microsoft.com/office/drawing/2014/main" id="{AE518B1B-2300-5C75-0B6D-DDDD246F2F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3" name="Rectangle 3">
            <a:extLst>
              <a:ext uri="{FF2B5EF4-FFF2-40B4-BE49-F238E27FC236}">
                <a16:creationId xmlns:a16="http://schemas.microsoft.com/office/drawing/2014/main" id="{051E902D-B48E-7B5B-CACB-9AFE66ED54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600"/>
              <a:t>Where is the statistical test result?   Where is the result statistically significant?   Where is the null hypothesis: true or false?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FECA6-02B5-3682-43EB-B56EEB985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6B55492-4280-06D5-0424-E11140FD0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E35829F-CA55-CBB5-8AE9-07A934024DC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24580" name="Rectangle 6">
            <a:extLst>
              <a:ext uri="{FF2B5EF4-FFF2-40B4-BE49-F238E27FC236}">
                <a16:creationId xmlns:a16="http://schemas.microsoft.com/office/drawing/2014/main" id="{9787FBAC-EA9D-2D8A-8C68-EA8E6C92382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24581" name="Rectangle 7">
            <a:extLst>
              <a:ext uri="{FF2B5EF4-FFF2-40B4-BE49-F238E27FC236}">
                <a16:creationId xmlns:a16="http://schemas.microsoft.com/office/drawing/2014/main" id="{0EC69972-F751-295D-CB94-DC60BAC28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401F5E-52BB-4F87-91AC-5EF18C9BA901}" type="slidenum">
              <a:rPr lang="en-US" altLang="en-US" sz="1300" smtClean="0"/>
              <a:pPr/>
              <a:t>15</a:t>
            </a:fld>
            <a:endParaRPr lang="en-US" altLang="en-US" sz="1300"/>
          </a:p>
        </p:txBody>
      </p:sp>
      <p:sp>
        <p:nvSpPr>
          <p:cNvPr id="24582" name="Rectangle 2">
            <a:extLst>
              <a:ext uri="{FF2B5EF4-FFF2-40B4-BE49-F238E27FC236}">
                <a16:creationId xmlns:a16="http://schemas.microsoft.com/office/drawing/2014/main" id="{220A6A71-8D69-2032-C176-5261E66E71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3" name="Rectangle 3">
            <a:extLst>
              <a:ext uri="{FF2B5EF4-FFF2-40B4-BE49-F238E27FC236}">
                <a16:creationId xmlns:a16="http://schemas.microsoft.com/office/drawing/2014/main" id="{B7A60FE2-878E-8C23-F8B5-2BF4301D62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42860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C5364-E5FF-EE6F-FCD1-921933CB9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C18A066-3C93-1ACC-8880-78EA30D541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88A1B34-14FE-CFFC-8900-45726F59C2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0724" name="Rectangle 6">
            <a:extLst>
              <a:ext uri="{FF2B5EF4-FFF2-40B4-BE49-F238E27FC236}">
                <a16:creationId xmlns:a16="http://schemas.microsoft.com/office/drawing/2014/main" id="{4AFE5986-1AF6-F137-9C74-42B49B7DFE5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0725" name="Rectangle 7">
            <a:extLst>
              <a:ext uri="{FF2B5EF4-FFF2-40B4-BE49-F238E27FC236}">
                <a16:creationId xmlns:a16="http://schemas.microsoft.com/office/drawing/2014/main" id="{5082B0AA-5638-3F29-534A-EA54BB839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01B1695-0EAF-4547-B450-F9FC51883535}" type="slidenum">
              <a:rPr lang="en-US" altLang="en-US" sz="1300" smtClean="0"/>
              <a:pPr/>
              <a:t>16</a:t>
            </a:fld>
            <a:endParaRPr lang="en-US" altLang="en-US" sz="1300"/>
          </a:p>
        </p:txBody>
      </p:sp>
      <p:sp>
        <p:nvSpPr>
          <p:cNvPr id="30726" name="Rectangle 2">
            <a:extLst>
              <a:ext uri="{FF2B5EF4-FFF2-40B4-BE49-F238E27FC236}">
                <a16:creationId xmlns:a16="http://schemas.microsoft.com/office/drawing/2014/main" id="{7179D452-0E19-287A-10A9-9D76831F21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7" name="Rectangle 3">
            <a:extLst>
              <a:ext uri="{FF2B5EF4-FFF2-40B4-BE49-F238E27FC236}">
                <a16:creationId xmlns:a16="http://schemas.microsoft.com/office/drawing/2014/main" id="{29610912-AE39-61CE-971F-4BB783794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2784523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BD25093-A7C3-F0DD-32F5-43D31882AF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60675BD-CACC-52D5-4FBC-53C5302B8DB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4340" name="Rectangle 6">
            <a:extLst>
              <a:ext uri="{FF2B5EF4-FFF2-40B4-BE49-F238E27FC236}">
                <a16:creationId xmlns:a16="http://schemas.microsoft.com/office/drawing/2014/main" id="{5AE97D6A-66BE-012F-15B0-3B03E1D16F1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4341" name="Rectangle 7">
            <a:extLst>
              <a:ext uri="{FF2B5EF4-FFF2-40B4-BE49-F238E27FC236}">
                <a16:creationId xmlns:a16="http://schemas.microsoft.com/office/drawing/2014/main" id="{6FF29299-45FB-5806-612E-F75324F29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7B34D82-FCFC-438A-B55B-F80CB9DE6F40}" type="slidenum">
              <a:rPr lang="en-US" altLang="en-US" sz="1300" smtClean="0"/>
              <a:pPr/>
              <a:t>17</a:t>
            </a:fld>
            <a:endParaRPr lang="en-US" altLang="en-US" sz="1300"/>
          </a:p>
        </p:txBody>
      </p:sp>
      <p:sp>
        <p:nvSpPr>
          <p:cNvPr id="14342" name="Rectangle 2">
            <a:extLst>
              <a:ext uri="{FF2B5EF4-FFF2-40B4-BE49-F238E27FC236}">
                <a16:creationId xmlns:a16="http://schemas.microsoft.com/office/drawing/2014/main" id="{9DC85FE2-DB28-9818-9570-8C594EB33C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3" name="Rectangle 3">
            <a:extLst>
              <a:ext uri="{FF2B5EF4-FFF2-40B4-BE49-F238E27FC236}">
                <a16:creationId xmlns:a16="http://schemas.microsoft.com/office/drawing/2014/main" id="{46F1F2F6-AA10-9F21-9318-65DAD30C4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786DAE6-0F38-D587-EA3F-2E4A613ACA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D38FABB-E915-A85E-066D-FF50EFD90BE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2772" name="Rectangle 6">
            <a:extLst>
              <a:ext uri="{FF2B5EF4-FFF2-40B4-BE49-F238E27FC236}">
                <a16:creationId xmlns:a16="http://schemas.microsoft.com/office/drawing/2014/main" id="{2E4F1901-455F-9104-449C-D18F0451D3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2773" name="Rectangle 7">
            <a:extLst>
              <a:ext uri="{FF2B5EF4-FFF2-40B4-BE49-F238E27FC236}">
                <a16:creationId xmlns:a16="http://schemas.microsoft.com/office/drawing/2014/main" id="{6DCAF9FB-1F8E-6892-4FBE-C2E3E024BD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B386B2E-6349-4752-9247-5B9EC86D83F2}" type="slidenum">
              <a:rPr lang="en-US" altLang="en-US" sz="1300" smtClean="0"/>
              <a:pPr/>
              <a:t>18</a:t>
            </a:fld>
            <a:endParaRPr lang="en-US" altLang="en-US" sz="1300"/>
          </a:p>
        </p:txBody>
      </p:sp>
      <p:sp>
        <p:nvSpPr>
          <p:cNvPr id="32774" name="Rectangle 2">
            <a:extLst>
              <a:ext uri="{FF2B5EF4-FFF2-40B4-BE49-F238E27FC236}">
                <a16:creationId xmlns:a16="http://schemas.microsoft.com/office/drawing/2014/main" id="{DE5A9DD2-9BB9-9046-BA49-8F0BF2409A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5" name="Rectangle 3">
            <a:extLst>
              <a:ext uri="{FF2B5EF4-FFF2-40B4-BE49-F238E27FC236}">
                <a16:creationId xmlns:a16="http://schemas.microsoft.com/office/drawing/2014/main" id="{532316C8-C5FB-A785-FB34-9A3E99254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CE53F7D-53D3-9528-AE27-BD66F7F03A6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137AF5C-6082-0FD1-91F6-E46BD8A23A7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4820" name="Rectangle 6">
            <a:extLst>
              <a:ext uri="{FF2B5EF4-FFF2-40B4-BE49-F238E27FC236}">
                <a16:creationId xmlns:a16="http://schemas.microsoft.com/office/drawing/2014/main" id="{8B64FE06-3011-01B7-FD23-C01F018D955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4821" name="Rectangle 7">
            <a:extLst>
              <a:ext uri="{FF2B5EF4-FFF2-40B4-BE49-F238E27FC236}">
                <a16:creationId xmlns:a16="http://schemas.microsoft.com/office/drawing/2014/main" id="{363689F5-C3B2-2DA2-D374-3A3404BD8D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ED12E6-83B5-49A9-8765-DEADA79AAE32}" type="slidenum">
              <a:rPr lang="en-US" altLang="en-US" sz="1300" smtClean="0"/>
              <a:pPr/>
              <a:t>19</a:t>
            </a:fld>
            <a:endParaRPr lang="en-US" altLang="en-US" sz="1300"/>
          </a:p>
        </p:txBody>
      </p:sp>
      <p:sp>
        <p:nvSpPr>
          <p:cNvPr id="34822" name="Rectangle 2">
            <a:extLst>
              <a:ext uri="{FF2B5EF4-FFF2-40B4-BE49-F238E27FC236}">
                <a16:creationId xmlns:a16="http://schemas.microsoft.com/office/drawing/2014/main" id="{28242E25-482A-914F-84FB-5D60E50529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3" name="Rectangle 3">
            <a:extLst>
              <a:ext uri="{FF2B5EF4-FFF2-40B4-BE49-F238E27FC236}">
                <a16:creationId xmlns:a16="http://schemas.microsoft.com/office/drawing/2014/main" id="{05F0A40C-966F-CC68-16E5-B3D9B6ED8C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33C7F-68FF-76D9-E003-6A2324DF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B6E9146-1C88-3C56-4627-78AEC25F8DF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5751ED8-EDFE-6492-00C3-6B2F61F8F1F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B770C7C2-5B93-4DB5-A4B8-0666E41541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3BF63B3-B85A-EF13-5405-A5C1A231D4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C0569F-61BF-4B43-A5EA-11E06AC4E011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3C18B812-9402-50CF-0952-317551DEC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3E3F72BB-7E78-F1EF-B2C9-21B797B447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34821529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BE6387D0-19D4-BB0A-BA65-3E6E3F18EA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21B32C7-EBE1-0F4D-D595-FC4E05E0D8F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6868" name="Rectangle 6">
            <a:extLst>
              <a:ext uri="{FF2B5EF4-FFF2-40B4-BE49-F238E27FC236}">
                <a16:creationId xmlns:a16="http://schemas.microsoft.com/office/drawing/2014/main" id="{FABEE0B5-9DE2-A8F7-5498-32005EFD11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6869" name="Rectangle 7">
            <a:extLst>
              <a:ext uri="{FF2B5EF4-FFF2-40B4-BE49-F238E27FC236}">
                <a16:creationId xmlns:a16="http://schemas.microsoft.com/office/drawing/2014/main" id="{1B512700-FE42-FC4A-36DB-2FF4A0B79A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B93EA96-00EC-4040-8550-BC8E98906311}" type="slidenum">
              <a:rPr lang="en-US" altLang="en-US" sz="1300" smtClean="0"/>
              <a:pPr/>
              <a:t>20</a:t>
            </a:fld>
            <a:endParaRPr lang="en-US" altLang="en-US" sz="1300"/>
          </a:p>
        </p:txBody>
      </p:sp>
      <p:sp>
        <p:nvSpPr>
          <p:cNvPr id="36870" name="Rectangle 2">
            <a:extLst>
              <a:ext uri="{FF2B5EF4-FFF2-40B4-BE49-F238E27FC236}">
                <a16:creationId xmlns:a16="http://schemas.microsoft.com/office/drawing/2014/main" id="{6FDC9D85-AEA2-BF1C-5056-8AC14800E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71" name="Rectangle 3">
            <a:extLst>
              <a:ext uri="{FF2B5EF4-FFF2-40B4-BE49-F238E27FC236}">
                <a16:creationId xmlns:a16="http://schemas.microsoft.com/office/drawing/2014/main" id="{386270BA-60BF-AE65-EA39-E508E4685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1BBCFAB-0796-EB7F-EF1D-A7913ED9BFA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E3B331B-5FD9-DB11-5E1B-AA8333860E1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8916" name="Rectangle 6">
            <a:extLst>
              <a:ext uri="{FF2B5EF4-FFF2-40B4-BE49-F238E27FC236}">
                <a16:creationId xmlns:a16="http://schemas.microsoft.com/office/drawing/2014/main" id="{689ACF9F-014D-8CB7-E0EF-56455C39F1B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8917" name="Rectangle 7">
            <a:extLst>
              <a:ext uri="{FF2B5EF4-FFF2-40B4-BE49-F238E27FC236}">
                <a16:creationId xmlns:a16="http://schemas.microsoft.com/office/drawing/2014/main" id="{732FA9F3-08FB-33A9-037F-BD5033B88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BCFD50D-9B7C-4B46-81FA-2B32BDC14EEE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  <p:sp>
        <p:nvSpPr>
          <p:cNvPr id="38918" name="Rectangle 2">
            <a:extLst>
              <a:ext uri="{FF2B5EF4-FFF2-40B4-BE49-F238E27FC236}">
                <a16:creationId xmlns:a16="http://schemas.microsoft.com/office/drawing/2014/main" id="{8113D14A-9A55-CD66-54CC-B746CE8A2C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9" name="Rectangle 3">
            <a:extLst>
              <a:ext uri="{FF2B5EF4-FFF2-40B4-BE49-F238E27FC236}">
                <a16:creationId xmlns:a16="http://schemas.microsoft.com/office/drawing/2014/main" id="{EA093B49-F4BB-EDBC-C962-A380392F7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585BF1A6-B483-4919-B7DE-B40E8C4B778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14187AA-9E85-4EE2-A27A-91F1D3640ED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40964" name="Rectangle 6">
            <a:extLst>
              <a:ext uri="{FF2B5EF4-FFF2-40B4-BE49-F238E27FC236}">
                <a16:creationId xmlns:a16="http://schemas.microsoft.com/office/drawing/2014/main" id="{AB582493-D7E2-3742-5F51-6D0ABB2A73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40965" name="Rectangle 7">
            <a:extLst>
              <a:ext uri="{FF2B5EF4-FFF2-40B4-BE49-F238E27FC236}">
                <a16:creationId xmlns:a16="http://schemas.microsoft.com/office/drawing/2014/main" id="{544F74F9-77AD-CE15-779E-1A81A6262D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FD7DFC-F7CA-4FD1-853E-796A39FA94E5}" type="slidenum">
              <a:rPr lang="en-US" altLang="en-US" sz="1300" smtClean="0"/>
              <a:pPr/>
              <a:t>22</a:t>
            </a:fld>
            <a:endParaRPr lang="en-US" altLang="en-US" sz="1300"/>
          </a:p>
        </p:txBody>
      </p:sp>
      <p:sp>
        <p:nvSpPr>
          <p:cNvPr id="40966" name="Rectangle 2">
            <a:extLst>
              <a:ext uri="{FF2B5EF4-FFF2-40B4-BE49-F238E27FC236}">
                <a16:creationId xmlns:a16="http://schemas.microsoft.com/office/drawing/2014/main" id="{030BD8EC-6891-0BF8-E87A-84C81E1B22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0967" name="Rectangle 3">
            <a:extLst>
              <a:ext uri="{FF2B5EF4-FFF2-40B4-BE49-F238E27FC236}">
                <a16:creationId xmlns:a16="http://schemas.microsoft.com/office/drawing/2014/main" id="{38F5049A-9932-D347-707B-31C7963CBB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101FD6C-0796-AA09-1907-926CB51725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973EF34C-BA08-4A31-05C8-F0090E0EE97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43012" name="Rectangle 6">
            <a:extLst>
              <a:ext uri="{FF2B5EF4-FFF2-40B4-BE49-F238E27FC236}">
                <a16:creationId xmlns:a16="http://schemas.microsoft.com/office/drawing/2014/main" id="{F99CB839-B161-06B3-CF70-4A8D3F10FC2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43013" name="Rectangle 7">
            <a:extLst>
              <a:ext uri="{FF2B5EF4-FFF2-40B4-BE49-F238E27FC236}">
                <a16:creationId xmlns:a16="http://schemas.microsoft.com/office/drawing/2014/main" id="{3802D7ED-EE13-CA34-8903-72B7204EBB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1DFC99A-7CDA-45CF-A677-A3C87E6B4CFA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  <p:sp>
        <p:nvSpPr>
          <p:cNvPr id="43014" name="Rectangle 2">
            <a:extLst>
              <a:ext uri="{FF2B5EF4-FFF2-40B4-BE49-F238E27FC236}">
                <a16:creationId xmlns:a16="http://schemas.microsoft.com/office/drawing/2014/main" id="{2B58937F-DB5F-96EE-03A8-7A4D2FADD0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5" name="Rectangle 3">
            <a:extLst>
              <a:ext uri="{FF2B5EF4-FFF2-40B4-BE49-F238E27FC236}">
                <a16:creationId xmlns:a16="http://schemas.microsoft.com/office/drawing/2014/main" id="{7DC31407-823F-50DD-040F-FC04210AE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8E49BDE3-A533-44BA-D329-4913A1E4585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0C74F9DF-7C8E-FAEF-0592-13FFF96EAB5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45060" name="Rectangle 6">
            <a:extLst>
              <a:ext uri="{FF2B5EF4-FFF2-40B4-BE49-F238E27FC236}">
                <a16:creationId xmlns:a16="http://schemas.microsoft.com/office/drawing/2014/main" id="{2B5ED5DF-C79B-7391-4341-C81273680BE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45061" name="Rectangle 7">
            <a:extLst>
              <a:ext uri="{FF2B5EF4-FFF2-40B4-BE49-F238E27FC236}">
                <a16:creationId xmlns:a16="http://schemas.microsoft.com/office/drawing/2014/main" id="{4FF13ABE-B183-A021-4516-70B0440CB5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0822095-298D-4241-82E5-4C44B3A1305A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45062" name="Rectangle 2">
            <a:extLst>
              <a:ext uri="{FF2B5EF4-FFF2-40B4-BE49-F238E27FC236}">
                <a16:creationId xmlns:a16="http://schemas.microsoft.com/office/drawing/2014/main" id="{948FD993-B133-0CB7-6AE6-D66BA32423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63" name="Rectangle 3">
            <a:extLst>
              <a:ext uri="{FF2B5EF4-FFF2-40B4-BE49-F238E27FC236}">
                <a16:creationId xmlns:a16="http://schemas.microsoft.com/office/drawing/2014/main" id="{01CDB45A-72FD-9E07-8CBD-828FF75BC5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317EA73-5EB5-FE58-FC88-D2680AD49DA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AD12753-1D97-DA32-F9FE-D8C798F868E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8196" name="Rectangle 6">
            <a:extLst>
              <a:ext uri="{FF2B5EF4-FFF2-40B4-BE49-F238E27FC236}">
                <a16:creationId xmlns:a16="http://schemas.microsoft.com/office/drawing/2014/main" id="{47587C85-1B63-383E-DAD9-8CEAD37C51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8197" name="Rectangle 7">
            <a:extLst>
              <a:ext uri="{FF2B5EF4-FFF2-40B4-BE49-F238E27FC236}">
                <a16:creationId xmlns:a16="http://schemas.microsoft.com/office/drawing/2014/main" id="{AEA9BEF3-3935-D1EE-CDD4-78C80E63A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FE64285-F15D-4963-BE6E-B470205FADCE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  <p:sp>
        <p:nvSpPr>
          <p:cNvPr id="8198" name="Rectangle 2">
            <a:extLst>
              <a:ext uri="{FF2B5EF4-FFF2-40B4-BE49-F238E27FC236}">
                <a16:creationId xmlns:a16="http://schemas.microsoft.com/office/drawing/2014/main" id="{98C65F3B-0E8B-C9B9-14E9-96C044BCE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9" name="Rectangle 3">
            <a:extLst>
              <a:ext uri="{FF2B5EF4-FFF2-40B4-BE49-F238E27FC236}">
                <a16:creationId xmlns:a16="http://schemas.microsoft.com/office/drawing/2014/main" id="{09147A7B-6C3B-AD0E-12F4-A7D616A7A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8A53E3B-E06D-9C62-4975-C3236EAF67E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ED0A7BE5-C4A8-13D3-2EF8-10E958C5447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30724" name="Rectangle 6">
            <a:extLst>
              <a:ext uri="{FF2B5EF4-FFF2-40B4-BE49-F238E27FC236}">
                <a16:creationId xmlns:a16="http://schemas.microsoft.com/office/drawing/2014/main" id="{8126AD0B-7AB6-DF31-6B41-9B344F50DB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30725" name="Rectangle 7">
            <a:extLst>
              <a:ext uri="{FF2B5EF4-FFF2-40B4-BE49-F238E27FC236}">
                <a16:creationId xmlns:a16="http://schemas.microsoft.com/office/drawing/2014/main" id="{E59D6886-B8A1-8495-D843-07C0800779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01B1695-0EAF-4547-B450-F9FC51883535}" type="slidenum">
              <a:rPr lang="en-US" altLang="en-US" sz="1300" smtClean="0"/>
              <a:pPr/>
              <a:t>4</a:t>
            </a:fld>
            <a:endParaRPr lang="en-US" altLang="en-US" sz="1300"/>
          </a:p>
        </p:txBody>
      </p:sp>
      <p:sp>
        <p:nvSpPr>
          <p:cNvPr id="30726" name="Rectangle 2">
            <a:extLst>
              <a:ext uri="{FF2B5EF4-FFF2-40B4-BE49-F238E27FC236}">
                <a16:creationId xmlns:a16="http://schemas.microsoft.com/office/drawing/2014/main" id="{C26171E2-14DD-28F9-6382-6934282136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7" name="Rectangle 3">
            <a:extLst>
              <a:ext uri="{FF2B5EF4-FFF2-40B4-BE49-F238E27FC236}">
                <a16:creationId xmlns:a16="http://schemas.microsoft.com/office/drawing/2014/main" id="{EA72AC1F-6557-33B2-55F2-34475D6570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5854E18-278C-C4EF-9FDE-5BB395B1DB7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DFC2854-646D-2E4B-0C0D-12C53029DA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DA7D96DF-CCD5-A012-80D2-4B6A27684AF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0245" name="Rectangle 7">
            <a:extLst>
              <a:ext uri="{FF2B5EF4-FFF2-40B4-BE49-F238E27FC236}">
                <a16:creationId xmlns:a16="http://schemas.microsoft.com/office/drawing/2014/main" id="{6C96F5E7-2DCC-5079-A704-FAFB67127B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84D53B7-0ADF-46D9-99D3-FB493F1BD058}" type="slidenum">
              <a:rPr lang="en-US" altLang="en-US" sz="1300" smtClean="0"/>
              <a:pPr/>
              <a:t>5</a:t>
            </a:fld>
            <a:endParaRPr lang="en-US" altLang="en-US" sz="1300"/>
          </a:p>
        </p:txBody>
      </p:sp>
      <p:sp>
        <p:nvSpPr>
          <p:cNvPr id="10246" name="Rectangle 2">
            <a:extLst>
              <a:ext uri="{FF2B5EF4-FFF2-40B4-BE49-F238E27FC236}">
                <a16:creationId xmlns:a16="http://schemas.microsoft.com/office/drawing/2014/main" id="{406EE4D9-9A5E-7DA8-6E1B-CDF43798C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7" name="Rectangle 3">
            <a:extLst>
              <a:ext uri="{FF2B5EF4-FFF2-40B4-BE49-F238E27FC236}">
                <a16:creationId xmlns:a16="http://schemas.microsoft.com/office/drawing/2014/main" id="{19F72B58-F827-EDCB-1193-57349F942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600"/>
              <a:t>ig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6547D12-3427-B9AF-385F-56BD9A989D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31992E3-A913-1BC0-B059-278B2C5DBC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26717F45-EA7D-B2CF-A49D-47D371AE1F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BF6BBA7B-54D0-A869-F555-03846CB7ED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C0569F-61BF-4B43-A5EA-11E06AC4E011}" type="slidenum">
              <a:rPr lang="en-US" altLang="en-US" sz="1300" smtClean="0"/>
              <a:pPr/>
              <a:t>6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D457C8F3-0012-F13F-5EFD-FA7DA26950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C61C4E36-9EEC-0677-C418-52433F4E25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41914-1383-2C87-8B88-24C69A258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1334D13-08A6-4635-308A-D5E16A36A72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F57EE61-B879-41D5-B499-F7AE135D55E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26628" name="Rectangle 6">
            <a:extLst>
              <a:ext uri="{FF2B5EF4-FFF2-40B4-BE49-F238E27FC236}">
                <a16:creationId xmlns:a16="http://schemas.microsoft.com/office/drawing/2014/main" id="{E038D900-3DAC-A0FD-CF57-7B5D6FC02FB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26629" name="Rectangle 7">
            <a:extLst>
              <a:ext uri="{FF2B5EF4-FFF2-40B4-BE49-F238E27FC236}">
                <a16:creationId xmlns:a16="http://schemas.microsoft.com/office/drawing/2014/main" id="{7CBFCD8B-0A78-F836-B4EB-FC19761441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CBE6465-DADE-4B94-A2E2-8D6F1C887DAE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26630" name="Rectangle 2">
            <a:extLst>
              <a:ext uri="{FF2B5EF4-FFF2-40B4-BE49-F238E27FC236}">
                <a16:creationId xmlns:a16="http://schemas.microsoft.com/office/drawing/2014/main" id="{EC9CB284-1D41-0761-74A0-76AD8AA60A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31" name="Rectangle 3">
            <a:extLst>
              <a:ext uri="{FF2B5EF4-FFF2-40B4-BE49-F238E27FC236}">
                <a16:creationId xmlns:a16="http://schemas.microsoft.com/office/drawing/2014/main" id="{613B6A63-60A9-8117-5FF3-814BF7B45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600" dirty="0"/>
              <a:t>Talked with George Cobb about this. </a:t>
            </a:r>
            <a:br>
              <a:rPr lang="en-US" altLang="en-US" sz="1600" dirty="0"/>
            </a:br>
            <a:r>
              <a:rPr lang="en-US" altLang="en-US" sz="1600" dirty="0"/>
              <a:t>He said, that makes sense.  Fisher was looking for higher yields in his crops. </a:t>
            </a:r>
          </a:p>
        </p:txBody>
      </p:sp>
    </p:spTree>
    <p:extLst>
      <p:ext uri="{BB962C8B-B14F-4D97-AF65-F5344CB8AC3E}">
        <p14:creationId xmlns:p14="http://schemas.microsoft.com/office/powerpoint/2010/main" val="3401886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50C9F-BDF8-D577-132C-D252A2C9A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60134D2-1EB2-A48D-D71E-BA2E4614A43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E7AB30C-534A-0F20-75F6-0BE64E3CD3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AC27176A-C828-738B-B924-E1C6FC0508A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38B250B-0903-9FF5-0B3C-3A3FCBF8B9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C0569F-61BF-4B43-A5EA-11E06AC4E011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4415FE1C-3240-7E9F-3DC4-16DE13D266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8E54D6C-1C09-0D4A-FC2A-789DF30D4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3965956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9BB33-0DDE-BC8F-7C84-6078C299F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AE10BAA-7149-9A74-67DB-7345C6E628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Statistical Literacy and Chance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C37BAC6-ABFE-6F39-9554-80BB454E9D0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9 August 2005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BD47BF2-0FB7-0311-6951-83FCF0D3667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2005SchieldASA6up.pdf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4960B255-7D36-4F78-4E03-1579E62080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C0569F-61BF-4B43-A5EA-11E06AC4E011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DACD2A9F-9DDE-8A15-CA90-B77147BF1B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11388" y="720725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43795BF-A71D-9F20-3744-E2E5DF8708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645079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5" y="487363"/>
            <a:ext cx="7742238" cy="106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2A3F667-D733-5589-AF7D-54CCF49632E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20536EF-0AAE-4CDE-8CC7-F6142226BAD9}" type="slidenum">
              <a:rPr lang="en-US" altLang="en-US" smtClean="0"/>
              <a:pPr>
                <a:defRPr/>
              </a:pPr>
              <a:t>‹#›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32124266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575" y="457200"/>
            <a:ext cx="7742238" cy="106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39243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9243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05F51-3277-FBAD-70A8-F509586D2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16825" y="147638"/>
            <a:ext cx="8080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57B14-8915-4F63-B36D-01786CD7D2A4}" type="slidenum">
              <a:rPr lang="en-US" altLang="en-US"/>
              <a:pPr>
                <a:defRPr/>
              </a:pPr>
              <a:t>‹#›</a:t>
            </a:fld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76199505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2316792-9C88-7932-A247-5396CC4AB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3575" y="457200"/>
            <a:ext cx="77422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CBCE426-3AAC-5784-14A0-C0CF420CC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8001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58D6033-9C62-EF09-AFDD-90888A085E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88238" y="147638"/>
            <a:ext cx="9366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latin typeface="+mj-lt"/>
              </a:defRPr>
            </a:lvl1pPr>
          </a:lstStyle>
          <a:p>
            <a:pPr>
              <a:defRPr/>
            </a:pPr>
            <a:r>
              <a:rPr lang="en-US" altLang="en-US"/>
              <a:t> </a:t>
            </a:r>
            <a:fld id="{F157450F-64E2-44EB-8140-83870F40D0D0}" type="slidenum">
              <a:rPr lang="en-US" altLang="en-US" smtClean="0"/>
              <a:pPr>
                <a:defRPr/>
              </a:pPr>
              <a:t>‹#›</a:t>
            </a:fld>
            <a:endParaRPr lang="en-US" altLang="en-US" b="0"/>
          </a:p>
        </p:txBody>
      </p:sp>
      <p:sp>
        <p:nvSpPr>
          <p:cNvPr id="1029" name="Rectangle 27">
            <a:extLst>
              <a:ext uri="{FF2B5EF4-FFF2-40B4-BE49-F238E27FC236}">
                <a16:creationId xmlns:a16="http://schemas.microsoft.com/office/drawing/2014/main" id="{6F9FB19E-4293-31AD-57E8-3FDFC07D5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76400"/>
            <a:ext cx="7772400" cy="76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sp>
        <p:nvSpPr>
          <p:cNvPr id="1053" name="Rectangle 29">
            <a:extLst>
              <a:ext uri="{FF2B5EF4-FFF2-40B4-BE49-F238E27FC236}">
                <a16:creationId xmlns:a16="http://schemas.microsoft.com/office/drawing/2014/main" id="{B53535A4-472A-B12E-1C7E-8166B3CDE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04800"/>
            <a:ext cx="1524000" cy="1219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1031" name="Rectangle 32">
            <a:extLst>
              <a:ext uri="{FF2B5EF4-FFF2-40B4-BE49-F238E27FC236}">
                <a16:creationId xmlns:a16="http://schemas.microsoft.com/office/drawing/2014/main" id="{D3D5E77A-8F5C-A560-9036-DDC0801F9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63" y="187325"/>
            <a:ext cx="2225675" cy="23495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800">
                <a:latin typeface="Arial" panose="020B0604020202020204" pitchFamily="34" charset="0"/>
              </a:rPr>
              <a:t>2026-Schield-Bayesian Significance (slides)</a:t>
            </a:r>
          </a:p>
        </p:txBody>
      </p:sp>
      <p:sp>
        <p:nvSpPr>
          <p:cNvPr id="1032" name="TextBox 1">
            <a:extLst>
              <a:ext uri="{FF2B5EF4-FFF2-40B4-BE49-F238E27FC236}">
                <a16:creationId xmlns:a16="http://schemas.microsoft.com/office/drawing/2014/main" id="{E47E2FF2-83E2-49B5-3F26-46C5065BA3C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8313" y="147638"/>
            <a:ext cx="69215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200" dirty="0"/>
              <a:t>V1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29030B6-FA98-8939-19B8-E890D5AC46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F7C283-E0D9-4655-8021-A3A35B230E8E}" type="slidenum">
              <a:rPr lang="en-US" altLang="en-US"/>
              <a:pPr>
                <a:defRPr/>
              </a:pPr>
              <a:t>1</a:t>
            </a:fld>
            <a:endParaRPr lang="en-US" altLang="en-US" b="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E66CB65-50B0-2FC3-180F-982135330B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6400" y="1833563"/>
            <a:ext cx="8394700" cy="4795837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altLang="en-US" sz="100" dirty="0"/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4000" b="1" dirty="0"/>
              <a:t>Milo Schield</a:t>
            </a:r>
            <a:br>
              <a:rPr lang="en-US" altLang="en-US" sz="4000" b="1" dirty="0"/>
            </a:br>
            <a:r>
              <a:rPr lang="en-US" altLang="en-US" b="1" dirty="0"/>
              <a:t>Fellow, ASA; New College of Florida </a:t>
            </a:r>
          </a:p>
          <a:p>
            <a:pPr marL="0" indent="0" algn="ctr">
              <a:buFontTx/>
              <a:buNone/>
            </a:pPr>
            <a:r>
              <a:rPr lang="en-US" altLang="en-US" sz="2400" b="1" u="sng" dirty="0">
                <a:solidFill>
                  <a:schemeClr val="accent2"/>
                </a:solidFill>
              </a:rPr>
              <a:t>www.MiloSchield.com</a:t>
            </a:r>
            <a:r>
              <a:rPr lang="en-US" altLang="en-US" sz="2400" b="1" dirty="0">
                <a:solidFill>
                  <a:schemeClr val="accent2"/>
                </a:solidFill>
              </a:rPr>
              <a:t>	        </a:t>
            </a:r>
            <a:r>
              <a:rPr lang="en-US" altLang="en-US" sz="2400" b="1" u="sng" dirty="0">
                <a:solidFill>
                  <a:schemeClr val="accent2"/>
                </a:solidFill>
              </a:rPr>
              <a:t>www.StatLit.org</a:t>
            </a:r>
            <a:endParaRPr lang="en-US" altLang="en-US" sz="2400" b="1" i="1" dirty="0"/>
          </a:p>
          <a:p>
            <a:pPr marL="0" indent="0" algn="ctr">
              <a:buFontTx/>
              <a:buNone/>
            </a:pPr>
            <a:endParaRPr lang="en-US" altLang="en-US" sz="2400" b="1" i="1" dirty="0"/>
          </a:p>
          <a:p>
            <a:pPr marL="0" indent="0" algn="ctr">
              <a:buFontTx/>
              <a:buNone/>
            </a:pPr>
            <a:r>
              <a:rPr lang="en-US" altLang="en-US" sz="2800" b="1" dirty="0"/>
              <a:t>ASA </a:t>
            </a:r>
            <a:r>
              <a:rPr lang="en-US" altLang="en-US" sz="2800" b="1" dirty="0" err="1"/>
              <a:t>JSM</a:t>
            </a:r>
            <a:r>
              <a:rPr lang="en-US" altLang="en-US" sz="2800" b="1" dirty="0"/>
              <a:t>: August 4, 2026:  </a:t>
            </a:r>
          </a:p>
          <a:p>
            <a:pPr marL="0" indent="0" algn="ctr">
              <a:buFontTx/>
              <a:buNone/>
            </a:pPr>
            <a:r>
              <a:rPr lang="en-US" altLang="en-US" sz="2800" b="1" i="1" dirty="0"/>
              <a:t>Slides, paper and video on the web:</a:t>
            </a:r>
          </a:p>
          <a:p>
            <a:pPr marL="0" indent="0" algn="ctr">
              <a:buFontTx/>
              <a:buNone/>
            </a:pPr>
            <a:r>
              <a:rPr lang="en-US" altLang="en-US" sz="2800" b="1" dirty="0"/>
              <a:t>www.statlit.org/pdf/2026-Schield-ASA-Slides.pdf</a:t>
            </a:r>
          </a:p>
          <a:p>
            <a:pPr marL="0" indent="0" algn="ctr">
              <a:buFontTx/>
              <a:buNone/>
            </a:pPr>
            <a:r>
              <a:rPr lang="en-US" altLang="en-US" sz="2800" b="1" dirty="0"/>
              <a:t>www.StatLit.org/pdf/2026-Schield-ASA.pdf</a:t>
            </a:r>
          </a:p>
          <a:p>
            <a:pPr marL="0" indent="0" algn="ctr">
              <a:buFontTx/>
              <a:buNone/>
            </a:pPr>
            <a:r>
              <a:rPr lang="en-US" altLang="en-US" sz="2800" b="1" dirty="0"/>
              <a:t>www.StatLit.org/V/2026-Schield-ASA.mp4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54A83FF-8500-C2B2-EC08-023E9F72D0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sz="4400" b="0">
                <a:latin typeface="Rockwell Extra Bold" panose="02060903040505020403" pitchFamily="18" charset="0"/>
              </a:rPr>
              <a:t>Statistical Literacy:</a:t>
            </a:r>
            <a:br>
              <a:rPr lang="en-US" altLang="en-US" sz="4400" b="0">
                <a:latin typeface="Rockwell Extra Bold" panose="02060903040505020403" pitchFamily="18" charset="0"/>
              </a:rPr>
            </a:br>
            <a:r>
              <a:rPr lang="en-US" altLang="en-US" sz="4400" b="0">
                <a:latin typeface="Rockwell Extra Bold" panose="02060903040505020403" pitchFamily="18" charset="0"/>
              </a:rPr>
              <a:t>Bayesian Significance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266D3A9-3820-1448-9E3E-839E73F46B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423705-BD16-4564-AF34-A5EA6412FD75}" type="slidenum">
              <a:rPr lang="en-US" altLang="en-US"/>
              <a:pPr>
                <a:defRPr/>
              </a:pPr>
              <a:t>10</a:t>
            </a:fld>
            <a:endParaRPr lang="en-US" altLang="en-US" b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79B8BAB-D80D-68C5-95E2-5E898CEB9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Count Table Approach: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SIMPLE MODEL: Five Steps</a:t>
            </a:r>
            <a:endParaRPr lang="en-US" altLang="en-US" sz="3000" b="0" dirty="0">
              <a:latin typeface="Rockwell Extra Bold" panose="02060903040505020403" pitchFamily="18" charset="0"/>
            </a:endParaRP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7353A8ED-EA62-4E7C-6CE5-59CB537437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58800" y="1870075"/>
            <a:ext cx="8115300" cy="4840288"/>
          </a:xfrm>
        </p:spPr>
        <p:txBody>
          <a:bodyPr/>
          <a:lstStyle/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r>
              <a:rPr lang="en-US" altLang="en-US" i="1" dirty="0"/>
              <a:t>Start with a medical test: standard 2x2.</a:t>
            </a:r>
          </a:p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r>
              <a:rPr lang="en-US" altLang="en-US" i="1" dirty="0"/>
              <a:t>Use Simple test: </a:t>
            </a:r>
            <a:r>
              <a:rPr lang="en-US" altLang="en-US" b="1" i="1" dirty="0"/>
              <a:t>S</a:t>
            </a:r>
            <a:r>
              <a:rPr lang="en-US" altLang="en-US" i="1" dirty="0"/>
              <a:t>=Sensitivity=Specificity.</a:t>
            </a:r>
            <a:br>
              <a:rPr lang="en-US" altLang="en-US" i="1" dirty="0"/>
            </a:br>
            <a:r>
              <a:rPr lang="en-US" altLang="en-US" i="1" dirty="0"/>
              <a:t>Error rate=</a:t>
            </a:r>
            <a:r>
              <a:rPr lang="en-US" altLang="en-US" b="1" i="1" dirty="0"/>
              <a:t>ER</a:t>
            </a:r>
            <a:r>
              <a:rPr lang="en-US" altLang="en-US" i="1" dirty="0"/>
              <a:t> =Type 2 = Type 1 = 1- S</a:t>
            </a:r>
          </a:p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r>
              <a:rPr lang="en-US" altLang="en-US" i="1" dirty="0"/>
              <a:t>Introduce </a:t>
            </a:r>
            <a:r>
              <a:rPr lang="en-US" altLang="en-US" b="1" i="1" dirty="0"/>
              <a:t>Bayes Significance</a:t>
            </a:r>
            <a:r>
              <a:rPr lang="en-US" altLang="en-US" i="1" dirty="0"/>
              <a:t>: PPV = 0.95</a:t>
            </a:r>
          </a:p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r>
              <a:rPr lang="en-US" altLang="en-US" i="1" dirty="0"/>
              <a:t>Replace Disease Status with Research Hypothesis (RH). Introduce formula.</a:t>
            </a:r>
          </a:p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r>
              <a:rPr lang="en-US" altLang="en-US" sz="3000" i="1" dirty="0"/>
              <a:t>Replace RH(false) with Null Hypothesis(true)</a:t>
            </a:r>
            <a:br>
              <a:rPr lang="en-US" altLang="en-US" sz="3000" i="1" dirty="0"/>
            </a:br>
            <a:r>
              <a:rPr lang="en-US" altLang="en-US" i="1" dirty="0"/>
              <a:t>Set p-value = Error Rate: PV= ER.</a:t>
            </a:r>
          </a:p>
          <a:p>
            <a:pPr marL="514350" indent="-514350" defTabSz="454025">
              <a:spcBef>
                <a:spcPts val="1200"/>
              </a:spcBef>
              <a:buFontTx/>
              <a:buAutoNum type="arabicPeriod"/>
            </a:pPr>
            <a:endParaRPr lang="en-US" altLang="en-US" i="1" dirty="0"/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E740D858-CFCE-BE50-E450-CCDAA0D18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B141EFD-BE8B-BECE-5E06-3ADE1E9299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4213E-DECC-43C5-812C-C29A8AC5FCA6}" type="slidenum">
              <a:rPr lang="en-US" altLang="en-US"/>
              <a:pPr>
                <a:defRPr/>
              </a:pPr>
              <a:t>11</a:t>
            </a:fld>
            <a:endParaRPr lang="en-US" altLang="en-US" b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7922D95-1463-E274-A130-B617AFD4E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Modelling Acceptance: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1) Medical Tests: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E0B4E6C3-16C1-FA26-AAD9-D8DD2A10572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415337" cy="4840287"/>
          </a:xfrm>
        </p:spPr>
        <p:txBody>
          <a:bodyPr/>
          <a:lstStyle/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b="1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/>
              <a:t>Specificity = P(True Neg | No) </a:t>
            </a:r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/>
              <a:t>Sensitivity = P(True Pos | Yes)</a:t>
            </a:r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356B4373-7A7F-3D22-B09E-CF0A2F99C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7414" name="Picture 8">
            <a:extLst>
              <a:ext uri="{FF2B5EF4-FFF2-40B4-BE49-F238E27FC236}">
                <a16:creationId xmlns:a16="http://schemas.microsoft.com/office/drawing/2014/main" id="{DE325C31-40F5-48E6-FF9D-64A0ECC61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2054225"/>
            <a:ext cx="881697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9C1043D-4D8C-74A2-13A8-E7C869844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CA1EA7-A597-4239-9C4A-4F906852480C}" type="slidenum">
              <a:rPr lang="en-US" altLang="en-US"/>
              <a:pPr>
                <a:defRPr/>
              </a:pPr>
              <a:t>12</a:t>
            </a:fld>
            <a:endParaRPr lang="en-US" altLang="en-US" b="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9E93D33-771C-C081-6203-B8E2901D8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700" y="457200"/>
            <a:ext cx="8243888" cy="1066800"/>
          </a:xfrm>
        </p:spPr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SIMPLE Medical Test: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2) S = Sensitivity=Specificity</a:t>
            </a:r>
          </a:p>
        </p:txBody>
      </p:sp>
      <p:sp>
        <p:nvSpPr>
          <p:cNvPr id="882691" name="Rectangle 3">
            <a:extLst>
              <a:ext uri="{FF2B5EF4-FFF2-40B4-BE49-F238E27FC236}">
                <a16:creationId xmlns:a16="http://schemas.microsoft.com/office/drawing/2014/main" id="{42A8E0D3-6232-12E0-BB63-9815E13FFB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altLang="en-US" dirty="0"/>
              <a:t>If Sensitivity = Specificity, then Type1 = Type2.</a:t>
            </a:r>
            <a:endParaRPr lang="en-US" altLang="en-US" sz="105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b="1" dirty="0"/>
              <a:t>PPV =</a:t>
            </a:r>
            <a:r>
              <a:rPr lang="en-US" altLang="en-US" dirty="0"/>
              <a:t> Positive Predictive Value = P(</a:t>
            </a:r>
            <a:r>
              <a:rPr lang="en-US" altLang="en-US" dirty="0" err="1"/>
              <a:t>Yes|Pos</a:t>
            </a:r>
            <a:r>
              <a:rPr lang="en-US" altLang="en-US" dirty="0"/>
              <a:t>)</a:t>
            </a:r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dirty="0"/>
              <a:t>If disease prevalence = 50% and </a:t>
            </a:r>
            <a:r>
              <a:rPr lang="en-US" altLang="en-US" b="1" dirty="0"/>
              <a:t>S </a:t>
            </a:r>
            <a:r>
              <a:rPr lang="en-US" altLang="en-US" dirty="0"/>
              <a:t>= 95% </a:t>
            </a:r>
            <a:br>
              <a:rPr lang="en-US" altLang="en-US" dirty="0"/>
            </a:br>
            <a:r>
              <a:rPr lang="en-US" altLang="en-US" dirty="0"/>
              <a:t>(</a:t>
            </a:r>
            <a:r>
              <a:rPr lang="en-US" altLang="en-US" b="1" dirty="0"/>
              <a:t>ER</a:t>
            </a:r>
            <a:r>
              <a:rPr lang="en-US" altLang="en-US" dirty="0"/>
              <a:t> = Type1% = 5%), then PPV = 95%. </a:t>
            </a:r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</p:txBody>
      </p:sp>
      <p:sp>
        <p:nvSpPr>
          <p:cNvPr id="19461" name="Rectangle 4">
            <a:extLst>
              <a:ext uri="{FF2B5EF4-FFF2-40B4-BE49-F238E27FC236}">
                <a16:creationId xmlns:a16="http://schemas.microsoft.com/office/drawing/2014/main" id="{4946CF42-61CE-AF27-25CF-2B4B8F7FE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9462" name="Picture 4">
            <a:extLst>
              <a:ext uri="{FF2B5EF4-FFF2-40B4-BE49-F238E27FC236}">
                <a16:creationId xmlns:a16="http://schemas.microsoft.com/office/drawing/2014/main" id="{6418E66B-79E2-8EC1-A4EB-00403A6EF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28" y="1789113"/>
            <a:ext cx="5546344" cy="260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269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D3A81EB-8BF6-31D8-5216-0A24909F0D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960BCE-F149-4509-A9BA-2693953F59B1}" type="slidenum">
              <a:rPr lang="en-US" altLang="en-US"/>
              <a:pPr>
                <a:defRPr/>
              </a:pPr>
              <a:t>13</a:t>
            </a:fld>
            <a:endParaRPr lang="en-US" altLang="en-US" b="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61F374D-5BA0-B727-D64A-85166800D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700" y="457200"/>
            <a:ext cx="8243888" cy="1066800"/>
          </a:xfrm>
        </p:spPr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SIMPLE Medical Test: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3) </a:t>
            </a:r>
            <a:r>
              <a:rPr lang="en-US" altLang="en-US" b="0" i="1">
                <a:latin typeface="Rockwell Extra Bold" panose="02060903040505020403" pitchFamily="18" charset="0"/>
              </a:rPr>
              <a:t>Bayesian Significance</a:t>
            </a:r>
          </a:p>
        </p:txBody>
      </p:sp>
      <p:sp>
        <p:nvSpPr>
          <p:cNvPr id="882691" name="Rectangle 3">
            <a:extLst>
              <a:ext uri="{FF2B5EF4-FFF2-40B4-BE49-F238E27FC236}">
                <a16:creationId xmlns:a16="http://schemas.microsoft.com/office/drawing/2014/main" id="{D7A1DF46-1846-E06E-9365-A927135E7FF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3700" y="1789113"/>
            <a:ext cx="8243888" cy="4840287"/>
          </a:xfrm>
        </p:spPr>
        <p:txBody>
          <a:bodyPr/>
          <a:lstStyle/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/>
              <a:t>If PPV = 95%, then the result is </a:t>
            </a:r>
            <a:r>
              <a:rPr lang="en-US" altLang="en-US" sz="2800" b="1" dirty="0"/>
              <a:t>Bayes</a:t>
            </a:r>
            <a:r>
              <a:rPr lang="en-US" altLang="en-US" sz="2800" dirty="0"/>
              <a:t> </a:t>
            </a:r>
            <a:r>
              <a:rPr lang="en-US" altLang="en-US" sz="2800" b="1" dirty="0"/>
              <a:t>Significant</a:t>
            </a:r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000" dirty="0"/>
          </a:p>
          <a:p>
            <a:pPr marL="0" indent="0" defTabSz="454025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dirty="0"/>
              <a:t>If PPV = 95% and base rate = </a:t>
            </a:r>
            <a:r>
              <a:rPr lang="en-US" altLang="en-US" b="1" dirty="0"/>
              <a:t>BR</a:t>
            </a:r>
            <a:r>
              <a:rPr lang="en-US" altLang="en-US" dirty="0"/>
              <a:t> = 28%,</a:t>
            </a:r>
            <a:br>
              <a:rPr lang="en-US" altLang="en-US" dirty="0"/>
            </a:br>
            <a:r>
              <a:rPr lang="en-US" altLang="en-US" dirty="0"/>
              <a:t> then </a:t>
            </a:r>
            <a:r>
              <a:rPr lang="en-US" altLang="en-US" b="1" dirty="0"/>
              <a:t>S</a:t>
            </a:r>
            <a:r>
              <a:rPr lang="en-US" altLang="en-US" dirty="0"/>
              <a:t> must be 98% (Error rate = ER = 2%).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18468AD2-3EC0-3BA9-C28E-E6676CAA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1510" name="Picture 7">
            <a:extLst>
              <a:ext uri="{FF2B5EF4-FFF2-40B4-BE49-F238E27FC236}">
                <a16:creationId xmlns:a16="http://schemas.microsoft.com/office/drawing/2014/main" id="{FCC04A8E-FFB2-A073-E595-51C5012A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2354263"/>
            <a:ext cx="7756525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AE2203-E6C9-32EF-9385-349EA44D6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6045200"/>
            <a:ext cx="8437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/>
              <a:t>As </a:t>
            </a:r>
            <a:r>
              <a:rPr lang="en-US" altLang="en-US" b="1" dirty="0"/>
              <a:t>BaseRate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, </a:t>
            </a:r>
            <a:r>
              <a:rPr lang="en-US" altLang="en-US" dirty="0"/>
              <a:t>S must </a:t>
            </a:r>
            <a:r>
              <a:rPr lang="en-US" altLang="en-US" dirty="0">
                <a:sym typeface="Symbol" panose="05050102010706020507" pitchFamily="18" charset="2"/>
              </a:rPr>
              <a:t></a:t>
            </a:r>
            <a:r>
              <a:rPr lang="en-US" altLang="en-US" dirty="0"/>
              <a:t> (ER must </a:t>
            </a:r>
            <a:r>
              <a:rPr lang="en-US" altLang="en-US" dirty="0">
                <a:sym typeface="Symbol" panose="05050102010706020507" pitchFamily="18" charset="2"/>
              </a:rPr>
              <a:t>).</a:t>
            </a:r>
            <a:endParaRPr lang="en-US" altLang="en-US" sz="4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281FEA8F-49E3-0725-0673-008E6ADFA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8FEB5A-6636-4078-9091-6C8A633B26C7}" type="slidenum">
              <a:rPr lang="en-US" altLang="en-US"/>
              <a:pPr>
                <a:defRPr/>
              </a:pPr>
              <a:t>14</a:t>
            </a:fld>
            <a:endParaRPr lang="en-US" altLang="en-US" b="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F7DA2F7F-2242-F12B-A43D-369246285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3863" y="457200"/>
            <a:ext cx="8213725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4) Simple Test: Introduce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Research Hypothesis 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B330CBCE-3593-9945-6E10-A8B36C3D5FB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3863" y="1789113"/>
            <a:ext cx="8213725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dirty="0"/>
              <a:t>ER = Error Rate.    </a:t>
            </a:r>
            <a:r>
              <a:rPr lang="en-US" altLang="en-US" sz="2800" b="1" dirty="0"/>
              <a:t>BR</a:t>
            </a:r>
            <a:r>
              <a:rPr lang="en-US" altLang="en-US" sz="2800" dirty="0"/>
              <a:t> = chance (RH is true).</a:t>
            </a:r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dirty="0"/>
              <a:t>Problem: No p-value.  No Null Hypothesis.  </a:t>
            </a:r>
            <a:br>
              <a:rPr lang="en-US" altLang="en-US" dirty="0"/>
            </a:br>
            <a:r>
              <a:rPr lang="en-US" altLang="en-US" dirty="0"/>
              <a:t>Can’t connect Error Rate to P-value. </a:t>
            </a:r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805B70A0-30C7-7C7A-3B3C-FEE667A42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A8DC8F-CC59-4B7C-CEB2-25422B69E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3" y="2394909"/>
            <a:ext cx="8343354" cy="29294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E1D5722-D3AD-E561-FB3C-264E2A9E2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5AE2792-AB8B-98FB-6903-02BFB14F48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8FEB5A-6636-4078-9091-6C8A633B26C7}" type="slidenum">
              <a:rPr lang="en-US" altLang="en-US"/>
              <a:pPr>
                <a:defRPr/>
              </a:pPr>
              <a:t>15</a:t>
            </a:fld>
            <a:endParaRPr lang="en-US" altLang="en-US" b="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EE46EDC8-3345-4F3B-657F-F81DBCF85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3863" y="457200"/>
            <a:ext cx="8213725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5) Introduce Null Hypothesis, P-value &amp; Stat. Significance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6B4A766F-A786-A328-4B93-582972B27EE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3863" y="1789113"/>
            <a:ext cx="8213725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i="1" dirty="0"/>
              <a:t> Null hypothesis </a:t>
            </a:r>
            <a:r>
              <a:rPr lang="en-US" altLang="en-US" sz="2800" dirty="0"/>
              <a:t>(True) = </a:t>
            </a:r>
            <a:r>
              <a:rPr lang="en-US" altLang="en-US" sz="2800" i="1" dirty="0"/>
              <a:t>Research hypothesis</a:t>
            </a:r>
            <a:r>
              <a:rPr lang="en-US" altLang="en-US" sz="2800" dirty="0"/>
              <a:t> (False).</a:t>
            </a:r>
          </a:p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dirty="0"/>
              <a:t>P-value = Error Rate; PV = ER.    </a:t>
            </a: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800" dirty="0"/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2D91B85A-A95E-C6CA-242F-6A5C50588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8" name="Line 5">
            <a:extLst>
              <a:ext uri="{FF2B5EF4-FFF2-40B4-BE49-F238E27FC236}">
                <a16:creationId xmlns:a16="http://schemas.microsoft.com/office/drawing/2014/main" id="{67ADDBEA-37D7-6604-4905-F06D90D09E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299" y="5453967"/>
            <a:ext cx="716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6F0C4-A061-332D-FFF0-6B8F08387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5978525"/>
            <a:ext cx="8543925" cy="52322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40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4025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40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40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40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10000"/>
              </a:spcBef>
              <a:buFontTx/>
              <a:buNone/>
            </a:pPr>
            <a:r>
              <a:rPr lang="en-US" altLang="en-US" sz="2800" dirty="0"/>
              <a:t>Solve for P-value as a function of Base Rate: PV(BR).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8F586A-B2AF-209F-AB4B-2D4D79AB4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3" y="2858465"/>
            <a:ext cx="8131176" cy="285494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B3AFB05-291E-19C5-88C1-39B02A242BF5}"/>
              </a:ext>
            </a:extLst>
          </p:cNvPr>
          <p:cNvSpPr/>
          <p:nvPr/>
        </p:nvSpPr>
        <p:spPr bwMode="auto">
          <a:xfrm>
            <a:off x="3634449" y="4328931"/>
            <a:ext cx="601884" cy="42825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93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1B21476-FDEE-1749-380D-789BECE4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C59FABF5-9B36-9073-E3F6-E9583BCEC3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7801C2-739F-467A-A13F-AE38B2250406}" type="slidenum">
              <a:rPr lang="en-US" altLang="en-US"/>
              <a:pPr>
                <a:defRPr/>
              </a:pPr>
              <a:t>16</a:t>
            </a:fld>
            <a:endParaRPr lang="en-US" altLang="en-US" b="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FCAAC14-DF9E-0CE2-4EAE-ADC91C251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Recommendations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for Journal Editors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44333A10-262A-3695-CACA-B36A975F401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sz="2800" dirty="0"/>
              <a:t>Editors of statistically-based journals should require </a:t>
            </a:r>
            <a:r>
              <a:rPr lang="en-US" altLang="en-US" sz="2800" i="1" dirty="0"/>
              <a:t>Bayesian significance</a:t>
            </a:r>
            <a:r>
              <a:rPr lang="en-US" altLang="en-US" sz="2800" dirty="0"/>
              <a:t>. Editors could presume: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sz="2800" dirty="0"/>
              <a:t>PV = 0.05 (BR = 50%) for plausible experiments. 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sz="2800" dirty="0"/>
              <a:t>PV = 0.005 (BR = 10%) for longitudinal observational studies or implausible experiments. 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sz="2800" dirty="0"/>
              <a:t>PV=0.0005 (BR = 1%) for cross-sectional studies, implausible longitudinal studies or very unlikely experiments. </a:t>
            </a:r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endParaRPr lang="en-US" altLang="en-US" sz="900" dirty="0"/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sz="2800" dirty="0"/>
              <a:t>Authors or researchers need to argue for a higher base rate to justify a higher p-value. </a:t>
            </a:r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endParaRPr lang="en-US" altLang="en-US" sz="2800" dirty="0"/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1D3828F7-2AFA-6B20-5E22-85087BE69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069117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764729C6-5311-9305-B1C1-13898FB6C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FA3D31-9530-49A3-83E9-3611936FF938}" type="slidenum">
              <a:rPr lang="en-US" altLang="en-US"/>
              <a:pPr>
                <a:defRPr/>
              </a:pPr>
              <a:t>17</a:t>
            </a:fld>
            <a:endParaRPr lang="en-US" altLang="en-US" b="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A248DE-DAA7-B1A1-2CC1-79C5ECA11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57200"/>
            <a:ext cx="7742238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Bayes Significance: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Can and Should be Taught!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FC0EF3E-5CD0-5A1D-AE14-52B11E8E195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defTabSz="454025">
              <a:spcBef>
                <a:spcPts val="1800"/>
              </a:spcBef>
            </a:pPr>
            <a:r>
              <a:rPr lang="en-US" altLang="en-US" dirty="0"/>
              <a:t>Introduce </a:t>
            </a:r>
            <a:r>
              <a:rPr lang="en-US" altLang="en-US" i="1" dirty="0"/>
              <a:t>Bayesian significance.</a:t>
            </a:r>
            <a:br>
              <a:rPr lang="en-US" altLang="en-US" i="1" dirty="0"/>
            </a:br>
            <a:r>
              <a:rPr lang="en-US" altLang="en-US" i="1" dirty="0"/>
              <a:t>95% confident that Research Hypothesis is true provided the p-value is below a certain value.</a:t>
            </a:r>
            <a:endParaRPr lang="en-US" altLang="en-US" dirty="0"/>
          </a:p>
          <a:p>
            <a:pPr defTabSz="454025">
              <a:spcBef>
                <a:spcPts val="1800"/>
              </a:spcBef>
            </a:pPr>
            <a:r>
              <a:rPr lang="en-US" altLang="en-US" dirty="0"/>
              <a:t>Derive p-value for </a:t>
            </a:r>
            <a:r>
              <a:rPr lang="en-US" altLang="en-US" i="1" dirty="0"/>
              <a:t>Bayesian significance.</a:t>
            </a:r>
            <a:br>
              <a:rPr lang="en-US" altLang="en-US" i="1" dirty="0"/>
            </a:br>
            <a:r>
              <a:rPr lang="en-US" altLang="en-US" dirty="0"/>
              <a:t>Derivation can be taught in 30 minutes.</a:t>
            </a:r>
          </a:p>
          <a:p>
            <a:pPr defTabSz="454025">
              <a:spcBef>
                <a:spcPts val="1800"/>
              </a:spcBef>
            </a:pPr>
            <a:r>
              <a:rPr lang="en-US" altLang="en-US" dirty="0"/>
              <a:t>Results can be taught in 2 or 3 minutes. </a:t>
            </a:r>
          </a:p>
          <a:p>
            <a:pPr defTabSz="454025">
              <a:spcBef>
                <a:spcPts val="1800"/>
              </a:spcBef>
            </a:pPr>
            <a:r>
              <a:rPr lang="en-US" altLang="en-US" dirty="0"/>
              <a:t>Results make intuitive sense. </a:t>
            </a:r>
            <a:br>
              <a:rPr lang="en-US" altLang="en-US" dirty="0"/>
            </a:br>
            <a:r>
              <a:rPr lang="en-US" altLang="en-US" dirty="0"/>
              <a:t>Results are better than existing alternatives. </a:t>
            </a: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BA872C08-1262-3780-FF55-8D14E03CE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0F2CC60-D42D-2319-81A4-3E6CB600C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4AF5BB-BA0E-43E2-9F69-7427F0AF8987}" type="slidenum">
              <a:rPr lang="en-US" altLang="en-US"/>
              <a:pPr>
                <a:defRPr/>
              </a:pPr>
              <a:t>18</a:t>
            </a:fld>
            <a:endParaRPr lang="en-US" altLang="en-US" b="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BEF3D79E-531E-2161-D16A-FD4F08EB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Social Benefit of 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Bayesian Significance</a:t>
            </a: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37847BBF-20DC-EA1B-72B8-20A6FD0D2D7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dirty="0"/>
              <a:t>Students: Our students think Bayesian. They expect statistics to derive a formula for Bayes significance. Seeing how the p-value supports Bayesian Significance may help them see the value of studying statistics. </a:t>
            </a:r>
          </a:p>
          <a:p>
            <a:pPr marL="0" indent="0" defTabSz="454025">
              <a:spcBef>
                <a:spcPct val="10000"/>
              </a:spcBef>
              <a:buFontTx/>
              <a:buNone/>
            </a:pPr>
            <a:endParaRPr lang="en-US" altLang="en-US" sz="2800" dirty="0"/>
          </a:p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dirty="0"/>
              <a:t>Quantitative Disciplines.  Many studies that can not be replicated used p &lt; 0.05 when the research hypothesis was unlikely.  Introducing this variable P-value standard may improve the quality of research in the social sciences and minimize BS: Bad Statistics.  </a:t>
            </a:r>
          </a:p>
        </p:txBody>
      </p:sp>
      <p:sp>
        <p:nvSpPr>
          <p:cNvPr id="31749" name="Rectangle 4">
            <a:extLst>
              <a:ext uri="{FF2B5EF4-FFF2-40B4-BE49-F238E27FC236}">
                <a16:creationId xmlns:a16="http://schemas.microsoft.com/office/drawing/2014/main" id="{D9778F87-106E-D43C-79E9-97844FC00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3E406482-1748-A75C-FC98-137945B422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CFAB5E-E819-4C77-BB28-F28913F6DF0C}" type="slidenum">
              <a:rPr lang="en-US" altLang="en-US"/>
              <a:pPr>
                <a:defRPr/>
              </a:pPr>
              <a:t>19</a:t>
            </a:fld>
            <a:endParaRPr lang="en-US" altLang="en-US" b="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90CD2BC6-40CA-4DF2-9E83-C80114B3A7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Statistical Educators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have a Choice</a:t>
            </a: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1599ADD-7158-864F-7E5A-FCAE828E253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320087" cy="4840287"/>
          </a:xfrm>
        </p:spPr>
        <p:txBody>
          <a:bodyPr/>
          <a:lstStyle/>
          <a:p>
            <a:pPr marL="404813" indent="-404813" defTabSz="454025">
              <a:spcBef>
                <a:spcPct val="0"/>
              </a:spcBef>
              <a:spcAft>
                <a:spcPts val="2400"/>
              </a:spcAft>
              <a:buFontTx/>
              <a:buAutoNum type="arabicPeriod"/>
            </a:pPr>
            <a:r>
              <a:rPr lang="en-US" altLang="en-US" sz="2800" i="1" dirty="0"/>
              <a:t>Stop teaching statistical significance in accordance with the 2019 ASA recommendation </a:t>
            </a:r>
            <a:r>
              <a:rPr lang="en-US" altLang="en-US" sz="2800" dirty="0"/>
              <a:t>– even though acceptance testing needs statistical significance.</a:t>
            </a:r>
          </a:p>
          <a:p>
            <a:pPr marL="404813" indent="-404813" defTabSz="454025">
              <a:spcBef>
                <a:spcPct val="0"/>
              </a:spcBef>
              <a:spcAft>
                <a:spcPts val="2400"/>
              </a:spcAft>
              <a:buFontTx/>
              <a:buAutoNum type="arabicPeriod"/>
            </a:pPr>
            <a:r>
              <a:rPr lang="en-US" altLang="en-US" sz="2800" i="1" dirty="0"/>
              <a:t>Continue teaching p &lt; 0.05 for statistical significance </a:t>
            </a:r>
            <a:r>
              <a:rPr lang="en-US" altLang="en-US" sz="2800" dirty="0"/>
              <a:t>– even though it violates Carl Sagan’s </a:t>
            </a:r>
            <a:r>
              <a:rPr lang="en-US" altLang="en-US" sz="2800" dirty="0" err="1"/>
              <a:t>ECREE</a:t>
            </a:r>
            <a:r>
              <a:rPr lang="en-US" altLang="en-US" sz="2800" dirty="0"/>
              <a:t>: extraordinary claims require extraordinary evidence.</a:t>
            </a:r>
          </a:p>
          <a:p>
            <a:pPr marL="404813" indent="-404813" defTabSz="454025">
              <a:spcBef>
                <a:spcPct val="0"/>
              </a:spcBef>
              <a:spcAft>
                <a:spcPts val="2400"/>
              </a:spcAft>
              <a:buFontTx/>
              <a:buAutoNum type="arabicPeriod"/>
            </a:pPr>
            <a:r>
              <a:rPr lang="en-US" altLang="en-US" sz="2800" i="1" dirty="0"/>
              <a:t>Support Bayesian significance and a variable p-value</a:t>
            </a:r>
            <a:r>
              <a:rPr lang="en-US" altLang="en-US" sz="2800" dirty="0"/>
              <a:t> based on the plausibility of the research hypothesis.</a:t>
            </a:r>
            <a:br>
              <a:rPr lang="en-US" altLang="en-US" sz="2800" dirty="0"/>
            </a:br>
            <a:r>
              <a:rPr lang="en-US" altLang="en-US" sz="2800" dirty="0"/>
              <a:t>Present statistical significance including the base rate:  10% statistically-significant.  Smaller is better. </a:t>
            </a:r>
          </a:p>
        </p:txBody>
      </p:sp>
      <p:sp>
        <p:nvSpPr>
          <p:cNvPr id="33797" name="Rectangle 4">
            <a:extLst>
              <a:ext uri="{FF2B5EF4-FFF2-40B4-BE49-F238E27FC236}">
                <a16:creationId xmlns:a16="http://schemas.microsoft.com/office/drawing/2014/main" id="{79EE79DB-6F98-73D4-0C2E-BB8C1455230F}"/>
              </a:ext>
            </a:extLst>
          </p:cNvPr>
          <p:cNvSpPr>
            <a:spLocks noChangeArrowheads="1"/>
          </p:cNvSpPr>
          <p:nvPr/>
        </p:nvSpPr>
        <p:spPr bwMode="auto">
          <a:xfrm rot="196183"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EA791-0F1C-4D04-C329-89CDE050E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9036D466-F4AA-296F-70AB-F1EB8CE8B6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274F1-6B15-4F2F-B728-97672FADE488}" type="slidenum">
              <a:rPr lang="en-US" altLang="en-US"/>
              <a:pPr>
                <a:defRPr/>
              </a:pPr>
              <a:t>2</a:t>
            </a:fld>
            <a:endParaRPr lang="en-US" altLang="en-US" b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8B169BB-2B17-143A-6AC6-5F6701AD2F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57200"/>
            <a:ext cx="7742238" cy="1066800"/>
          </a:xfrm>
        </p:spPr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Non-Repeatable Studies: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Statistically-Significant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BB02C890-44A7-22D4-2894-C453443C5DB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defTabSz="454025">
              <a:spcBef>
                <a:spcPts val="2400"/>
              </a:spcBef>
            </a:pPr>
            <a:r>
              <a:rPr lang="en-US" altLang="en-US" i="1"/>
              <a:t>Elderly priming</a:t>
            </a:r>
            <a:r>
              <a:rPr lang="en-US" altLang="en-US"/>
              <a:t>: (Bargh et all, 1996)</a:t>
            </a:r>
            <a:br>
              <a:rPr lang="en-US" altLang="en-US"/>
            </a:br>
            <a:r>
              <a:rPr lang="en-US" altLang="en-US"/>
              <a:t>Participants who unconsciously saw old-age words (bingo) walked more slowly afterward.</a:t>
            </a:r>
          </a:p>
          <a:p>
            <a:pPr defTabSz="454025">
              <a:spcBef>
                <a:spcPts val="2400"/>
              </a:spcBef>
            </a:pPr>
            <a:r>
              <a:rPr lang="en-US" altLang="en-US" i="1"/>
              <a:t>Precognition</a:t>
            </a:r>
            <a:r>
              <a:rPr lang="en-US" altLang="en-US"/>
              <a:t> (Bem, 2011) </a:t>
            </a:r>
            <a:br>
              <a:rPr lang="en-US" altLang="en-US"/>
            </a:br>
            <a:r>
              <a:rPr lang="en-US" altLang="en-US"/>
              <a:t>Future events influenced present behavior.</a:t>
            </a:r>
          </a:p>
          <a:p>
            <a:pPr defTabSz="454025">
              <a:spcBef>
                <a:spcPts val="2400"/>
              </a:spcBef>
            </a:pPr>
            <a:r>
              <a:rPr lang="en-US" altLang="en-US" i="1"/>
              <a:t>Power posing</a:t>
            </a:r>
            <a:r>
              <a:rPr lang="en-US" altLang="en-US"/>
              <a:t> (Carney, Cuddy &amp; Yap, 2010)</a:t>
            </a:r>
            <a:br>
              <a:rPr lang="en-US" altLang="en-US"/>
            </a:br>
            <a:r>
              <a:rPr lang="en-US" altLang="en-US"/>
              <a:t>Expansive body postures increased testosterone, decreased cortisol, and improved risk-taking. 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6C828077-1D7C-931C-8219-0A86A237B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60111069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F640DFA7-DCFD-208D-E8E4-824F6B53B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3A24B5-E058-4FB3-B1B8-5836BAA93D7F}" type="slidenum">
              <a:rPr lang="en-US" altLang="en-US"/>
              <a:pPr>
                <a:defRPr/>
              </a:pPr>
              <a:t>20</a:t>
            </a:fld>
            <a:endParaRPr lang="en-US" altLang="en-US" b="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D744C03E-C052-668A-A26C-A6FE8B028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Bibliography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A1438F15-FCAF-6B82-EA3D-AE526005DF7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43075"/>
            <a:ext cx="8115300" cy="4840288"/>
          </a:xfrm>
        </p:spPr>
        <p:txBody>
          <a:bodyPr/>
          <a:lstStyle/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ASA (2016) Wasserstein, R. L., &amp; Lazar, N. A. The ASA's statement on </a:t>
            </a:r>
            <a:br>
              <a:rPr lang="en-US" altLang="en-US" sz="2000"/>
            </a:br>
            <a:r>
              <a:rPr lang="en-US" altLang="en-US" sz="2000"/>
              <a:t>p-values: Context, process, and purpose. </a:t>
            </a:r>
            <a:r>
              <a:rPr lang="en-US" altLang="en-US" sz="2000" i="1"/>
              <a:t>The American Statistician</a:t>
            </a:r>
            <a:r>
              <a:rPr lang="en-US" altLang="en-US" sz="2000"/>
              <a:t>, 70(2), 129–133. https://doi.org/10.1080/00031305.2016.1154108 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Bargh et all, (1996). Automaticity of social behavior: Direct effects of trait construct and stereotype activation on action. </a:t>
            </a:r>
            <a:r>
              <a:rPr lang="en-US" altLang="en-US" sz="2000" i="1"/>
              <a:t>Journal of Personality and Social Psychology</a:t>
            </a:r>
            <a:r>
              <a:rPr lang="en-US" altLang="en-US" sz="2000"/>
              <a:t>, </a:t>
            </a:r>
            <a:r>
              <a:rPr lang="en-US" altLang="en-US" sz="1600"/>
              <a:t>71(2), 230–244. https://doi.org/10.1037/0022-3514.71.2.230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Bem, D. J. (2011). Feeling the future: Experimental evidence for anomalous retroactive influences on cognition and affect. </a:t>
            </a:r>
            <a:r>
              <a:rPr lang="en-US" altLang="en-US" sz="2000" i="1"/>
              <a:t>Journal of Personality and Social Psychology</a:t>
            </a:r>
            <a:r>
              <a:rPr lang="en-US" altLang="en-US" sz="2000"/>
              <a:t>, 100(3), 407–425. https://doi.org/10.1037/a0021524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Benjamin et al. (2018). Redefine Statistical Significance. </a:t>
            </a:r>
            <a:r>
              <a:rPr lang="en-US" altLang="en-US" sz="2000" i="1"/>
              <a:t>Nature Human Behaviour, vol. 2, no. 1, 2018, pp. 6–10, https://doi.org/10.1038/s41562-017-0189-z.</a:t>
            </a:r>
          </a:p>
        </p:txBody>
      </p:sp>
      <p:sp>
        <p:nvSpPr>
          <p:cNvPr id="35845" name="Rectangle 4">
            <a:extLst>
              <a:ext uri="{FF2B5EF4-FFF2-40B4-BE49-F238E27FC236}">
                <a16:creationId xmlns:a16="http://schemas.microsoft.com/office/drawing/2014/main" id="{CB771D53-B64A-8196-9569-787FD33C4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AC2DB2FD-DC5E-76FF-4C30-7300DD8E78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DBAA8F-2E64-405D-A4F3-09A827B82F81}" type="slidenum">
              <a:rPr lang="en-US" altLang="en-US"/>
              <a:pPr>
                <a:defRPr/>
              </a:pPr>
              <a:t>21</a:t>
            </a:fld>
            <a:endParaRPr lang="en-US" altLang="en-US" b="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4D6DE466-0B9E-AB82-8CA1-BDACF346B0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Bibliography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13D006C-1019-C7B5-0ECA-29FC88C5538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43075"/>
            <a:ext cx="8115300" cy="4840288"/>
          </a:xfrm>
        </p:spPr>
        <p:txBody>
          <a:bodyPr/>
          <a:lstStyle/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Carney, D. R., Cuddy, A. J. C., &amp; Yap, A. J. (2010). Power posing: Brief nonverbal displays affect neuroendocrine levels and risk tolerance. Psychological Science, 21(10), 1363–1368. https://doi.org/10.1177/0956797610383437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Fisher, R.A. (1925). </a:t>
            </a:r>
            <a:r>
              <a:rPr lang="en-US" altLang="en-US" sz="2000" i="1"/>
              <a:t>Statistical Methods for Research Workers</a:t>
            </a:r>
            <a:r>
              <a:rPr lang="en-US" altLang="en-US" sz="2000"/>
              <a:t>.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Johnson, V.E. (2019). “Raise the Bar Rather that Retire Significance,” 567 </a:t>
            </a:r>
            <a:r>
              <a:rPr lang="en-US" altLang="en-US" sz="2000" i="1"/>
              <a:t>Nature</a:t>
            </a:r>
            <a:r>
              <a:rPr lang="en-US" altLang="en-US" sz="2000"/>
              <a:t> 461 (2019).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Mayo, D. G. (2019). The 2019 ASA Guide to P-values and Statistical Significance: Don’t Say What You Don’t Mean (Some Recommendations) (ii),blog post on </a:t>
            </a:r>
            <a:r>
              <a:rPr lang="en-US" altLang="en-US" sz="2000" i="1"/>
              <a:t>Error Statistics Philosophy Blog</a:t>
            </a:r>
            <a:r>
              <a:rPr lang="en-US" altLang="en-US" sz="2000"/>
              <a:t>,</a:t>
            </a:r>
            <a:br>
              <a:rPr lang="en-US" altLang="en-US" sz="2000"/>
            </a:br>
            <a:r>
              <a:rPr lang="en-US" altLang="en-US" sz="2000"/>
              <a:t>https://errorstatistics.com/2019/06/17</a:t>
            </a:r>
            <a:endParaRPr lang="en-US" altLang="en-US" sz="1600"/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/>
              <a:t>Schachtman, N. (2019). Has the American Statistical Association Gone Post-Modern?  https://schachtmanlaw.com/2019/03/24/has-the-american-statistical-association-gone-post-modern/</a:t>
            </a:r>
            <a:endParaRPr lang="en-US" altLang="en-US" sz="1600"/>
          </a:p>
        </p:txBody>
      </p:sp>
      <p:sp>
        <p:nvSpPr>
          <p:cNvPr id="37893" name="Rectangle 4">
            <a:extLst>
              <a:ext uri="{FF2B5EF4-FFF2-40B4-BE49-F238E27FC236}">
                <a16:creationId xmlns:a16="http://schemas.microsoft.com/office/drawing/2014/main" id="{3C40CD7C-3664-4F99-64A9-CAE9432A5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A2B0634E-0091-A06C-4635-151873D3AA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6ED089-D0D0-4012-B949-E7FF7FAD6748}" type="slidenum">
              <a:rPr lang="en-US" altLang="en-US"/>
              <a:pPr>
                <a:defRPr/>
              </a:pPr>
              <a:t>22</a:t>
            </a:fld>
            <a:endParaRPr lang="en-US" altLang="en-US" b="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E1C0A324-CFF9-3B79-4761-F5A794FE8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Bibliography</a:t>
            </a: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E5B8B7D2-2520-C0E1-16D2-69C0F7C93DC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43075"/>
            <a:ext cx="8115300" cy="4840288"/>
          </a:xfrm>
        </p:spPr>
        <p:txBody>
          <a:bodyPr/>
          <a:lstStyle/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dirty="0"/>
              <a:t>Sherry et all. (2025). Reproducibility of statistically significant phase III oncology trials: An In Silico meta-</a:t>
            </a:r>
            <a:r>
              <a:rPr lang="en-US" altLang="en-US" sz="2000" dirty="0" err="1"/>
              <a:t>epsidemiological</a:t>
            </a:r>
            <a:r>
              <a:rPr lang="en-US" altLang="en-US" sz="2000" dirty="0"/>
              <a:t> analysis. European Journal of Cancer, 226, 115596. https://doi.org/10.1016/j.ejca.2025.115596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dirty="0"/>
              <a:t>Schield, M. (2024). Statistical Literacy: A New Course.  </a:t>
            </a:r>
            <a:r>
              <a:rPr lang="en-US" altLang="en-US" sz="2000" dirty="0" err="1"/>
              <a:t>ISLP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IDSL</a:t>
            </a:r>
            <a:r>
              <a:rPr lang="en-US" altLang="en-US" sz="2000" dirty="0"/>
              <a:t>.  </a:t>
            </a:r>
            <a:br>
              <a:rPr lang="en-US" altLang="en-US" sz="2000" dirty="0"/>
            </a:br>
            <a:r>
              <a:rPr lang="en-US" altLang="en-US" sz="2000" dirty="0"/>
              <a:t>Copy at www.StatLit.org/pdf/2024-Schield-ISLP.pdf 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dirty="0"/>
              <a:t>Schield, M. (2023).  </a:t>
            </a:r>
            <a:r>
              <a:rPr lang="en-US" altLang="en-US" sz="2000" i="1" dirty="0"/>
              <a:t>Statistical Literacy: Critical Thinking about Everyday Statistics</a:t>
            </a:r>
            <a:r>
              <a:rPr lang="en-US" altLang="en-US" sz="2000" dirty="0"/>
              <a:t>.  </a:t>
            </a:r>
            <a:r>
              <a:rPr lang="en-US" altLang="en-US" sz="2000" i="1" dirty="0"/>
              <a:t>Kendall-Hunt</a:t>
            </a:r>
            <a:r>
              <a:rPr lang="en-US" altLang="en-US" sz="2000" dirty="0"/>
              <a:t>.  https://he.kendallhunt.com/product/</a:t>
            </a:r>
            <a:br>
              <a:rPr lang="en-US" altLang="en-US" sz="2000" dirty="0"/>
            </a:br>
            <a:r>
              <a:rPr lang="en-US" altLang="en-US" sz="2000" dirty="0"/>
              <a:t>statistical-literacy-2023-critical-thinking-about-everyday-statistics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dirty="0"/>
              <a:t>Schield, M. (1996). Using Bayesian Inference in Classical Hypothesis Testing.  </a:t>
            </a:r>
            <a:r>
              <a:rPr lang="en-US" altLang="en-US" sz="2000" i="1" dirty="0"/>
              <a:t>ASA Section on Statistical Education</a:t>
            </a:r>
            <a:r>
              <a:rPr lang="en-US" altLang="en-US" sz="2000" dirty="0"/>
              <a:t>.  Copy at http://www.statlit.org/pdf/1996SchieldASA.pdf  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de-DE" altLang="en-US" sz="2000" dirty="0"/>
              <a:t>Wasserstein, R. L., Schirm. A. L., &amp; Lazar, N. A. (2019). </a:t>
            </a:r>
            <a:r>
              <a:rPr lang="en-US" altLang="en-US" sz="2000" dirty="0"/>
              <a:t>“</a:t>
            </a:r>
            <a:r>
              <a:rPr lang="de-DE" altLang="en-US" sz="2000" dirty="0"/>
              <a:t>Editorial: Moving to a World Beyond </a:t>
            </a:r>
            <a:r>
              <a:rPr lang="en-US" altLang="en-US" sz="2000" dirty="0"/>
              <a:t>‘</a:t>
            </a:r>
            <a:r>
              <a:rPr lang="de-DE" altLang="en-US" sz="2000" dirty="0"/>
              <a:t>p &lt; 0.05</a:t>
            </a:r>
            <a:r>
              <a:rPr lang="en-US" altLang="en-US" sz="2000" dirty="0"/>
              <a:t>’</a:t>
            </a:r>
            <a:r>
              <a:rPr lang="de-DE" altLang="en-US" sz="2000" dirty="0"/>
              <a:t>,</a:t>
            </a:r>
            <a:r>
              <a:rPr lang="en-US" altLang="en-US" sz="2000" dirty="0"/>
              <a:t>” 73 </a:t>
            </a:r>
            <a:r>
              <a:rPr lang="en-US" altLang="en-US" sz="2000" i="1" dirty="0"/>
              <a:t>Am. Statistician</a:t>
            </a:r>
            <a:r>
              <a:rPr lang="en-US" altLang="en-US" sz="2000" dirty="0"/>
              <a:t> S1, S2 (2019).</a:t>
            </a:r>
          </a:p>
          <a:p>
            <a:pPr marL="463550" indent="-463550" defTabSz="454025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US" altLang="en-US" sz="2000" dirty="0"/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9BE04F77-7D25-468A-CC0C-4AD8F2B01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651AFC1-11A8-A6AF-9EFF-EDA4252301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1AA60C-BE2E-45DC-B241-BCEE440546A7}" type="slidenum">
              <a:rPr lang="en-US" altLang="en-US"/>
              <a:pPr>
                <a:defRPr/>
              </a:pPr>
              <a:t>23</a:t>
            </a:fld>
            <a:endParaRPr lang="en-US" altLang="en-US" b="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563D48BE-0792-8804-D011-5B0BD68150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JSM Birds of a Feather: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Discuss Bayes Significance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3CCFFC8D-8367-1A70-CEA0-FCE88D735C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sz="2400" dirty="0" err="1"/>
              <a:t>Agenda:_https</a:t>
            </a:r>
            <a:r>
              <a:rPr lang="en-US" altLang="en-US" sz="2400" dirty="0"/>
              <a:t>://docs.google.com/document/d/1CiZCqaNCKAJomHHpF4F2HwoPIA1lhM5_xAXVHJo_-Yk/edit?tab=t.0</a:t>
            </a:r>
            <a:br>
              <a:rPr lang="en-US" altLang="en-US" sz="2400" dirty="0"/>
            </a:br>
            <a:endParaRPr lang="en-US" altLang="en-US" sz="2400" dirty="0"/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i="1" dirty="0"/>
              <a:t>Discuss Bayesian Significance.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dirty="0"/>
              <a:t>Wednesday (8/5/2026)  4:00-5:00 pm EDT. </a:t>
            </a:r>
            <a:br>
              <a:rPr lang="en-US" altLang="en-US" dirty="0"/>
            </a:br>
            <a:r>
              <a:rPr lang="en-US" altLang="en-US" dirty="0"/>
              <a:t>In person: meet at </a:t>
            </a:r>
            <a:r>
              <a:rPr lang="en-US" altLang="en-US" dirty="0" err="1"/>
              <a:t>StatEd</a:t>
            </a:r>
            <a:r>
              <a:rPr lang="en-US" altLang="en-US" dirty="0"/>
              <a:t> booth.</a:t>
            </a:r>
            <a:br>
              <a:rPr lang="en-US" altLang="en-US" dirty="0"/>
            </a:br>
            <a:endParaRPr lang="en-US" altLang="en-US" dirty="0"/>
          </a:p>
          <a:p>
            <a:pPr defTabSz="454025">
              <a:spcBef>
                <a:spcPct val="10000"/>
              </a:spcBef>
              <a:defRPr/>
            </a:pPr>
            <a:r>
              <a:rPr lang="en-US" altLang="en-US" dirty="0"/>
              <a:t>Zoom Thurs (8/13/2026) 4:00-5:00 pm EDT</a:t>
            </a:r>
            <a:br>
              <a:rPr lang="en-US" altLang="en-US" dirty="0"/>
            </a:br>
            <a:r>
              <a:rPr lang="en-US" altLang="en-US" sz="2400" dirty="0"/>
              <a:t>Zoom: https:/augsburg.zoom.us/j/5404394478?</a:t>
            </a:r>
            <a:br>
              <a:rPr lang="en-US" altLang="en-US" sz="2400" dirty="0"/>
            </a:br>
            <a:r>
              <a:rPr lang="en-US" altLang="en-US" sz="2400" dirty="0" err="1"/>
              <a:t>pwd</a:t>
            </a:r>
            <a:r>
              <a:rPr lang="en-US" altLang="en-US" sz="2400" dirty="0"/>
              <a:t>=cy94UlZUTEV5VnFZV1pKRU44Vk1vUT09</a:t>
            </a:r>
          </a:p>
        </p:txBody>
      </p:sp>
      <p:sp>
        <p:nvSpPr>
          <p:cNvPr id="41989" name="Rectangle 4">
            <a:extLst>
              <a:ext uri="{FF2B5EF4-FFF2-40B4-BE49-F238E27FC236}">
                <a16:creationId xmlns:a16="http://schemas.microsoft.com/office/drawing/2014/main" id="{443DF520-1BEE-B01E-64B7-60BA1FD52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4F0E88D-85BF-94FD-EF39-A78776433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C733D2-B4D6-45FD-94DA-6386C9CB7D8C}" type="slidenum">
              <a:rPr lang="en-US" altLang="en-US"/>
              <a:pPr>
                <a:defRPr/>
              </a:pPr>
              <a:t>24</a:t>
            </a:fld>
            <a:endParaRPr lang="en-US" altLang="en-US" b="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371219C-E66E-968F-0E95-83F19F66D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Concerns:</a:t>
            </a:r>
            <a:br>
              <a:rPr lang="en-US" altLang="en-US" b="0">
                <a:latin typeface="Rockwell Extra Bold" panose="02060903040505020403" pitchFamily="18" charset="0"/>
              </a:rPr>
            </a:br>
            <a:r>
              <a:rPr lang="en-US" altLang="en-US" b="0">
                <a:latin typeface="Rockwell Extra Bold" panose="02060903040505020403" pitchFamily="18" charset="0"/>
              </a:rPr>
              <a:t>Birds of a Feather</a:t>
            </a:r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8DF69E87-9322-66E7-599C-6EE9832292C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347663" indent="-347663" defTabSz="454025">
              <a:spcBef>
                <a:spcPts val="0"/>
              </a:spcBef>
              <a:spcAft>
                <a:spcPts val="1200"/>
              </a:spcAft>
              <a:buFontTx/>
              <a:buAutoNum type="arabicPeriod"/>
            </a:pPr>
            <a:r>
              <a:rPr lang="en-US" altLang="en-US" sz="2800" dirty="0"/>
              <a:t>Does a ‘statistically-significant result’ have meaning </a:t>
            </a:r>
            <a:br>
              <a:rPr lang="en-US" altLang="en-US" sz="2800" dirty="0"/>
            </a:br>
            <a:r>
              <a:rPr lang="en-US" altLang="en-US" sz="2800" dirty="0"/>
              <a:t>for a research hypothesis?</a:t>
            </a:r>
          </a:p>
          <a:p>
            <a:pPr marL="347663" indent="-347663" defTabSz="454025">
              <a:spcBef>
                <a:spcPts val="0"/>
              </a:spcBef>
              <a:spcAft>
                <a:spcPts val="1200"/>
              </a:spcAft>
              <a:buFontTx/>
              <a:buAutoNum type="arabicPeriod"/>
            </a:pPr>
            <a:r>
              <a:rPr lang="en-US" altLang="en-US" sz="2800" dirty="0"/>
              <a:t>Can we justify setting Type2 error rate = Type1?</a:t>
            </a:r>
          </a:p>
          <a:p>
            <a:pPr marL="347663" indent="-347663" defTabSz="454025">
              <a:spcBef>
                <a:spcPts val="0"/>
              </a:spcBef>
              <a:spcAft>
                <a:spcPts val="1200"/>
              </a:spcAft>
              <a:buFontTx/>
              <a:buAutoNum type="arabicPeriod"/>
            </a:pPr>
            <a:r>
              <a:rPr lang="en-US" altLang="en-US" sz="2800" dirty="0"/>
              <a:t>Can we justify treating (Null Hypothesis = True) the same as (Research Hypothesis = False)?</a:t>
            </a:r>
          </a:p>
          <a:p>
            <a:pPr marL="347663" indent="-347663" defTabSz="454025">
              <a:spcBef>
                <a:spcPts val="0"/>
              </a:spcBef>
              <a:spcAft>
                <a:spcPts val="1200"/>
              </a:spcAft>
              <a:buFontTx/>
              <a:buAutoNum type="arabicPeriod"/>
            </a:pPr>
            <a:r>
              <a:rPr lang="en-US" altLang="en-US" sz="2800" dirty="0"/>
              <a:t>Can we include the base rate in this modified statistical significance?  10% statistically significant?  </a:t>
            </a:r>
          </a:p>
          <a:p>
            <a:pPr marL="347663" indent="-347663" defTabSz="454025">
              <a:spcBef>
                <a:spcPts val="0"/>
              </a:spcBef>
              <a:spcAft>
                <a:spcPts val="1200"/>
              </a:spcAft>
              <a:buFontTx/>
              <a:buAutoNum type="arabicPeriod"/>
            </a:pPr>
            <a:r>
              <a:rPr lang="en-US" altLang="en-US" sz="2800" dirty="0"/>
              <a:t>Can we justify converting continuous distributions into binary categories? See Schield (1996).</a:t>
            </a:r>
          </a:p>
        </p:txBody>
      </p:sp>
      <p:sp>
        <p:nvSpPr>
          <p:cNvPr id="44037" name="Rectangle 4">
            <a:extLst>
              <a:ext uri="{FF2B5EF4-FFF2-40B4-BE49-F238E27FC236}">
                <a16:creationId xmlns:a16="http://schemas.microsoft.com/office/drawing/2014/main" id="{6491867E-4DA6-85C5-1B4B-65B068AA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3BB6BD2E-F83E-6CB7-5361-7A3EF77C98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0EB250-6527-4EC2-B540-BEF4C4729B49}" type="slidenum">
              <a:rPr lang="en-US" altLang="en-US"/>
              <a:pPr>
                <a:defRPr/>
              </a:pPr>
              <a:t>3</a:t>
            </a:fld>
            <a:endParaRPr lang="en-US" altLang="en-US" b="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8185D7EC-89DC-EAFF-A78B-B0E426B43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latin typeface="Rockwell Extra Bold" panose="02060903040505020403" pitchFamily="18" charset="0"/>
              </a:rPr>
              <a:t>Statistical Significance (SS): Problems and Solutions</a:t>
            </a:r>
            <a:endParaRPr lang="en-US" altLang="en-US" b="0" i="1">
              <a:latin typeface="Rockwell Extra Bold" panose="020609030405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2451" name="Rectangle 3">
                <a:extLst>
                  <a:ext uri="{FF2B5EF4-FFF2-40B4-BE49-F238E27FC236}">
                    <a16:creationId xmlns:a16="http://schemas.microsoft.com/office/drawing/2014/main" id="{381A872F-6DC1-741C-3043-BE4CBCC6ED31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55600" y="1789113"/>
                <a:ext cx="8464550" cy="4840287"/>
              </a:xfrm>
            </p:spPr>
            <p:txBody>
              <a:bodyPr/>
              <a:lstStyle/>
              <a:p>
                <a:pPr marL="0" indent="0" defTabSz="454025">
                  <a:spcBef>
                    <a:spcPts val="0"/>
                  </a:spcBef>
                  <a:buFontTx/>
                  <a:buNone/>
                  <a:defRPr/>
                </a:pPr>
                <a:r>
                  <a:rPr lang="en-US" sz="3000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3000" b="0" i="0">
                        <a:latin typeface="Cambria Math" panose="02040503050406030204" pitchFamily="18" charset="0"/>
                      </a:rPr>
                      <m:t>&lt;0.05</m:t>
                    </m:r>
                  </m:oMath>
                </a14:m>
                <a:r>
                  <a:rPr lang="en-US" sz="3000" dirty="0"/>
                  <a:t>, you </a:t>
                </a:r>
                <a:r>
                  <a:rPr lang="en-US" sz="3000" i="1" dirty="0"/>
                  <a:t>can</a:t>
                </a:r>
                <a:r>
                  <a:rPr lang="en-US" sz="3000" dirty="0"/>
                  <a:t> reject the null hypothesis</a:t>
                </a:r>
                <a:r>
                  <a:rPr lang="en-US" sz="2800" b="1" dirty="0"/>
                  <a:t> </a:t>
                </a:r>
                <a:endParaRPr lang="en-US" altLang="en-US" sz="2800" dirty="0"/>
              </a:p>
              <a:p>
                <a:pPr marL="0" indent="0" defTabSz="454025">
                  <a:spcBef>
                    <a:spcPts val="0"/>
                  </a:spcBef>
                  <a:buFontTx/>
                  <a:buNone/>
                  <a:defRPr/>
                </a:pPr>
                <a:r>
                  <a:rPr lang="en-US" altLang="en-US" dirty="0"/>
                  <a:t> </a:t>
                </a:r>
              </a:p>
              <a:p>
                <a:pPr marL="0" indent="0" defTabSz="454025">
                  <a:spcBef>
                    <a:spcPts val="0"/>
                  </a:spcBef>
                  <a:buFontTx/>
                  <a:buNone/>
                  <a:defRPr/>
                </a:pPr>
                <a:r>
                  <a:rPr lang="en-US" altLang="en-US" i="1" dirty="0"/>
                  <a:t>Problems: </a:t>
                </a:r>
                <a:r>
                  <a:rPr lang="en-US" altLang="en-US" dirty="0"/>
                  <a:t>Fixed cutoff:</a:t>
                </a:r>
              </a:p>
              <a:p>
                <a:pPr defTabSz="454025">
                  <a:spcBef>
                    <a:spcPts val="0"/>
                  </a:spcBef>
                  <a:defRPr/>
                </a:pPr>
                <a:r>
                  <a:rPr lang="en-US" altLang="en-US" dirty="0"/>
                  <a:t>is misunderstood and ignores important factors</a:t>
                </a:r>
              </a:p>
              <a:p>
                <a:pPr defTabSz="454025">
                  <a:spcBef>
                    <a:spcPts val="0"/>
                  </a:spcBef>
                  <a:defRPr/>
                </a:pPr>
                <a:r>
                  <a:rPr lang="en-US" altLang="en-US" dirty="0"/>
                  <a:t>is not theoretically justified. </a:t>
                </a:r>
                <a:r>
                  <a:rPr lang="en-US" altLang="en-US" i="1" dirty="0"/>
                  <a:t>Can</a:t>
                </a:r>
                <a:r>
                  <a:rPr lang="en-US" altLang="en-US" dirty="0"/>
                  <a:t> vs </a:t>
                </a:r>
                <a:r>
                  <a:rPr lang="en-US" altLang="en-US" i="1" dirty="0"/>
                  <a:t>must</a:t>
                </a:r>
                <a:r>
                  <a:rPr lang="en-US" altLang="en-US" dirty="0"/>
                  <a:t>.</a:t>
                </a:r>
              </a:p>
              <a:p>
                <a:pPr marL="0" indent="0" defTabSz="454025">
                  <a:spcBef>
                    <a:spcPts val="0"/>
                  </a:spcBef>
                  <a:buFontTx/>
                  <a:buNone/>
                  <a:defRPr/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872451" name="Rectangle 3">
                <a:extLst>
                  <a:ext uri="{FF2B5EF4-FFF2-40B4-BE49-F238E27FC236}">
                    <a16:creationId xmlns:a16="http://schemas.microsoft.com/office/drawing/2014/main" id="{381A872F-6DC1-741C-3043-BE4CBCC6ED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55600" y="1789113"/>
                <a:ext cx="8464550" cy="4840287"/>
              </a:xfrm>
              <a:blipFill>
                <a:blip r:embed="rId3"/>
                <a:stretch>
                  <a:fillRect l="-1800" t="-1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3" name="Rectangle 4">
            <a:extLst>
              <a:ext uri="{FF2B5EF4-FFF2-40B4-BE49-F238E27FC236}">
                <a16:creationId xmlns:a16="http://schemas.microsoft.com/office/drawing/2014/main" id="{BA543645-6772-A522-651B-4E91BAD3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4A62E7-E8B6-EA47-4170-DB35E2300AB3}"/>
              </a:ext>
            </a:extLst>
          </p:cNvPr>
          <p:cNvSpPr txBox="1"/>
          <p:nvPr/>
        </p:nvSpPr>
        <p:spPr>
          <a:xfrm>
            <a:off x="323850" y="4464050"/>
            <a:ext cx="8302625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4025">
              <a:spcBef>
                <a:spcPts val="0"/>
              </a:spcBef>
              <a:defRPr/>
            </a:pPr>
            <a:r>
              <a:rPr lang="en-US" altLang="en-US" sz="3200" i="1" dirty="0"/>
              <a:t>Solutions:</a:t>
            </a:r>
          </a:p>
          <a:p>
            <a:pPr marL="457200" indent="-457200" defTabSz="454025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3200" dirty="0"/>
              <a:t>“Don’t say” (Wasserstein et al, 2019)</a:t>
            </a:r>
          </a:p>
          <a:p>
            <a:pPr marL="457200" indent="-457200" defTabSz="454025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3200" dirty="0"/>
              <a:t>Use a lower value (Benjamin 2018)</a:t>
            </a:r>
          </a:p>
          <a:p>
            <a:pPr marL="457200" indent="-457200" defTabSz="454025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3200" dirty="0"/>
              <a:t>Attach labels to levels: weak, moderate, strong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AA66DB1A-F130-E3AF-1A14-B51CEC9A90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7801C2-739F-467A-A13F-AE38B2250406}" type="slidenum">
              <a:rPr lang="en-US" altLang="en-US"/>
              <a:pPr>
                <a:defRPr/>
              </a:pPr>
              <a:t>4</a:t>
            </a:fld>
            <a:endParaRPr lang="en-US" altLang="en-US" b="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3035006B-A546-04D4-866A-8AF016B17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Statistical Literacy: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Two Uses of Statistics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89AFDB06-4BBB-67C8-5410-70B41E8CC60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sz="2800" dirty="0"/>
              <a:t>Statistical literacy studies statistics </a:t>
            </a:r>
            <a:r>
              <a:rPr lang="en-US" altLang="en-US" sz="2800" i="1" dirty="0"/>
              <a:t>used as evidence</a:t>
            </a:r>
            <a:r>
              <a:rPr lang="en-US" altLang="en-US" sz="2800" dirty="0"/>
              <a:t>. </a:t>
            </a:r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endParaRPr lang="en-US" altLang="en-US" sz="1600" dirty="0"/>
          </a:p>
          <a:p>
            <a:pPr marL="0" indent="0" defTabSz="454025">
              <a:spcBef>
                <a:spcPct val="10000"/>
              </a:spcBef>
              <a:buFontTx/>
              <a:buNone/>
              <a:defRPr/>
            </a:pPr>
            <a:r>
              <a:rPr lang="en-US" altLang="en-US" sz="2800" dirty="0"/>
              <a:t>Statistics are used as evidence in two ways: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sz="2800" dirty="0"/>
              <a:t>Scientific research: Evidence is accumulated</a:t>
            </a:r>
          </a:p>
          <a:p>
            <a:pPr defTabSz="454025">
              <a:spcBef>
                <a:spcPct val="10000"/>
              </a:spcBef>
              <a:defRPr/>
            </a:pPr>
            <a:r>
              <a:rPr lang="en-US" altLang="en-US" sz="2800" dirty="0"/>
              <a:t>Acceptance testing: A decision must be made</a:t>
            </a:r>
          </a:p>
          <a:p>
            <a:pPr marL="0" indent="0" defTabSz="454025">
              <a:spcBef>
                <a:spcPct val="10000"/>
              </a:spcBef>
              <a:buNone/>
              <a:defRPr/>
            </a:pPr>
            <a:endParaRPr lang="en-US" altLang="en-US" sz="900" dirty="0"/>
          </a:p>
          <a:p>
            <a:pPr marL="0" indent="0" defTabSz="454025">
              <a:spcBef>
                <a:spcPct val="10000"/>
              </a:spcBef>
              <a:buNone/>
              <a:defRPr/>
            </a:pPr>
            <a:r>
              <a:rPr lang="en-US" altLang="en-US" sz="2800" dirty="0"/>
              <a:t>Wasserstein focused on statistics in scientific research</a:t>
            </a:r>
          </a:p>
          <a:p>
            <a:pPr marL="0" indent="0" defTabSz="454025">
              <a:spcBef>
                <a:spcPct val="10000"/>
              </a:spcBef>
              <a:buNone/>
              <a:defRPr/>
            </a:pPr>
            <a:endParaRPr lang="en-US" altLang="en-US" sz="900" dirty="0"/>
          </a:p>
          <a:p>
            <a:pPr marL="0" indent="0" defTabSz="454025">
              <a:spcBef>
                <a:spcPct val="10000"/>
              </a:spcBef>
              <a:buNone/>
              <a:defRPr/>
            </a:pPr>
            <a:r>
              <a:rPr lang="en-US" altLang="en-US" sz="2800" dirty="0"/>
              <a:t>Quality control and journal editors use acceptance testing. </a:t>
            </a:r>
            <a:r>
              <a:rPr lang="en-US" altLang="en-US" sz="2800" i="1" dirty="0"/>
              <a:t>Accept or reject</a:t>
            </a:r>
            <a:r>
              <a:rPr lang="en-US" altLang="en-US" sz="2800" dirty="0"/>
              <a:t>. Safety regulators and courts use modified acceptance testing: </a:t>
            </a:r>
            <a:r>
              <a:rPr lang="en-US" altLang="en-US" sz="2800" i="1" dirty="0"/>
              <a:t>reject vs. fail to reject</a:t>
            </a:r>
            <a:r>
              <a:rPr lang="en-US" altLang="en-US" sz="2800" dirty="0"/>
              <a:t> or </a:t>
            </a:r>
            <a:r>
              <a:rPr lang="en-US" altLang="en-US" sz="2800" i="1" dirty="0"/>
              <a:t>guilty vs. not-guilty.</a:t>
            </a:r>
            <a:r>
              <a:rPr lang="en-US" altLang="en-US" sz="2800" dirty="0"/>
              <a:t>  These need a statistical cutoff.</a:t>
            </a:r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61FE0049-9D22-D61D-A693-E4CFBE121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B8AC59D-1AB2-2765-7E68-C5ADC3351A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CCF80E-D3E2-40EB-93DB-75C4FA03F246}" type="slidenum">
              <a:rPr lang="en-US" altLang="en-US"/>
              <a:pPr>
                <a:defRPr/>
              </a:pPr>
              <a:t>5</a:t>
            </a:fld>
            <a:endParaRPr lang="en-US" altLang="en-US" b="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0E49066-FE19-D144-BE3E-480A322BD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Using a single fixed p-value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as a cutoff violates </a:t>
            </a:r>
            <a:r>
              <a:rPr lang="en-US" altLang="en-US" sz="3200" b="0" dirty="0" err="1">
                <a:latin typeface="Rockwell Extra Bold" panose="02060903040505020403" pitchFamily="18" charset="0"/>
              </a:rPr>
              <a:t>ECREE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BEA3432B-B96E-8B10-122A-45CCADD6E6F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marL="350838" indent="-350838" defTabSz="454025">
              <a:spcBef>
                <a:spcPct val="15000"/>
              </a:spcBef>
              <a:buFontTx/>
              <a:buNone/>
            </a:pPr>
            <a:r>
              <a:rPr lang="en-US" altLang="en-US" dirty="0" err="1"/>
              <a:t>ECREE</a:t>
            </a:r>
            <a:r>
              <a:rPr lang="en-US" altLang="en-US" dirty="0"/>
              <a:t>: </a:t>
            </a:r>
            <a:r>
              <a:rPr lang="en-US" altLang="en-US" i="1" dirty="0"/>
              <a:t>Extraordinary Claims </a:t>
            </a:r>
            <a:br>
              <a:rPr lang="en-US" altLang="en-US" i="1" dirty="0"/>
            </a:br>
            <a:r>
              <a:rPr lang="en-US" altLang="en-US" i="1" dirty="0"/>
              <a:t>           Require Extraordinary Evidence.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endParaRPr lang="en-US" altLang="en-US" sz="900" i="1" dirty="0"/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endParaRPr lang="en-US" altLang="en-US" sz="900" i="1" dirty="0"/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endParaRPr lang="en-US" altLang="en-US" sz="900" i="1" dirty="0"/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endParaRPr lang="en-US" altLang="en-US" sz="900" i="1" dirty="0"/>
          </a:p>
          <a:p>
            <a:pPr marL="350838" indent="-350838" defTabSz="454025">
              <a:spcBef>
                <a:spcPct val="15000"/>
              </a:spcBef>
              <a:buFontTx/>
              <a:buNone/>
            </a:pPr>
            <a:endParaRPr lang="en-US" altLang="en-US" dirty="0"/>
          </a:p>
          <a:p>
            <a:pPr marL="350838" indent="-350838" defTabSz="454025">
              <a:spcBef>
                <a:spcPct val="15000"/>
              </a:spcBef>
              <a:buFontTx/>
              <a:buNone/>
            </a:pPr>
            <a:endParaRPr lang="en-US" altLang="en-US" dirty="0"/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591BD689-B4F6-E846-F64C-18394A297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9222" name="Picture 3">
            <a:extLst>
              <a:ext uri="{FF2B5EF4-FFF2-40B4-BE49-F238E27FC236}">
                <a16:creationId xmlns:a16="http://schemas.microsoft.com/office/drawing/2014/main" id="{C0686379-97BF-53BB-96F4-0B3CB6B25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3" y="3208338"/>
            <a:ext cx="26003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5">
            <a:extLst>
              <a:ext uri="{FF2B5EF4-FFF2-40B4-BE49-F238E27FC236}">
                <a16:creationId xmlns:a16="http://schemas.microsoft.com/office/drawing/2014/main" id="{C1FBA2CF-7FE5-6866-FF0E-B7BE5B93B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2" y="3208338"/>
            <a:ext cx="2959809" cy="302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14AD4E-DC17-30EC-960D-70DB30C9B078}"/>
              </a:ext>
            </a:extLst>
          </p:cNvPr>
          <p:cNvSpPr txBox="1"/>
          <p:nvPr/>
        </p:nvSpPr>
        <p:spPr>
          <a:xfrm>
            <a:off x="3540833" y="3125768"/>
            <a:ext cx="2211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Need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P-value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as a 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function of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the </a:t>
            </a:r>
          </a:p>
          <a:p>
            <a:pPr marL="350838" indent="-350838" algn="ctr" defTabSz="454025">
              <a:spcBef>
                <a:spcPct val="15000"/>
              </a:spcBef>
              <a:buFontTx/>
              <a:buNone/>
            </a:pPr>
            <a:r>
              <a:rPr lang="en-US" altLang="en-US" sz="3200" dirty="0"/>
              <a:t>Base Rate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3BAF5AFD-A791-D47C-E50F-4E2FA72C6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274F1-6B15-4F2F-B728-97672FADE488}" type="slidenum">
              <a:rPr lang="en-US" altLang="en-US"/>
              <a:pPr>
                <a:defRPr/>
              </a:pPr>
              <a:t>6</a:t>
            </a:fld>
            <a:endParaRPr lang="en-US" altLang="en-US" b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AC12BD2F-B703-D9D7-7D91-57D89A65B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57200"/>
            <a:ext cx="7742238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P-value (Base Rate):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Selected Results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1844D2C-4901-6697-7642-9C96C35A9A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marL="0" indent="0" defTabSz="454025">
              <a:spcBef>
                <a:spcPts val="2400"/>
              </a:spcBef>
              <a:buNone/>
            </a:pPr>
            <a:r>
              <a:rPr lang="en-US" altLang="en-US" b="1" dirty="0"/>
              <a:t>Bayesian significance:</a:t>
            </a:r>
            <a:br>
              <a:rPr lang="en-US" altLang="en-US" b="1" dirty="0"/>
            </a:br>
            <a:r>
              <a:rPr lang="en-US" altLang="en-US" i="1" dirty="0"/>
              <a:t>95% confidence that the Research hypothesis (H</a:t>
            </a:r>
            <a:r>
              <a:rPr lang="en-US" altLang="en-US" i="1" baseline="-25000" dirty="0"/>
              <a:t>1</a:t>
            </a:r>
            <a:r>
              <a:rPr lang="en-US" altLang="en-US" i="1" dirty="0"/>
              <a:t>) is true given a statistically-significant result  </a:t>
            </a:r>
            <a:endParaRPr lang="en-US" altLang="en-US" dirty="0"/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dirty="0"/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C76E8E7-582B-B2F8-9FBE-54DBD6AC1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495701-1043-BB4B-BD73-E874126AD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78" y="3557798"/>
            <a:ext cx="8303994" cy="30755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12DD5DE-4D6C-6C35-87A8-6E1720A04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EB9C50-044B-EE74-BBF3-AE7AF452E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83" y="1803461"/>
            <a:ext cx="8289909" cy="4990526"/>
          </a:xfrm>
          <a:prstGeom prst="rect">
            <a:avLst/>
          </a:prstGeom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5988799-CD15-762A-BE68-56C7A9030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DF8107-171B-4C79-A8E1-1E2CFBE7C7E9}" type="slidenum">
              <a:rPr lang="en-US" altLang="en-US"/>
              <a:pPr>
                <a:defRPr/>
              </a:pPr>
              <a:t>7</a:t>
            </a:fld>
            <a:endParaRPr lang="en-US" altLang="en-US" b="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57CC435-BD7E-5F79-5DCD-CAE0200929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P-value (Base Rate):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Formula for the Results</a:t>
            </a: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23E25424-3467-605D-A6E0-CAE3890A38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789113"/>
            <a:ext cx="8115300" cy="4840287"/>
          </a:xfrm>
        </p:spPr>
        <p:txBody>
          <a:bodyPr/>
          <a:lstStyle/>
          <a:p>
            <a:pPr marL="0" indent="0" defTabSz="454025">
              <a:spcBef>
                <a:spcPct val="1000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605" name="Rectangle 4">
            <a:extLst>
              <a:ext uri="{FF2B5EF4-FFF2-40B4-BE49-F238E27FC236}">
                <a16:creationId xmlns:a16="http://schemas.microsoft.com/office/drawing/2014/main" id="{D73DE44B-C819-60FA-A00A-DAC46320A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FE23BD-F259-EF2A-5B5E-D864AE2A3E39}"/>
              </a:ext>
            </a:extLst>
          </p:cNvPr>
          <p:cNvSpPr/>
          <p:nvPr/>
        </p:nvSpPr>
        <p:spPr bwMode="auto">
          <a:xfrm>
            <a:off x="7951811" y="2384383"/>
            <a:ext cx="569752" cy="520861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D78C7D-C270-EB05-110C-9082B070F06D}"/>
              </a:ext>
            </a:extLst>
          </p:cNvPr>
          <p:cNvSpPr/>
          <p:nvPr/>
        </p:nvSpPr>
        <p:spPr bwMode="auto">
          <a:xfrm>
            <a:off x="2721983" y="5070534"/>
            <a:ext cx="569752" cy="520861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839D85-1FD5-9E8D-474D-467B51ACDC85}"/>
              </a:ext>
            </a:extLst>
          </p:cNvPr>
          <p:cNvSpPr/>
          <p:nvPr/>
        </p:nvSpPr>
        <p:spPr bwMode="auto">
          <a:xfrm>
            <a:off x="7965982" y="5718719"/>
            <a:ext cx="569752" cy="520861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EEC7C9-94BC-788F-9BF0-12E6B3C7D931}"/>
              </a:ext>
            </a:extLst>
          </p:cNvPr>
          <p:cNvSpPr/>
          <p:nvPr/>
        </p:nvSpPr>
        <p:spPr bwMode="auto">
          <a:xfrm>
            <a:off x="2756708" y="5707144"/>
            <a:ext cx="569752" cy="520861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E9E8FA-3E9A-1FF6-A883-60F90DCF3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236" y="4032528"/>
            <a:ext cx="2305641" cy="9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9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47223-37B5-8003-54CA-EF2C469CE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CDDB020-0EDF-E936-CA28-E24BEEC2D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274F1-6B15-4F2F-B728-97672FADE488}" type="slidenum">
              <a:rPr lang="en-US" altLang="en-US"/>
              <a:pPr>
                <a:defRPr/>
              </a:pPr>
              <a:t>8</a:t>
            </a:fld>
            <a:endParaRPr lang="en-US" altLang="en-US" b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2C95384D-C691-48F9-BAA7-A93815580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57200"/>
            <a:ext cx="7742238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Derive p-value (base rate):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Two Approaches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CD957849-3C64-BE92-3D9C-F6A7305851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marL="0" indent="0" defTabSz="454025">
              <a:spcBef>
                <a:spcPts val="2400"/>
              </a:spcBef>
              <a:buNone/>
            </a:pPr>
            <a:r>
              <a:rPr lang="en-US" altLang="en-US" dirty="0"/>
              <a:t>Two approaches:</a:t>
            </a:r>
          </a:p>
          <a:p>
            <a:pPr defTabSz="454025">
              <a:spcBef>
                <a:spcPts val="1200"/>
              </a:spcBef>
            </a:pPr>
            <a:r>
              <a:rPr lang="en-US" altLang="en-US" i="1" dirty="0"/>
              <a:t>Symbolic </a:t>
            </a:r>
            <a:r>
              <a:rPr lang="en-US" altLang="en-US" dirty="0"/>
              <a:t>is better and quicker for teachers or math students </a:t>
            </a:r>
          </a:p>
          <a:p>
            <a:pPr defTabSz="454025">
              <a:spcBef>
                <a:spcPts val="1200"/>
              </a:spcBef>
            </a:pPr>
            <a:r>
              <a:rPr lang="en-US" altLang="en-US" i="1" dirty="0"/>
              <a:t>Count tables </a:t>
            </a:r>
            <a:r>
              <a:rPr lang="en-US" altLang="en-US" dirty="0"/>
              <a:t>are better for students who are not used to symbolic notation. </a:t>
            </a:r>
          </a:p>
          <a:p>
            <a:pPr marL="0" indent="0" defTabSz="454025">
              <a:spcBef>
                <a:spcPts val="2400"/>
              </a:spcBef>
              <a:spcAft>
                <a:spcPts val="600"/>
              </a:spcAft>
              <a:buNone/>
            </a:pPr>
            <a:r>
              <a:rPr lang="en-US" altLang="en-US" dirty="0"/>
              <a:t>Here are both approaches: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5D6AA1D1-6DBE-F0A7-0CF2-7455F4514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145828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1E896-DAC5-1DA6-EC97-C1E2D162F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479EB44E-544E-0935-3367-58536314AD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274F1-6B15-4F2F-B728-97672FADE488}" type="slidenum">
              <a:rPr lang="en-US" altLang="en-US"/>
              <a:pPr>
                <a:defRPr/>
              </a:pPr>
              <a:t>9</a:t>
            </a:fld>
            <a:endParaRPr lang="en-US" altLang="en-US" b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8CFAA392-9C7C-5136-426E-AE737DD75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57200"/>
            <a:ext cx="7742238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Symbolic Proof: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Pvalue = P(BR)/(19-18*BR)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A92E8CF9-498B-5303-FCEA-98CEBC210A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804988"/>
            <a:ext cx="8464550" cy="4840287"/>
          </a:xfrm>
        </p:spPr>
        <p:txBody>
          <a:bodyPr/>
          <a:lstStyle/>
          <a:p>
            <a:pPr marL="0" indent="0" defTabSz="454025">
              <a:spcBef>
                <a:spcPts val="2400"/>
              </a:spcBef>
              <a:buNone/>
            </a:pPr>
            <a:r>
              <a:rPr lang="en-US" altLang="en-US" dirty="0"/>
              <a:t>Start with Bayes rule involving the data (D), the Null (H</a:t>
            </a:r>
            <a:r>
              <a:rPr lang="en-US" altLang="en-US" baseline="-25000" dirty="0"/>
              <a:t>o</a:t>
            </a:r>
            <a:r>
              <a:rPr lang="en-US" altLang="en-US" dirty="0"/>
              <a:t>) and the research hypothesis (H</a:t>
            </a:r>
            <a:r>
              <a:rPr lang="en-US" altLang="en-US" baseline="-25000" dirty="0"/>
              <a:t>1</a:t>
            </a:r>
            <a:r>
              <a:rPr lang="en-US" altLang="en-US" dirty="0"/>
              <a:t>).</a:t>
            </a:r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sz="800" dirty="0"/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sz="800" dirty="0"/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sz="800" dirty="0"/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sz="800" dirty="0"/>
          </a:p>
          <a:p>
            <a:pPr marL="0" indent="0" defTabSz="454025">
              <a:spcBef>
                <a:spcPts val="0"/>
              </a:spcBef>
              <a:buNone/>
            </a:pPr>
            <a:r>
              <a:rPr lang="en-US" altLang="en-US" dirty="0"/>
              <a:t>Five variables.  Let’s eliminate three!</a:t>
            </a:r>
          </a:p>
          <a:p>
            <a:pPr marL="0" indent="0" defTabSz="454025">
              <a:spcBef>
                <a:spcPts val="2400"/>
              </a:spcBef>
              <a:buNone/>
            </a:pPr>
            <a:endParaRPr lang="en-US" altLang="en-US" dirty="0"/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33780CC2-0300-974B-5962-10792E17E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A88C02-CD8A-D3BA-2FA9-ED7D4621F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90" y="2988347"/>
            <a:ext cx="8040245" cy="10627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36AFC4-ED84-B9D0-1D60-05CD1636BC40}"/>
              </a:ext>
            </a:extLst>
          </p:cNvPr>
          <p:cNvSpPr txBox="1"/>
          <p:nvPr/>
        </p:nvSpPr>
        <p:spPr>
          <a:xfrm>
            <a:off x="355601" y="5063807"/>
            <a:ext cx="843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454025">
              <a:spcBef>
                <a:spcPts val="0"/>
              </a:spcBef>
              <a:buFont typeface="+mj-lt"/>
              <a:buAutoNum type="arabicPeriod"/>
            </a:pPr>
            <a:r>
              <a:rPr lang="en-US" altLang="en-US" sz="3200" dirty="0"/>
              <a:t>P(H</a:t>
            </a:r>
            <a:r>
              <a:rPr lang="en-US" altLang="en-US" sz="3200" baseline="-25000" dirty="0"/>
              <a:t>1</a:t>
            </a:r>
            <a:r>
              <a:rPr lang="en-US" altLang="en-US" sz="3200" dirty="0"/>
              <a:t> | D) = 0.95    Bayesian significance.</a:t>
            </a:r>
          </a:p>
          <a:p>
            <a:pPr marL="514350" indent="-514350" defTabSz="454025">
              <a:spcBef>
                <a:spcPts val="0"/>
              </a:spcBef>
              <a:buFont typeface="+mj-lt"/>
              <a:buAutoNum type="arabicPeriod"/>
            </a:pPr>
            <a:r>
              <a:rPr lang="en-US" altLang="en-US" sz="3200" dirty="0"/>
              <a:t>P(H</a:t>
            </a:r>
            <a:r>
              <a:rPr lang="en-US" altLang="en-US" sz="3200" baseline="-25000" dirty="0"/>
              <a:t>o</a:t>
            </a:r>
            <a:r>
              <a:rPr lang="en-US" altLang="en-US" sz="3200" dirty="0"/>
              <a:t>) = 1 – P(H</a:t>
            </a:r>
            <a:r>
              <a:rPr lang="en-US" altLang="en-US" sz="3200" baseline="-25000" dirty="0"/>
              <a:t>1</a:t>
            </a:r>
            <a:r>
              <a:rPr lang="en-US" altLang="en-US" sz="3200" dirty="0"/>
              <a:t>)	= 1 – Base Rate = 1 - BR</a:t>
            </a:r>
          </a:p>
          <a:p>
            <a:pPr marL="514350" indent="-514350" defTabSz="454025">
              <a:spcBef>
                <a:spcPts val="0"/>
              </a:spcBef>
              <a:buFont typeface="+mj-lt"/>
              <a:buAutoNum type="arabicPeriod"/>
            </a:pPr>
            <a:r>
              <a:rPr lang="en-US" altLang="en-US" sz="3200" dirty="0"/>
              <a:t>P(D | H</a:t>
            </a:r>
            <a:r>
              <a:rPr lang="en-US" altLang="en-US" sz="3200" baseline="-25000" dirty="0"/>
              <a:t>1</a:t>
            </a:r>
            <a:r>
              <a:rPr lang="en-US" altLang="en-US" sz="3200" dirty="0"/>
              <a:t>) = 1 – P(D | H</a:t>
            </a:r>
            <a:r>
              <a:rPr lang="en-US" altLang="en-US" sz="3200" baseline="-25000" dirty="0"/>
              <a:t>o</a:t>
            </a:r>
            <a:r>
              <a:rPr lang="en-US" altLang="en-US" sz="3200" dirty="0"/>
              <a:t>) = 1 - Pvalue.  Heroic!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2168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72868</TotalTime>
  <Words>2177</Words>
  <Application>Microsoft Office PowerPoint</Application>
  <PresentationFormat>Letter Paper (8.5x11 in)</PresentationFormat>
  <Paragraphs>371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Cambria Math</vt:lpstr>
      <vt:lpstr>Rockwell Extra Bold</vt:lpstr>
      <vt:lpstr>Symbol</vt:lpstr>
      <vt:lpstr>Times New Roman</vt:lpstr>
      <vt:lpstr>Default Design</vt:lpstr>
      <vt:lpstr>Statistical Literacy: Bayesian Significance</vt:lpstr>
      <vt:lpstr>Non-Repeatable Studies: Statistically-Significant</vt:lpstr>
      <vt:lpstr>Statistical Significance (SS): Problems and Solutions</vt:lpstr>
      <vt:lpstr>Statistical Literacy: Two Uses of Statistics</vt:lpstr>
      <vt:lpstr>Using a single fixed p-value  as a cutoff violates ECREE</vt:lpstr>
      <vt:lpstr>P-value (Base Rate): Selected Results</vt:lpstr>
      <vt:lpstr>P-value (Base Rate): Formula for the Results</vt:lpstr>
      <vt:lpstr>Derive p-value (base rate): Two Approaches</vt:lpstr>
      <vt:lpstr>Symbolic Proof: Pvalue = P(BR)/(19-18*BR)</vt:lpstr>
      <vt:lpstr>Count Table Approach: SIMPLE MODEL: Five Steps</vt:lpstr>
      <vt:lpstr>Modelling Acceptance: 1) Medical Tests:</vt:lpstr>
      <vt:lpstr>SIMPLE Medical Test: 2) S = Sensitivity=Specificity</vt:lpstr>
      <vt:lpstr>SIMPLE Medical Test: 3) Bayesian Significance</vt:lpstr>
      <vt:lpstr>4) Simple Test: Introduce  Research Hypothesis </vt:lpstr>
      <vt:lpstr>5) Introduce Null Hypothesis, P-value &amp; Stat. Significance</vt:lpstr>
      <vt:lpstr>Recommendations for Journal Editors</vt:lpstr>
      <vt:lpstr>Bayes Significance: Can and Should be Taught!</vt:lpstr>
      <vt:lpstr>Social Benefit of  Bayesian Significance</vt:lpstr>
      <vt:lpstr>Statistical Educators  have a Choice</vt:lpstr>
      <vt:lpstr>Bibliography</vt:lpstr>
      <vt:lpstr>Bibliography</vt:lpstr>
      <vt:lpstr>Bibliography</vt:lpstr>
      <vt:lpstr>JSM Birds of a Feather: Discuss Bayes Significance</vt:lpstr>
      <vt:lpstr>Concerns: Birds of a Feather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Literacy and Chance</dc:title>
  <dc:subject>2005 ASA JSM</dc:subject>
  <dc:creator>Milo Schield</dc:creator>
  <cp:lastModifiedBy>Milo</cp:lastModifiedBy>
  <cp:revision>1171</cp:revision>
  <cp:lastPrinted>2026-08-05T14:58:12Z</cp:lastPrinted>
  <dcterms:created xsi:type="dcterms:W3CDTF">1998-11-15T00:57:17Z</dcterms:created>
  <dcterms:modified xsi:type="dcterms:W3CDTF">2026-08-05T14:58:34Z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C:\982Milo\PowerPt\BallaratTables</vt:lpwstr>
  </property>
</Properties>
</file>