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735" r:id="rId1"/>
  </p:sldMasterIdLst>
  <p:notesMasterIdLst>
    <p:notesMasterId r:id="rId41"/>
  </p:notesMasterIdLst>
  <p:handoutMasterIdLst>
    <p:handoutMasterId r:id="rId42"/>
  </p:handoutMasterIdLst>
  <p:sldIdLst>
    <p:sldId id="314" r:id="rId2"/>
    <p:sldId id="1049" r:id="rId3"/>
    <p:sldId id="1066" r:id="rId4"/>
    <p:sldId id="1046" r:id="rId5"/>
    <p:sldId id="1071" r:id="rId6"/>
    <p:sldId id="1063" r:id="rId7"/>
    <p:sldId id="1037" r:id="rId8"/>
    <p:sldId id="1072" r:id="rId9"/>
    <p:sldId id="1062" r:id="rId10"/>
    <p:sldId id="1051" r:id="rId11"/>
    <p:sldId id="1036" r:id="rId12"/>
    <p:sldId id="1038" r:id="rId13"/>
    <p:sldId id="984" r:id="rId14"/>
    <p:sldId id="1043" r:id="rId15"/>
    <p:sldId id="1039" r:id="rId16"/>
    <p:sldId id="1056" r:id="rId17"/>
    <p:sldId id="1053" r:id="rId18"/>
    <p:sldId id="1060" r:id="rId19"/>
    <p:sldId id="1061" r:id="rId20"/>
    <p:sldId id="1054" r:id="rId21"/>
    <p:sldId id="1055" r:id="rId22"/>
    <p:sldId id="1044" r:id="rId23"/>
    <p:sldId id="1030" r:id="rId24"/>
    <p:sldId id="1031" r:id="rId25"/>
    <p:sldId id="1040" r:id="rId26"/>
    <p:sldId id="1042" r:id="rId27"/>
    <p:sldId id="1048" r:id="rId28"/>
    <p:sldId id="1064" r:id="rId29"/>
    <p:sldId id="1047" r:id="rId30"/>
    <p:sldId id="1058" r:id="rId31"/>
    <p:sldId id="1059" r:id="rId32"/>
    <p:sldId id="1067" r:id="rId33"/>
    <p:sldId id="1068" r:id="rId34"/>
    <p:sldId id="1065" r:id="rId35"/>
    <p:sldId id="1069" r:id="rId36"/>
    <p:sldId id="1076" r:id="rId37"/>
    <p:sldId id="1073" r:id="rId38"/>
    <p:sldId id="1074" r:id="rId39"/>
    <p:sldId id="1075" r:id="rId40"/>
  </p:sldIdLst>
  <p:sldSz cx="9144000" cy="6858000" type="letter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1153B"/>
    <a:srgbClr val="79163B"/>
    <a:srgbClr val="642832"/>
    <a:srgbClr val="8C0046"/>
    <a:srgbClr val="CC0000"/>
    <a:srgbClr val="800000"/>
    <a:srgbClr val="33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87367" autoAdjust="0"/>
  </p:normalViewPr>
  <p:slideViewPr>
    <p:cSldViewPr snapToGrid="0">
      <p:cViewPr varScale="1">
        <p:scale>
          <a:sx n="105" d="100"/>
          <a:sy n="105" d="100"/>
        </p:scale>
        <p:origin x="394" y="67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131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906" y="58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58801" y="266700"/>
            <a:ext cx="42989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Statistical Literacy Textbook Highlights (slides)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72100" y="269875"/>
            <a:ext cx="13525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V0F   7/3/2026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5775" y="8982075"/>
            <a:ext cx="37115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2023-Schield-StatLit-Highlights-Slides.pdf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3"/>
          </p:nvPr>
        </p:nvSpPr>
        <p:spPr>
          <a:xfrm>
            <a:off x="5439569" y="8980488"/>
            <a:ext cx="1217612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dirty="0"/>
              <a:t>Page  </a:t>
            </a:r>
            <a:fld id="{94486F3A-04D2-45CC-B01F-29D545787AF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890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Logistic Regression 1Y1X in Excel 2013Model Trendline Linear 2Y1X using Excel 2013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r>
              <a:rPr lang="en-US" altLang="en-US"/>
              <a:t>24 Feb 2014 V0d11/24/2013 V0a</a:t>
            </a:r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12800" y="4560888"/>
            <a:ext cx="5770563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Model-Logistic-Regression-1Y1X-Excel2013-6up.pdfwww.StatLit.org/pdf/Model-Trendline-Linear-2Y1X-Excel2013-6up.pdf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fld id="{A2561E62-5931-415B-8704-36BFE2A9C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20983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2338DF5-CEA3-4FF3-9B0E-C92BB0DEB109}" type="slidenum">
              <a:rPr lang="en-US" altLang="en-US" sz="1300" smtClean="0"/>
              <a:pPr/>
              <a:t>1</a:t>
            </a:fld>
            <a:endParaRPr lang="en-US" altLang="en-US" sz="1300"/>
          </a:p>
        </p:txBody>
      </p:sp>
      <p:sp>
        <p:nvSpPr>
          <p:cNvPr id="615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6151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6152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6153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2EF66053-BE43-4F25-8292-FAA23C58734D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615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615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615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CF26222-E7D9-4981-AB14-D4EDD1F95269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8" name="Rectangle 2"/>
          <p:cNvSpPr txBox="1">
            <a:spLocks noGrp="1" noChangeArrowheads="1"/>
          </p:cNvSpPr>
          <p:nvPr/>
        </p:nvSpPr>
        <p:spPr bwMode="auto">
          <a:xfrm>
            <a:off x="1270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5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616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6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F641F05-6907-4C8B-9431-69B9619EC8B1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1836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094290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743347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87387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FCE6E-B962-117D-8518-870AF9F4D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C6D5DD8-FCE2-6AB8-D7A3-4C04A9525D7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AF32E1D-F64E-7411-712B-A31BFB0E9FC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0C6AE69E-559E-911D-E7EF-4FD6C53BC20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A0EAB780-4460-CCF1-0CA8-A28FCAF68F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13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7BDAB2F9-F8D8-D8B0-90A8-76E35A27858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4BD3DCBA-1510-3C3D-41B6-8C0FA6A0943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670717AD-D693-BB99-BFCB-D26E1915FA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80AADB6A-7D71-9685-2336-FFC27BB0EE4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9111FE23-740B-D611-0A6E-24251376250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59743706-9739-B119-CE42-5FE6C6CEB0A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ED240676-4F4F-AF7D-C7D1-5F01A2F9CCD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50962D12-E83E-4356-7FEE-FC02120606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6F3A3052-0CA7-D9ED-651C-CBCDD4F7CBE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02404F05-7674-5104-A9B7-6AB7B3BD10D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BAD4B8AA-A582-94AA-87B4-53A9E767C3F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33D30D59-28E9-8321-996A-1148D2459A7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369BDE57-2059-D62A-D425-26F8773B6E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0D81BB57-4326-7B78-B20C-5924B84E83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155891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858214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2762018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4638761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26622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990761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782687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0390672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0481077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043567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8C156-7EB7-86F9-F42C-FC795F515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265F81E-149E-CF5D-D1BE-05AEE0F5A9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450D56F-DC99-D873-BA4C-0B5A7DEBF5E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ACCF7A31-0D89-DAA8-F941-4C6842CAA41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81A9D400-5E8F-E42E-E785-A9E7B4136A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22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525B23FD-5B91-8E9B-AEA1-AE571E2A70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1B6DA6E-2C0E-4A2E-B4CF-E86C463B29C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B7D28FA4-58DE-9B96-9E03-5D46E95E29E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BAA9BDEE-AC16-8EE3-92DB-1990C28B740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9FF30A95-DA74-B375-8EAA-3FF8C25E00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A5CA5E31-75FB-3D69-589C-50605AF256A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BF2FF664-DE1E-AE8F-9E0C-EE1905B3B77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1B6B97D4-DB2A-9D8D-77A3-60FB3A37962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D64DCBEC-618B-04D2-CE2F-203394215C5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C44C273F-A204-72DE-504C-22576607323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DE4D4AAE-BCB8-D927-AE8B-44114913CF7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8E8EF476-EA73-5684-4FBF-45164D3362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689E1DF6-2F65-F2AA-D2FB-522609E037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4EC67814-617E-F682-AA75-FE9ECD26E4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6331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10990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724894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5939280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2153070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8587071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898995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780377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0861703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2399406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6436070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4260934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3480015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6539972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427007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6A56B-DD37-7627-88E0-A7BAB5478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0C7B307-541F-FEE1-AC69-AD11B990301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A09A49B-CBC7-DF49-225C-662DB2DB1DD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E99A0E1A-E5F1-13EB-0C40-FF1986B12A5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81936520-80E0-3497-51CF-8A9CF3AFFB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36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AFB510CF-8EFA-1C70-58F5-5F786DB5289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A5A2B8B7-37A9-9342-888F-B6CE3072693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F268C244-3D59-A02A-0951-2AD0D88656E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B719F8C8-EFB0-F1C3-7C45-6701C5B319D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3BFADECB-B235-78CE-4F86-E3DCC13E072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EE684F07-9125-F607-A9EB-EC038E9EFC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7C050602-6F76-8F20-44CE-5ECA7796A52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40567D85-CB5E-9348-2871-3DCEF3798F1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AEA2CF0D-1DDF-133D-5A8D-70D550EF4EC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CAB0E87E-D418-02EC-06BA-8DE73863121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B3DB5DBB-FF81-6566-28BD-9292152164C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1845ABD7-5C8B-4CA5-EE43-58DBA6F9C6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B1096D55-2E1F-0BDE-1BC2-C4332F3A3F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18BA6284-DDEE-B4FA-57CA-A8952EEA14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848603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F9C3-F24E-D3C9-1D78-2F5488875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AA94C42-81E2-E2A1-F9F3-4CF53866D19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DDAA084-6DD5-2FAD-18BF-3A10778509F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5E93702A-0BFB-E73A-D232-6636D0732FE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5FFE3A21-2F25-B221-F926-21AE55A76D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37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48244E31-A02F-8DBC-CF0E-47108DDCC2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B7305619-3689-6F13-D54A-B4104DA7D0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A2E142A5-4F1A-206D-1617-33C75CD6983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271E0442-AF17-9179-4BC3-6ADAD437F4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207BCE3F-55DA-AF08-C357-38C00DC98AE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890D66C9-1852-67F8-64F4-9E38DCA08F1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2131E006-D144-8E04-BE8C-C3EFF9313F7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0AF5E925-9502-4C53-A7BA-F9C3F75416D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2FC28BD0-F2A1-808A-85DA-150E8A7428E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9E3BC1D2-0635-71AB-87EE-144574BFDD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431F9276-6878-092B-C7BA-DD8FABB3875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B28C0CF4-1800-13F1-7E9C-016F167D83E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E8A353FD-4BF8-DEAD-439E-EB3C3FE739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3AC9B2B3-D839-F55C-6610-D92A8CC32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7140309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A669-E380-1DC3-4DCC-0FD38E2A6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F29893C-93B2-A46F-AF73-28F3E61527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E07362C-E756-3FD2-9147-617E5BB6AEE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AA3544CE-CE5F-4C97-CCE5-251E2E7BE29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A3C7E626-89A1-2985-08D8-9333996059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38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C753FD25-76D1-F0EB-A18B-BD1C3A22CEB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FE4D52DB-127F-2AA6-1CC6-13E710D850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7EB72808-237C-5105-F067-225226B212F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A9CBBBF3-1F83-D928-2754-45EF8176FF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B1EEDA2C-BC5C-7E80-C76A-8F9128A355B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B6C101FD-5BA5-0752-E6D7-7596ECC5784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F9705315-03E2-C305-BC19-FCFD69E3521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ACCB339A-7776-8FCE-6B7F-5A5C88C0BC1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79D020DA-52A0-40FD-4455-5F92AFA981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C2630BB5-9FDE-E973-8D67-1CCDFEAA1B5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44876D15-994F-05A9-0F88-E67AB62F0DC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3873DC1D-8CCB-8AB9-40BE-901A0864C66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98816BAB-54B3-FB54-012B-9D11BD23DF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FF62C907-B2BB-B448-094A-0FC20BB6F4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7646040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FBE87-A5A0-B6AC-934B-2A266C5B6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4520647-B4A3-3014-1DF5-A6BAF0C3437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30623A0-7838-907C-2EB8-0134DCDC806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C0016F35-9CCD-D4F4-573F-4EC8C3D8A34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62D786FB-FA77-0B21-F1E2-B4D3538853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39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E8A84D4D-3F34-1498-499B-CFCAF5125B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31C7A919-9223-BAFC-8B89-DBD40F1897F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D268B361-EACB-34C9-D862-7F86FFB0274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E1A1E06A-F730-303C-9E88-94D03609116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5440173B-073B-E1D1-6521-BEBF0EC9BC0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554153FB-27D3-106B-57B7-5598B1FE822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703CE1DB-1A7C-7183-B5BC-5E9A9BC5600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0C5C9FEC-9C16-FC13-E1E6-B8ED26BC376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9ACA3D95-E700-73DE-0768-D498805B5BD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72E0A0DB-FB18-EB73-34A6-9639023ACBC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2D81AF26-5DB2-FD41-2DA4-2D16204A9BF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54292E9D-14D4-CA58-102D-61E0D6CFED4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059C1866-1448-F749-8F09-65B11C320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AD7D1168-EA7F-0779-145A-8A4DFD7A5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29022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761710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ED223-43B0-EFC2-2852-053F19802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282CBE8-D37E-FB85-9E6A-F274500959F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A993D16-0635-C8BC-429C-166FCAAA6B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019B2E4E-0AB2-AED5-037F-1BBF80D258C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8A1BD5DB-DB59-A8B5-FE04-F975C1F05A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9BB231A9-B03B-A8D4-1E9D-17DEBC3E9D2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51BAA860-74B6-EC70-2463-D1E46BAF658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2765AB47-E331-8A8A-5F32-DD7A17FDAC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7E20675F-3171-64A2-9FB0-C088B9A99D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983F54FD-E743-450F-3A07-69CEA4CCACF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AF5E1121-1ED4-6C5C-0BEC-EA8A83F6E06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77D1389B-4A28-F78B-5C09-45E00FE7181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263EDD0E-6DA9-94DE-17D1-9B9FC84841A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1C1F7A7D-8371-3F75-501F-D821867909B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6376EC12-7261-BC0C-BB63-4FA2D1B5EEF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5674467F-5F17-BEDA-EC97-82DD9388477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167A4CEC-C39E-B7C1-FA78-291D57CD68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7B4F7179-CB7C-CE25-6BD0-5FAA5E9984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3387B0BC-492D-E92F-1FA7-CCC542FC5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45727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02383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579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C1F0F-924A-A8E8-E38D-6D80A10BC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5A0A8C2-C78D-B532-95F0-C78F0659CE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0317A13-51A7-6EA7-EDB3-530F8A7A224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67F16082-C1FB-872F-8FEE-0DE8C53C897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95BA62EA-B1C1-ACCC-7D36-FECABD5497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8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4717C766-515F-1CB3-F03D-26A1C3524C9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54949621-7546-1D4E-D7BA-E131DCF283B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2813D789-A03C-3F77-F111-4C6456C4916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B26E8A33-B5FC-4F69-9AE0-577A5F7CC8D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E98B6B92-2B96-9BDA-97BD-BC58584388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D8E937DD-7AA4-A7FB-4D26-669E89605D4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E8D85934-E4D9-C375-0891-187DD852574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48360FDF-21FD-7E8A-B21F-971272F6936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2E6106C1-C53E-8673-BD0C-B3EF28788CB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79998612-B501-44F6-3918-4FA059BD4DF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FC61D322-334A-78BF-B3EF-5A91999B98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9A35681F-9386-3DFF-2003-B19F42C6EF0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78856329-56A6-F041-D5DA-625482D2F6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F5435CA9-2DE9-0CD3-A84C-AA3F52CB18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80688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128126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685800" y="1676400"/>
            <a:ext cx="7772400" cy="76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76200" y="304800"/>
            <a:ext cx="152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3133118" y="152399"/>
            <a:ext cx="2911002" cy="24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en-US" sz="800" baseline="0" dirty="0">
                <a:latin typeface="Arial" panose="020B0604020202020204" pitchFamily="34" charset="0"/>
              </a:rPr>
              <a:t>2023 StatLit Textbook H</a:t>
            </a:r>
            <a:r>
              <a:rPr lang="en-US" altLang="en-US" sz="800" dirty="0">
                <a:latin typeface="Arial" panose="020B0604020202020204" pitchFamily="34" charset="0"/>
              </a:rPr>
              <a:t>ighlights-Sides</a:t>
            </a:r>
          </a:p>
        </p:txBody>
      </p:sp>
      <p:sp>
        <p:nvSpPr>
          <p:cNvPr id="7" name="Slide Number Placeholder 3"/>
          <p:cNvSpPr txBox="1">
            <a:spLocks/>
          </p:cNvSpPr>
          <p:nvPr userDrawn="1"/>
        </p:nvSpPr>
        <p:spPr bwMode="auto">
          <a:xfrm>
            <a:off x="8172450" y="147638"/>
            <a:ext cx="5715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0" dirty="0"/>
              <a:t>V0F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4342-4F70-4C77-8A5A-B90D6F92A098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173128816"/>
      </p:ext>
    </p:extLst>
  </p:cSld>
  <p:clrMapOvr>
    <a:masterClrMapping/>
  </p:clrMapOvr>
  <p:transition spd="slow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3575" y="457200"/>
            <a:ext cx="77422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8001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7815263" y="147638"/>
            <a:ext cx="6096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AF1BC4-9429-4377-9581-85FDABCDA212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06D6CF-4FCD-4DF7-80B0-6371DF3DA89D}" type="slidenum">
              <a:rPr lang="en-US" altLang="en-U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 b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578" y="1795462"/>
            <a:ext cx="8772525" cy="46482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100" dirty="0"/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3600" b="1" i="1" dirty="0"/>
              <a:t>Statistical Literacy:</a:t>
            </a:r>
            <a:br>
              <a:rPr lang="en-US" altLang="en-US" sz="3600" b="1" i="1" dirty="0"/>
            </a:br>
            <a:r>
              <a:rPr lang="en-US" altLang="en-US" sz="3600" b="1" i="1" dirty="0"/>
              <a:t>Critical Thinking about Everyday Statistics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2000" dirty="0"/>
              <a:t>Kendall-Hunt 2023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/>
              <a:t>Milo Schield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/>
              <a:t>ASA Fellow</a:t>
            </a:r>
            <a:br>
              <a:rPr lang="en-US" altLang="en-US" sz="2000" dirty="0"/>
            </a:br>
            <a:r>
              <a:rPr lang="en-US" altLang="en-US" sz="2000" dirty="0"/>
              <a:t>Emeritus: Augsburg University  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/>
              <a:t>Visiting Professor: New College of Florida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2800" dirty="0"/>
              <a:t>www.StatLit.org/</a:t>
            </a:r>
            <a:br>
              <a:rPr lang="en-US" altLang="en-US" sz="2800" dirty="0"/>
            </a:br>
            <a:r>
              <a:rPr lang="en-US" altLang="en-US" sz="2800" dirty="0"/>
              <a:t>pdf/2023-Schield-StatLit-Highlights-Slides.pdf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2800" dirty="0"/>
              <a:t>V/2023-Schield-StatLit-Highlights-Slides.mp4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438150" y="438150"/>
            <a:ext cx="8356600" cy="10668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b="0" dirty="0">
                <a:latin typeface="Rockwell Extra Bold" panose="02060903040505020403" pitchFamily="18" charset="0"/>
              </a:rPr>
              <a:t>Statistical Literacy Textbook: 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Highlights: Chapters 1-4</a:t>
            </a:r>
            <a:endParaRPr lang="en-US" altLang="en-US" b="0" i="1" dirty="0"/>
          </a:p>
        </p:txBody>
      </p:sp>
    </p:spTree>
  </p:cSld>
  <p:clrMapOvr>
    <a:masterClrMapping/>
  </p:clrMapOvr>
  <p:transition spd="slow"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2.1		p 60	Learning Outcomes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2.2		p 60	Review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2.3 	p 60	Association (two-group and two-factor)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2.4 	p 68	</a:t>
            </a:r>
            <a:r>
              <a:rPr lang="en-US" sz="2800" b="1" dirty="0"/>
              <a:t>Confounder Solutions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2.5		p 86	</a:t>
            </a:r>
            <a:r>
              <a:rPr lang="en-US" sz="2800" b="1" dirty="0"/>
              <a:t>Assembly Solutions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2.6		p 90	</a:t>
            </a:r>
            <a:r>
              <a:rPr lang="en-US" sz="2800" b="1" dirty="0"/>
              <a:t>Randomness Solutions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2.7		p 97	</a:t>
            </a:r>
            <a:r>
              <a:rPr lang="en-US" sz="2800" b="1" dirty="0"/>
              <a:t>Error/Bias Solutions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2.8		p 100	Analyzing Stories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2.9		p 104	Chapter Summary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2.10	p 105	Advanced/Optional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4431" y="475710"/>
            <a:ext cx="8331337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2: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CARE Solutions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EC1DE7-CED8-F555-6121-B180BCA05383}"/>
              </a:ext>
            </a:extLst>
          </p:cNvPr>
          <p:cNvSpPr txBox="1"/>
          <p:nvPr/>
        </p:nvSpPr>
        <p:spPr>
          <a:xfrm>
            <a:off x="331821" y="19941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59</a:t>
            </a:r>
          </a:p>
        </p:txBody>
      </p:sp>
    </p:spTree>
    <p:extLst>
      <p:ext uri="{BB962C8B-B14F-4D97-AF65-F5344CB8AC3E}">
        <p14:creationId xmlns:p14="http://schemas.microsoft.com/office/powerpoint/2010/main" val="903812602"/>
      </p:ext>
    </p:extLst>
  </p:cSld>
  <p:clrMapOvr>
    <a:masterClrMapping/>
  </p:clrMapOvr>
  <p:transition spd="slow">
    <p:pull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000" dirty="0"/>
              <a:t>		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dirty="0"/>
              <a:t>				              	See below	             Think!	     Think!</a:t>
            </a:r>
            <a:br>
              <a:rPr lang="en-US" sz="1600" dirty="0"/>
            </a:br>
            <a:r>
              <a:rPr lang="en-US" sz="1600" dirty="0"/>
              <a:t>				              *Bias: Single blind, double blind, random selection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2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The CARE Solutions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96" y="4496442"/>
            <a:ext cx="3916056" cy="18517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544" y="1985036"/>
            <a:ext cx="4139038" cy="21035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1544" y="4588534"/>
            <a:ext cx="4128631" cy="14702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967" y="1930451"/>
            <a:ext cx="3783728" cy="21581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99557" y="4861994"/>
            <a:ext cx="374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527887" y="3269473"/>
            <a:ext cx="1781142" cy="322343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7A1F54-2B0E-3711-239D-08C476C3710F}"/>
              </a:ext>
            </a:extLst>
          </p:cNvPr>
          <p:cNvSpPr txBox="1"/>
          <p:nvPr/>
        </p:nvSpPr>
        <p:spPr>
          <a:xfrm>
            <a:off x="331821" y="19941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67+85</a:t>
            </a:r>
          </a:p>
        </p:txBody>
      </p:sp>
    </p:spTree>
    <p:extLst>
      <p:ext uri="{BB962C8B-B14F-4D97-AF65-F5344CB8AC3E}">
        <p14:creationId xmlns:p14="http://schemas.microsoft.com/office/powerpoint/2010/main" val="3664294835"/>
      </p:ext>
    </p:extLst>
  </p:cSld>
  <p:clrMapOvr>
    <a:masterClrMapping/>
  </p:clrMapOvr>
  <p:transition spd="slow"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		   Hard Science	     Soft Science</a:t>
            </a:r>
          </a:p>
          <a:p>
            <a:pPr marL="0" lvl="0" indent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     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Confounder Solutions: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Study Design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219" y="2213415"/>
            <a:ext cx="6099157" cy="16061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65" y="4989388"/>
            <a:ext cx="4375735" cy="16611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729" y="3920302"/>
            <a:ext cx="4106139" cy="8622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7777" y="4989387"/>
            <a:ext cx="3899950" cy="1652713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 bwMode="auto">
          <a:xfrm flipH="1">
            <a:off x="1065705" y="3479983"/>
            <a:ext cx="888085" cy="1509404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E7B3EA0-188B-47F5-AC2A-F76E7608ED2C}"/>
              </a:ext>
            </a:extLst>
          </p:cNvPr>
          <p:cNvSpPr txBox="1"/>
          <p:nvPr/>
        </p:nvSpPr>
        <p:spPr>
          <a:xfrm>
            <a:off x="331821" y="19941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69+70+72</a:t>
            </a:r>
          </a:p>
        </p:txBody>
      </p:sp>
    </p:spTree>
    <p:extLst>
      <p:ext uri="{BB962C8B-B14F-4D97-AF65-F5344CB8AC3E}">
        <p14:creationId xmlns:p14="http://schemas.microsoft.com/office/powerpoint/2010/main" val="1914538798"/>
      </p:ext>
    </p:extLst>
  </p:cSld>
  <p:clrMapOvr>
    <a:masterClrMapping/>
  </p:clrMapOvr>
  <p:transition spd="slow">
    <p:pull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3B9D2-0D0D-4A92-C45A-A774500D6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45CFC07F-3132-4661-54EA-86BEDB7FCDD4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i="1" dirty="0"/>
              <a:t>Extremes:</a:t>
            </a:r>
            <a:r>
              <a:rPr lang="en-US" altLang="en-US" sz="2800" dirty="0"/>
              <a:t>  If due to chance, extremes seldom repeat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dirty="0"/>
              <a:t>	C.f., the </a:t>
            </a:r>
            <a:r>
              <a:rPr lang="en-US" altLang="en-US" sz="2800" i="1" dirty="0"/>
              <a:t>Sports Illustrated</a:t>
            </a:r>
            <a:r>
              <a:rPr lang="en-US" altLang="en-US" sz="2800" dirty="0"/>
              <a:t> jinx</a:t>
            </a:r>
          </a:p>
          <a:p>
            <a:pPr marL="457200" indent="-457200">
              <a:spcBef>
                <a:spcPts val="0"/>
              </a:spcBef>
              <a:buNone/>
            </a:pPr>
            <a:endParaRPr lang="en-US" altLang="en-US" sz="2800" i="1" dirty="0"/>
          </a:p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i="1" dirty="0"/>
              <a:t>Law of Big Data</a:t>
            </a:r>
          </a:p>
          <a:p>
            <a:pPr>
              <a:spcBef>
                <a:spcPts val="0"/>
              </a:spcBef>
            </a:pPr>
            <a:r>
              <a:rPr lang="en-US" altLang="en-US" sz="2800" dirty="0"/>
              <a:t>The unlikely is almost certain given enough tries. </a:t>
            </a:r>
          </a:p>
          <a:p>
            <a:pPr>
              <a:spcBef>
                <a:spcPts val="0"/>
              </a:spcBef>
            </a:pPr>
            <a:r>
              <a:rPr lang="en-US" altLang="en-US" sz="2800" dirty="0"/>
              <a:t>Expect unlikely events in big data.</a:t>
            </a:r>
          </a:p>
          <a:p>
            <a:pPr>
              <a:spcBef>
                <a:spcPts val="0"/>
              </a:spcBef>
            </a:pPr>
            <a:endParaRPr lang="en-US" altLang="en-US" sz="2800" dirty="0"/>
          </a:p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i="1" dirty="0"/>
              <a:t>Small-sample randomness.</a:t>
            </a:r>
          </a:p>
          <a:p>
            <a:pPr>
              <a:spcBef>
                <a:spcPts val="0"/>
              </a:spcBef>
            </a:pPr>
            <a:r>
              <a:rPr lang="en-US" altLang="en-US" sz="2800" dirty="0"/>
              <a:t>If two 95% confidence intervals don’t overlap, </a:t>
            </a:r>
            <a:br>
              <a:rPr lang="en-US" altLang="en-US" sz="2800" dirty="0"/>
            </a:br>
            <a:r>
              <a:rPr lang="en-US" altLang="en-US" sz="2800" dirty="0"/>
              <a:t>their difference is statistically significant. 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EE08F0B5-FC44-F467-94FB-80D3B5220D6B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EB6D5A04-90A1-EF90-0B6F-68C6A00768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Randomness: Solutions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B9F1CF83-A152-2B44-875A-3ED352916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444FC9-0ED4-B73E-74FB-518A96FEDCF9}"/>
              </a:ext>
            </a:extLst>
          </p:cNvPr>
          <p:cNvSpPr txBox="1"/>
          <p:nvPr/>
        </p:nvSpPr>
        <p:spPr>
          <a:xfrm>
            <a:off x="331821" y="19941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90</a:t>
            </a:r>
          </a:p>
        </p:txBody>
      </p:sp>
    </p:spTree>
    <p:extLst>
      <p:ext uri="{BB962C8B-B14F-4D97-AF65-F5344CB8AC3E}">
        <p14:creationId xmlns:p14="http://schemas.microsoft.com/office/powerpoint/2010/main" val="576131762"/>
      </p:ext>
    </p:extLst>
  </p:cSld>
  <p:clrMapOvr>
    <a:masterClrMapping/>
  </p:clrMapOvr>
  <p:transition spd="slow">
    <p:pull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3.1		p 116	Learning Outcomes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3.2		p 117	Review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3.3 	p 117	Data and Data Distributions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3.4 	p 121	Measures of Location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3.5		p 125	Measures of Center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3.6		p 134	</a:t>
            </a:r>
            <a:r>
              <a:rPr lang="en-US" sz="2800" b="1" dirty="0"/>
              <a:t>Assembly on Measures of Center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3.7		p 137	</a:t>
            </a:r>
            <a:r>
              <a:rPr lang="en-US" sz="2800" b="1" dirty="0"/>
              <a:t>Confounder Solutions: Standardizing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3.8		p 157	The Essentials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3.9		p 160	Chapter Summary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3.10	p 160	Advanced/Optional</a:t>
            </a:r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3: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Understanding Measurements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C37690-3AC1-5618-4F1D-A5837A94C7B9}"/>
              </a:ext>
            </a:extLst>
          </p:cNvPr>
          <p:cNvSpPr txBox="1"/>
          <p:nvPr/>
        </p:nvSpPr>
        <p:spPr>
          <a:xfrm>
            <a:off x="331821" y="19941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116</a:t>
            </a:r>
          </a:p>
        </p:txBody>
      </p:sp>
    </p:spTree>
    <p:extLst>
      <p:ext uri="{BB962C8B-B14F-4D97-AF65-F5344CB8AC3E}">
        <p14:creationId xmlns:p14="http://schemas.microsoft.com/office/powerpoint/2010/main" val="2588503066"/>
      </p:ext>
    </p:extLst>
  </p:cSld>
  <p:clrMapOvr>
    <a:masterClrMapping/>
  </p:clrMapOvr>
  <p:transition spd="slow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Assembly involves choices in defining, counting measuring, </a:t>
            </a:r>
            <a:r>
              <a:rPr lang="en-US" sz="2800" b="1" dirty="0"/>
              <a:t>summarizing</a:t>
            </a:r>
            <a:r>
              <a:rPr lang="en-US" sz="2800" dirty="0"/>
              <a:t> and presenting.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Mean, median and mode are three ways of summarizing.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If skewed, order is alphabetical. Mean is most extreme. 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Assembly: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Choice of Summary Statistic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367489" y="179586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3.5.3:  P 127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90" y="3799544"/>
            <a:ext cx="8118574" cy="266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27390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Other classes focus on what can be done using computers.</a:t>
            </a:r>
            <a:br>
              <a:rPr lang="en-US" sz="2800" dirty="0"/>
            </a:br>
            <a:r>
              <a:rPr lang="en-US" sz="2800" dirty="0"/>
              <a:t>This class focuses on what can be done mentally (by hand)</a:t>
            </a:r>
            <a:br>
              <a:rPr lang="en-US" sz="2800" dirty="0"/>
            </a:br>
            <a:r>
              <a:rPr lang="en-US" sz="2800" dirty="0"/>
              <a:t>This chapter introduces ‘standardization’.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C: Confounding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Mental Solutions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5" y="3362325"/>
            <a:ext cx="7499350" cy="3420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1650" y="222268"/>
            <a:ext cx="12942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3.2:  P 117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374647" y="5170636"/>
            <a:ext cx="3914159" cy="1552506"/>
          </a:xfrm>
          <a:prstGeom prst="line">
            <a:avLst/>
          </a:prstGeom>
          <a:noFill/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4374647" y="5170636"/>
            <a:ext cx="3914159" cy="1552507"/>
          </a:xfrm>
          <a:prstGeom prst="line">
            <a:avLst/>
          </a:prstGeom>
          <a:noFill/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82966765"/>
      </p:ext>
    </p:extLst>
  </p:cSld>
  <p:clrMapOvr>
    <a:masterClrMapping/>
  </p:clrMapOvr>
  <p:transition spd="slow">
    <p:pull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77821" y="1801813"/>
            <a:ext cx="8968902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i="1" dirty="0"/>
              <a:t>ALL</a:t>
            </a:r>
            <a:r>
              <a:rPr lang="en-US" altLang="en-US" dirty="0"/>
              <a:t>: Virginia (275) higher than Texas (273).</a:t>
            </a: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sz="2800" dirty="0"/>
              <a:t>Texas wins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half and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half. But Texas loses the game.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sz="2800" dirty="0"/>
              <a:t>Impossible with counts; not with ratios!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sz="2800" dirty="0"/>
              <a:t>Why?  It’s the mix!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Simpson’s Paradox: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i="1" dirty="0">
                <a:latin typeface="Rockwell Extra Bold" panose="02060903040505020403" pitchFamily="18" charset="0"/>
              </a:rPr>
              <a:t>It’s the mix!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76144"/>
            <a:ext cx="1390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3.7.4: P 145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326" y="2517986"/>
            <a:ext cx="1884414" cy="1924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876" y="2505017"/>
            <a:ext cx="2454506" cy="1535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383" y="2511892"/>
            <a:ext cx="2051422" cy="15355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9876" y="4047815"/>
            <a:ext cx="4765857" cy="3944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BFA88A-BAFE-4452-7F6A-D3CD224521EC}"/>
              </a:ext>
            </a:extLst>
          </p:cNvPr>
          <p:cNvSpPr txBox="1"/>
          <p:nvPr/>
        </p:nvSpPr>
        <p:spPr>
          <a:xfrm>
            <a:off x="254000" y="5877580"/>
            <a:ext cx="86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/>
              <a:t>Selection: If both had the same mix, Texas would win!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033126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0" indent="0" algn="ctr">
              <a:buNone/>
            </a:pPr>
            <a:r>
              <a:rPr lang="en-US" altLang="en-US" dirty="0"/>
              <a:t>How can the average score stay the same </a:t>
            </a:r>
            <a:br>
              <a:rPr lang="en-US" altLang="en-US" dirty="0"/>
            </a:br>
            <a:r>
              <a:rPr lang="en-US" altLang="en-US" dirty="0"/>
              <a:t>when each group’s score got better?</a:t>
            </a:r>
            <a:endParaRPr lang="en-US" altLang="en-US" i="1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SAT Scores Over Time: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It’s the mix!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530224" y="164405"/>
            <a:ext cx="1390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3.7.4: P 145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889" y="1801813"/>
            <a:ext cx="3350974" cy="36997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770" y="1816795"/>
            <a:ext cx="4713666" cy="366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941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Crude Compare: Women make 73 cents for every dollar a man makes.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Male-Female Income Gap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530224" y="164405"/>
            <a:ext cx="1390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3.7.4: P 145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82" y="2900456"/>
            <a:ext cx="8309731" cy="24024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0E72F2-E11D-D6AA-D234-6FD14C6E6CE2}"/>
              </a:ext>
            </a:extLst>
          </p:cNvPr>
          <p:cNvSpPr txBox="1"/>
          <p:nvPr/>
        </p:nvSpPr>
        <p:spPr>
          <a:xfrm>
            <a:off x="375482" y="5433912"/>
            <a:ext cx="8501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Adjusted: </a:t>
            </a:r>
            <a:r>
              <a:rPr lang="en-US" altLang="en-US" sz="3200" i="1" dirty="0"/>
              <a:t>After taking into account work status, women make 83</a:t>
            </a:r>
            <a:r>
              <a:rPr lang="en-US" sz="3200" i="1" dirty="0"/>
              <a:t>¢</a:t>
            </a:r>
            <a:r>
              <a:rPr lang="en-US" altLang="en-US" sz="3200" i="1" dirty="0"/>
              <a:t> for every dollar a man makes.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515446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Ch   Pg	Title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 1	     3	The Story Behind the Statistics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 2	   59	Comparisons and CARE Solutions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 3	 116	Understanding Measurements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 4	 177	Describing Ratios: Percent &amp; Percentage</a:t>
            </a:r>
            <a:br>
              <a:rPr lang="en-US" sz="2800" dirty="0"/>
            </a:br>
            <a:r>
              <a:rPr lang="en-US" sz="2800" dirty="0"/>
              <a:t>--------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 5	 217	Describing Ratios: Rate &amp; Chance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 6	 234	Comparing Ratios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sz="2800" dirty="0"/>
              <a:t> 7	 270	Interpreting Confusing Ratios </a:t>
            </a:r>
          </a:p>
          <a:p>
            <a:pPr marL="457200" indent="-457200">
              <a:spcBef>
                <a:spcPts val="300"/>
              </a:spcBef>
              <a:buNone/>
            </a:pPr>
            <a:r>
              <a:rPr lang="en-US" altLang="en-US" dirty="0"/>
              <a:t> 8	 321	Randomness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Table of Contents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233976950"/>
      </p:ext>
    </p:extLst>
  </p:cSld>
  <p:clrMapOvr>
    <a:masterClrMapping/>
  </p:clrMapOvr>
  <p:transition spd="slow">
    <p:pull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Women make 73 cents for each dollar a man makes.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Male-Female Income Gap: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Crude Comparison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47638"/>
            <a:ext cx="1580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3.7.5.1: P 153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490" y="2328759"/>
            <a:ext cx="6539612" cy="436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9884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730125"/>
            <a:ext cx="8266113" cy="496670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800" i="1" dirty="0"/>
              <a:t>After </a:t>
            </a:r>
            <a:r>
              <a:rPr lang="en-US" altLang="en-US" sz="2800" b="1" i="1" dirty="0"/>
              <a:t>taking into account</a:t>
            </a:r>
            <a:r>
              <a:rPr lang="en-US" altLang="en-US" sz="2800" i="1" dirty="0"/>
              <a:t> work status, </a:t>
            </a:r>
            <a:br>
              <a:rPr lang="en-US" altLang="en-US" sz="2800" i="1" dirty="0"/>
            </a:br>
            <a:r>
              <a:rPr lang="en-US" altLang="en-US" sz="2800" i="1" dirty="0"/>
              <a:t>women make 83</a:t>
            </a:r>
            <a:r>
              <a:rPr lang="en-US" sz="2800" i="1" dirty="0"/>
              <a:t>¢</a:t>
            </a:r>
            <a:r>
              <a:rPr lang="en-US" altLang="en-US" sz="2800" i="1" dirty="0"/>
              <a:t> for every dollar a man makes.</a:t>
            </a:r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endParaRPr lang="en-US" altLang="en-US" sz="1000" i="1" dirty="0"/>
          </a:p>
          <a:p>
            <a:pPr marL="0" indent="0">
              <a:buNone/>
            </a:pPr>
            <a:r>
              <a:rPr lang="en-US" altLang="en-US" b="1" i="1" dirty="0"/>
              <a:t>Controlling for</a:t>
            </a:r>
            <a:r>
              <a:rPr lang="en-US" altLang="en-US" i="1" dirty="0"/>
              <a:t> work status cuts 40% of the gap.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Male-Female Income Gap: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Adjusted Comparison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47638"/>
            <a:ext cx="1499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3.7.5  P 144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609" y="2678350"/>
            <a:ext cx="4960781" cy="33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887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D1D62-B305-84CE-5E6A-BE924614D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5618BB4A-4B26-63FE-9273-8DF290733FFB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sz="2800" dirty="0"/>
              <a:t>After learning how easily everyday statistics can be influenced, a student decided never to trust a statistic. </a:t>
            </a: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This is not a undesirable outcome.  Cynicism </a:t>
            </a:r>
            <a:br>
              <a:rPr lang="en-US" altLang="en-US" dirty="0"/>
            </a:br>
            <a:r>
              <a:rPr lang="en-US" altLang="en-US" dirty="0"/>
              <a:t>isn’t much better than naivete (being clueless). 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Cornfield proved: confounder must be </a:t>
            </a:r>
            <a:r>
              <a:rPr lang="en-US" altLang="en-US" b="1" dirty="0"/>
              <a:t>bigger </a:t>
            </a:r>
            <a:br>
              <a:rPr lang="en-US" altLang="en-US" b="1" dirty="0"/>
            </a:br>
            <a:r>
              <a:rPr lang="en-US" altLang="en-US" dirty="0"/>
              <a:t>than a predictor to reverse an association.</a:t>
            </a:r>
          </a:p>
          <a:p>
            <a:pPr marL="457200" indent="-457200">
              <a:buNone/>
            </a:pPr>
            <a:r>
              <a:rPr lang="en-US" altLang="en-US" dirty="0"/>
              <a:t>Cornfield conditions are necessary – not sufficient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A5976B10-EFA9-5FC1-50D1-6A1F4C206FD7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AF330032-D031-CCB6-01B6-1A1DD7F9A48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Cornfield Conditions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4C3D46A4-4980-888E-CC96-8C7799D35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F9ADC3-D04D-21F9-ADC2-8B70405A3F23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172 </a:t>
            </a:r>
          </a:p>
        </p:txBody>
      </p:sp>
    </p:spTree>
    <p:extLst>
      <p:ext uri="{BB962C8B-B14F-4D97-AF65-F5344CB8AC3E}">
        <p14:creationId xmlns:p14="http://schemas.microsoft.com/office/powerpoint/2010/main" val="387763191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To reverse, confounder must be bigger than predictor</a:t>
            </a:r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dirty="0"/>
              <a:t>Racial gap (24 points) &gt; State gap (7 points)</a:t>
            </a:r>
          </a:p>
          <a:p>
            <a:pPr marL="457200" indent="-457200" algn="ctr">
              <a:buNone/>
            </a:pPr>
            <a:r>
              <a:rPr lang="en-US" altLang="en-US" dirty="0"/>
              <a:t>Will standardizing reverse?  Not necessarily!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Cornfield Conditions: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4</a:t>
            </a:r>
            <a:r>
              <a:rPr lang="en-US" altLang="en-US" sz="3200" b="0" baseline="30000" dirty="0">
                <a:latin typeface="Rockwell Extra Bold" panose="02060903040505020403" pitchFamily="18" charset="0"/>
              </a:rPr>
              <a:t>th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Grade Math: White vs. Black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25105"/>
            <a:ext cx="8261350" cy="21948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172 </a:t>
            </a:r>
          </a:p>
        </p:txBody>
      </p:sp>
    </p:spTree>
    <p:extLst>
      <p:ext uri="{BB962C8B-B14F-4D97-AF65-F5344CB8AC3E}">
        <p14:creationId xmlns:p14="http://schemas.microsoft.com/office/powerpoint/2010/main" val="345879525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To reverse, confounder must be bigger than predictor.</a:t>
            </a:r>
            <a:br>
              <a:rPr lang="en-US" altLang="en-US" sz="2800" dirty="0"/>
            </a:br>
            <a:r>
              <a:rPr lang="en-US" altLang="en-US" sz="2800" dirty="0"/>
              <a:t>This is a necessary condition. 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r>
              <a:rPr lang="en-US" altLang="en-US" dirty="0"/>
              <a:t>Marital status gap (35K) &gt; Race gap (22K)</a:t>
            </a:r>
          </a:p>
          <a:p>
            <a:pPr marL="457200" indent="-457200" algn="ctr">
              <a:buNone/>
            </a:pPr>
            <a:r>
              <a:rPr lang="en-US" altLang="en-US" dirty="0"/>
              <a:t>Will standardizing reverse?  Not necessarily!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Cornfield Conditions: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Family Income: White vs. Black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913517"/>
            <a:ext cx="8420100" cy="21839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173 </a:t>
            </a:r>
          </a:p>
        </p:txBody>
      </p:sp>
    </p:spTree>
    <p:extLst>
      <p:ext uri="{BB962C8B-B14F-4D97-AF65-F5344CB8AC3E}">
        <p14:creationId xmlns:p14="http://schemas.microsoft.com/office/powerpoint/2010/main" val="175310262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4.1		p 177	Learning Outcomes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4.2		p 178	Review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4.3 	p 178	Part-Whole Ratios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4.4 	p 182	</a:t>
            </a:r>
            <a:r>
              <a:rPr lang="en-US" sz="2800" b="1" dirty="0"/>
              <a:t>Percent Grammar Statements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4.5		p 193	</a:t>
            </a:r>
            <a:r>
              <a:rPr lang="en-US" sz="2800" b="1" dirty="0"/>
              <a:t>Percentage Grammar Statements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4.6		p 199	Count Tables (Percent or Percentage)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4.7		p 200	Distribution Grammar: Discrete Data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4.8		p 201	</a:t>
            </a:r>
            <a:r>
              <a:rPr lang="en-US" sz="2800" b="1" dirty="0"/>
              <a:t>Half-Tables of Percentages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4.9		p 210	Chapter Summary</a:t>
            </a:r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066800"/>
          </a:xfrm>
        </p:spPr>
        <p:txBody>
          <a:bodyPr/>
          <a:lstStyle/>
          <a:p>
            <a:r>
              <a:rPr lang="en-US" altLang="en-US" sz="3000" b="0" dirty="0">
                <a:latin typeface="Rockwell Extra Bold" panose="02060903040505020403" pitchFamily="18" charset="0"/>
              </a:rPr>
              <a:t>Chapter 4 Ratios of Counts: </a:t>
            </a:r>
            <a:br>
              <a:rPr lang="en-US" altLang="en-US" sz="3000" b="0" dirty="0">
                <a:latin typeface="Rockwell Extra Bold" panose="02060903040505020403" pitchFamily="18" charset="0"/>
              </a:rPr>
            </a:br>
            <a:r>
              <a:rPr lang="en-US" altLang="en-US" sz="3000" b="0" dirty="0">
                <a:latin typeface="Rockwell Extra Bold" panose="02060903040505020403" pitchFamily="18" charset="0"/>
              </a:rPr>
              <a:t>Describe Percentages; Read Tables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ED0E4C-783E-4C40-4618-6BBF123CEC38}"/>
              </a:ext>
            </a:extLst>
          </p:cNvPr>
          <p:cNvSpPr txBox="1"/>
          <p:nvPr/>
        </p:nvSpPr>
        <p:spPr>
          <a:xfrm>
            <a:off x="419100" y="147638"/>
            <a:ext cx="1499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177</a:t>
            </a:r>
          </a:p>
        </p:txBody>
      </p:sp>
    </p:spTree>
    <p:extLst>
      <p:ext uri="{BB962C8B-B14F-4D97-AF65-F5344CB8AC3E}">
        <p14:creationId xmlns:p14="http://schemas.microsoft.com/office/powerpoint/2010/main" val="2580753087"/>
      </p:ext>
    </p:extLst>
  </p:cSld>
  <p:clrMapOvr>
    <a:masterClrMapping/>
  </p:clrMapOvr>
  <p:transition spd="slow">
    <p:pull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34949" y="1705688"/>
            <a:ext cx="8848281" cy="4938290"/>
          </a:xfrm>
        </p:spPr>
        <p:txBody>
          <a:bodyPr/>
          <a:lstStyle/>
          <a:p>
            <a:pPr marL="0" lvl="0" indent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4 Review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sz="3200" dirty="0"/>
              <a:t>Chapter 1 (CARE); Chapter 2 (Control)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247649" y="163611"/>
            <a:ext cx="1252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4.2, P 178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42" y="2215174"/>
            <a:ext cx="8867549" cy="14332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28" y="4174833"/>
            <a:ext cx="8841544" cy="200725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6127587" y="3052996"/>
            <a:ext cx="1332186" cy="297237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610100" y="5544587"/>
            <a:ext cx="1789386" cy="307428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92075" y="2757779"/>
            <a:ext cx="2112579" cy="37837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1964833" y="3022619"/>
            <a:ext cx="3111664" cy="1329284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5105440" y="2105109"/>
            <a:ext cx="676593" cy="3439478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flipH="1">
            <a:off x="4745421" y="4475967"/>
            <a:ext cx="252178" cy="1222334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6641432" y="2125734"/>
            <a:ext cx="9659" cy="473087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Straight Arrow Connector 26"/>
          <p:cNvCxnSpPr>
            <a:cxnSpLocks/>
            <a:endCxn id="4" idx="2"/>
          </p:cNvCxnSpPr>
          <p:nvPr/>
        </p:nvCxnSpPr>
        <p:spPr bwMode="auto">
          <a:xfrm flipH="1">
            <a:off x="6127587" y="2663371"/>
            <a:ext cx="55499" cy="538244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5E4565F-6279-327A-FCCE-EA22D7FE3B68}"/>
              </a:ext>
            </a:extLst>
          </p:cNvPr>
          <p:cNvSpPr txBox="1"/>
          <p:nvPr/>
        </p:nvSpPr>
        <p:spPr>
          <a:xfrm>
            <a:off x="4071721" y="1731704"/>
            <a:ext cx="4745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Percent &amp; percentage grammar</a:t>
            </a:r>
          </a:p>
        </p:txBody>
      </p:sp>
    </p:spTree>
    <p:extLst>
      <p:ext uri="{BB962C8B-B14F-4D97-AF65-F5344CB8AC3E}">
        <p14:creationId xmlns:p14="http://schemas.microsoft.com/office/powerpoint/2010/main" val="164458723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In 2013, of US students grades 9-12,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altLang="en-US" dirty="0"/>
              <a:t>27% smoked tobacco only in last 30 days.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altLang="en-US" dirty="0"/>
              <a:t>8% smoked tobacco only in last 30 days.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Pie Charts: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Close Reading  is Critical!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48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4.3; P 181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184" y="1801813"/>
            <a:ext cx="7137686" cy="302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18727"/>
      </p:ext>
    </p:extLst>
  </p:cSld>
  <p:clrMapOvr>
    <a:masterClrMapping/>
  </p:clrMapOvr>
  <p:transition spd="slow">
    <p:pull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802" y="3190087"/>
            <a:ext cx="5134480" cy="1722903"/>
          </a:xfrm>
          <a:prstGeom prst="rect">
            <a:avLst/>
          </a:prstGeom>
        </p:spPr>
      </p:pic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How many men are art majors?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How many art majors are men?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How many students are male art majors?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Count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Two Kinds of Questions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48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4.6; P 199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80297" y="3903901"/>
            <a:ext cx="1008993" cy="295276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4087" y="4916269"/>
            <a:ext cx="8216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What percentage</a:t>
            </a:r>
            <a:r>
              <a:rPr lang="en-US" altLang="en-US" sz="2800" dirty="0"/>
              <a:t> of men are art majors?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What fraction</a:t>
            </a:r>
            <a:r>
              <a:rPr lang="en-US" altLang="en-US" sz="2800" dirty="0"/>
              <a:t> of art majors are men?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What proportion</a:t>
            </a:r>
            <a:r>
              <a:rPr lang="en-US" altLang="en-US" sz="2800" dirty="0"/>
              <a:t> of students are male art majors?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4164" y="2223867"/>
            <a:ext cx="3392286" cy="5232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Order does not matter</a:t>
            </a:r>
            <a:endParaRPr lang="en-US" alt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469549" y="5335044"/>
            <a:ext cx="2336901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Order matters!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4807184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  <p:bldP spid="11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‘Among’ and ‘of’ introduce the whole.</a:t>
            </a:r>
          </a:p>
          <a:p>
            <a:pPr marL="0" indent="0">
              <a:buNone/>
            </a:pPr>
            <a:r>
              <a:rPr lang="en-US" altLang="en-US" dirty="0"/>
              <a:t>Main verb separates the part and whole.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Statement Template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264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4.4; P 183</a:t>
            </a: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419099" y="1801813"/>
            <a:ext cx="7935491" cy="276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89779"/>
      </p:ext>
    </p:extLst>
  </p:cSld>
  <p:clrMapOvr>
    <a:masterClrMapping/>
  </p:clrMapOvr>
  <p:transition spd="slow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sz="2800" dirty="0"/>
              <a:t>1.1		3	Learning outcomes</a:t>
            </a:r>
          </a:p>
          <a:p>
            <a:pPr marL="457200" indent="-457200">
              <a:buNone/>
            </a:pPr>
            <a:r>
              <a:rPr lang="en-US" sz="2800" dirty="0"/>
              <a:t>1.2		4	Introduction</a:t>
            </a:r>
          </a:p>
          <a:p>
            <a:pPr marL="457200" indent="-457200">
              <a:buNone/>
            </a:pPr>
            <a:r>
              <a:rPr lang="en-US" sz="2800" dirty="0"/>
              <a:t>1.3		12	</a:t>
            </a:r>
            <a:r>
              <a:rPr lang="en-US" sz="2800" b="1" dirty="0"/>
              <a:t>Critical Thinking Issues</a:t>
            </a:r>
          </a:p>
          <a:p>
            <a:pPr marL="457200" indent="-457200">
              <a:buNone/>
            </a:pPr>
            <a:r>
              <a:rPr lang="en-US" sz="2800" dirty="0"/>
              <a:t>1.4		21	</a:t>
            </a:r>
            <a:r>
              <a:rPr lang="en-US" sz="2800" b="1" dirty="0"/>
              <a:t>Statistical Literacy Issues</a:t>
            </a:r>
          </a:p>
          <a:p>
            <a:pPr marL="457200" indent="-457200">
              <a:buNone/>
            </a:pPr>
            <a:r>
              <a:rPr lang="en-US" sz="2800" dirty="0"/>
              <a:t>1.5		42	Stories</a:t>
            </a:r>
          </a:p>
          <a:p>
            <a:pPr marL="457200" indent="-457200">
              <a:buNone/>
            </a:pPr>
            <a:r>
              <a:rPr lang="en-US" sz="2800" dirty="0"/>
              <a:t>1.6		45	Chapter summary</a:t>
            </a:r>
          </a:p>
          <a:p>
            <a:pPr marL="457200" indent="-457200">
              <a:buNone/>
            </a:pPr>
            <a:r>
              <a:rPr lang="en-US" sz="2800" dirty="0"/>
              <a:t>1.7		46	Optional/advanced</a:t>
            </a:r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1: Critical Thinking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and Statistical Literacy 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7A1C88-07EE-B0EB-69EA-E7BEBD83F5F5}"/>
              </a:ext>
            </a:extLst>
          </p:cNvPr>
          <p:cNvSpPr txBox="1"/>
          <p:nvPr/>
        </p:nvSpPr>
        <p:spPr>
          <a:xfrm>
            <a:off x="348034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3</a:t>
            </a:r>
          </a:p>
        </p:txBody>
      </p:sp>
    </p:spTree>
    <p:extLst>
      <p:ext uri="{BB962C8B-B14F-4D97-AF65-F5344CB8AC3E}">
        <p14:creationId xmlns:p14="http://schemas.microsoft.com/office/powerpoint/2010/main" val="1988465272"/>
      </p:ext>
    </p:extLst>
  </p:cSld>
  <p:clrMapOvr>
    <a:masterClrMapping/>
  </p:clrMapOvr>
  <p:transition spd="slow">
    <p:pull dir="l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Describe the 75% in the top row left column: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100% Row Tables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48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4.4; P 186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087" y="4916269"/>
            <a:ext cx="8216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1) Row: 76% of business majors are men  </a:t>
            </a:r>
            <a:r>
              <a:rPr lang="en-US" altLang="en-US" sz="2800" dirty="0"/>
              <a:t>[OK]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2) Column: Among men, 75% are business majors</a:t>
            </a:r>
            <a:endParaRPr lang="en-US" alt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3) Table: Of students, 75% are </a:t>
            </a:r>
            <a:r>
              <a:rPr lang="en-US" altLang="en-US" sz="2800" dirty="0"/>
              <a:t>male business majors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2905910" y="2894453"/>
            <a:ext cx="1260454" cy="467871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160" y="2343587"/>
            <a:ext cx="6933880" cy="263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0580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Describe the 60% in the top row left column: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100% Column Tables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48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4.4; P 186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087" y="4916269"/>
            <a:ext cx="8216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1) Row: 60% of business majors are men</a:t>
            </a:r>
            <a:endParaRPr lang="en-US" alt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2) Column: Among men, 60% are business majors </a:t>
            </a:r>
            <a:r>
              <a:rPr lang="en-US" altLang="en-US" sz="2800" dirty="0"/>
              <a:t>[OK]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3) Table: Of students, 60% are </a:t>
            </a:r>
            <a:r>
              <a:rPr lang="en-US" altLang="en-US" sz="2800" dirty="0"/>
              <a:t>male business majors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67" y="2319910"/>
            <a:ext cx="6836484" cy="2522093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 bwMode="auto">
          <a:xfrm>
            <a:off x="3105290" y="3123054"/>
            <a:ext cx="1260454" cy="467871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29958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Sometimes the confusion is obvious: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/>
              <a:t>90% of those in prison are men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/>
              <a:t>90% of men are in prison [False]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Sometimes the confusion is not obvious: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/>
              <a:t>30% of men smoke 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/>
              <a:t>30% of smokers are men. [??]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Confusion of the Inverse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48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4.4; P 186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087" y="4916269"/>
            <a:ext cx="821613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Sometimes both may be true: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50% of blacks in poverty are in one-parent families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50% of one-parent families in poverty are black.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8844217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b="1" dirty="0"/>
              <a:t>Misplaced phrases: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sz="2800" dirty="0"/>
              <a:t>10% of Americans </a:t>
            </a:r>
            <a:r>
              <a:rPr lang="en-US" altLang="en-US" sz="2800" i="1" dirty="0"/>
              <a:t>died</a:t>
            </a:r>
            <a:r>
              <a:rPr lang="en-US" altLang="en-US" sz="2800" dirty="0"/>
              <a:t> from a lightening strike.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sz="2800" dirty="0"/>
              <a:t>60% of Americans </a:t>
            </a:r>
            <a:r>
              <a:rPr lang="en-US" altLang="en-US" sz="2800" i="1" dirty="0"/>
              <a:t>own</a:t>
            </a:r>
            <a:r>
              <a:rPr lang="en-US" altLang="en-US" sz="2800" dirty="0"/>
              <a:t> a gun for safety.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sz="2800" dirty="0"/>
              <a:t>39% of children </a:t>
            </a:r>
            <a:r>
              <a:rPr lang="en-US" altLang="en-US" sz="2800" i="1" dirty="0"/>
              <a:t>run</a:t>
            </a:r>
            <a:r>
              <a:rPr lang="en-US" altLang="en-US" sz="2800" dirty="0"/>
              <a:t> away during the summer.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Confusing Statements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48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4.4.5; P 191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087" y="3841333"/>
            <a:ext cx="82161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b="1" dirty="0"/>
              <a:t>Sports grammar</a:t>
            </a:r>
            <a:r>
              <a:rPr lang="en-US" altLang="en-US" sz="2800" dirty="0"/>
              <a:t>: Part and whole in single phrase.</a:t>
            </a:r>
            <a:br>
              <a:rPr lang="en-US" altLang="en-US" sz="2800" dirty="0"/>
            </a:br>
            <a:r>
              <a:rPr lang="en-US" altLang="en-US" sz="2800" dirty="0"/>
              <a:t>     Natural whole: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Percentage of completed passes (of passes completed)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Percentage of passes that are completed. [Pass is whole]</a:t>
            </a:r>
          </a:p>
          <a:p>
            <a:pPr marL="0" lvl="1" indent="344488">
              <a:spcBef>
                <a:spcPts val="0"/>
              </a:spcBef>
            </a:pPr>
            <a:r>
              <a:rPr lang="en-US" altLang="en-US" sz="2800" dirty="0"/>
              <a:t> No natural whole: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Percentage of male seniors (of senior males). [Bad]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Cannot determine which is part and which is whole. </a:t>
            </a:r>
          </a:p>
        </p:txBody>
      </p:sp>
    </p:spTree>
    <p:extLst>
      <p:ext uri="{BB962C8B-B14F-4D97-AF65-F5344CB8AC3E}">
        <p14:creationId xmlns:p14="http://schemas.microsoft.com/office/powerpoint/2010/main" val="190446952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#4 is tricky!  Are the following the same or different?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altLang="en-US" sz="2800" dirty="0"/>
              <a:t>The percentage of men who </a:t>
            </a:r>
            <a:r>
              <a:rPr lang="en-US" altLang="en-US" sz="2800" i="1" dirty="0"/>
              <a:t>run</a:t>
            </a:r>
            <a:r>
              <a:rPr lang="en-US" altLang="en-US" sz="2800" dirty="0"/>
              <a:t>. 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altLang="en-US" sz="2800" dirty="0"/>
              <a:t>The percentage of </a:t>
            </a:r>
            <a:r>
              <a:rPr lang="en-US" altLang="en-US" sz="2800" i="1" dirty="0"/>
              <a:t>men</a:t>
            </a:r>
            <a:r>
              <a:rPr lang="en-US" altLang="en-US" sz="2800" dirty="0"/>
              <a:t> among runners. (#4)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Statement Template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264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4.5; P 193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36" y="1833562"/>
            <a:ext cx="7540928" cy="3301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5638B2-32FE-365C-431A-B010442C8698}"/>
              </a:ext>
            </a:extLst>
          </p:cNvPr>
          <p:cNvSpPr txBox="1"/>
          <p:nvPr/>
        </p:nvSpPr>
        <p:spPr>
          <a:xfrm>
            <a:off x="6517531" y="5518825"/>
            <a:ext cx="817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(#1)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7805715"/>
      </p:ext>
    </p:extLst>
  </p:cSld>
  <p:clrMapOvr>
    <a:masterClrMapping/>
  </p:clrMapOvr>
  <p:transition spd="slow">
    <p:pull dir="l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Retained: Returned the next year.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Right half is arithmetically redundant. Omit. </a:t>
            </a:r>
          </a:p>
          <a:p>
            <a:pPr marL="0" indent="0">
              <a:spcBef>
                <a:spcPts val="0"/>
              </a:spcBef>
              <a:buNone/>
            </a:pPr>
            <a:br>
              <a:rPr lang="en-US" altLang="en-US" dirty="0"/>
            </a:b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Half Tables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9" y="158724"/>
            <a:ext cx="148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Ch</a:t>
            </a:r>
            <a:r>
              <a:rPr lang="en-US" sz="1400" dirty="0"/>
              <a:t> 4.6; P 199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439" y="2400353"/>
            <a:ext cx="5346448" cy="2070263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 bwMode="auto">
          <a:xfrm>
            <a:off x="3083835" y="2995713"/>
            <a:ext cx="1008993" cy="295276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099" y="5129616"/>
            <a:ext cx="8305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Benefit: Save space.  Cost: Loose 100%.</a:t>
            </a:r>
          </a:p>
          <a:p>
            <a:r>
              <a:rPr lang="en-US" sz="3200" dirty="0"/>
              <a:t>Need a new way to identify part and whole.</a:t>
            </a:r>
          </a:p>
          <a:p>
            <a:r>
              <a:rPr lang="en-US" sz="3200" dirty="0"/>
              <a:t>Is column ALL a sum (whole) or average (part)?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8656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9B700-1068-106B-B5E7-5D46E7E0C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5339F06A-2766-4974-47C2-5C25747033D3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3000" dirty="0"/>
              <a:t>Std. Confounder distribution: = EXP(-RR/2)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000" dirty="0"/>
              <a:t>Percentage attributable; cases attributable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000" dirty="0"/>
              <a:t>Bayes reversal: P(B|A)/P(B) = P(A|B)/P(A)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000" dirty="0"/>
              <a:t>Diabolical Denominator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000" dirty="0"/>
              <a:t>Scanlan Paradox: As compare of big % improve,</a:t>
            </a:r>
            <a:br>
              <a:rPr lang="en-US" altLang="en-US" sz="3000" dirty="0"/>
            </a:br>
            <a:r>
              <a:rPr lang="en-US" altLang="en-US" sz="3000" dirty="0"/>
              <a:t>      compare of small complements tends to worsen.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0CC0DFA2-AC36-6C2E-A677-7639174685F3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B50D61E2-736A-01EC-9498-C9CE76B065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Other Topics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Different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A6EDCA28-2987-B5CD-4CCC-655180E71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7E143A-5B92-425C-49BD-6F4FE1C8BE71}"/>
              </a:ext>
            </a:extLst>
          </p:cNvPr>
          <p:cNvSpPr txBox="1"/>
          <p:nvPr/>
        </p:nvSpPr>
        <p:spPr>
          <a:xfrm>
            <a:off x="301624" y="4749443"/>
            <a:ext cx="85010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3000" i="1" dirty="0"/>
              <a:t>Bayesian view of statistical significance:</a:t>
            </a:r>
            <a:br>
              <a:rPr lang="en-US" altLang="en-US" sz="3000" i="1" dirty="0"/>
            </a:br>
            <a:r>
              <a:rPr lang="en-US" altLang="en-US" sz="3000" dirty="0"/>
              <a:t>   If P(RH=True, Prior)&gt;50% and p-value &lt; 5%,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000" dirty="0"/>
              <a:t>   then P(RH=True, posterior) &gt; 95%. </a:t>
            </a:r>
            <a:r>
              <a:rPr lang="en-US" altLang="en-US" sz="2400" dirty="0"/>
              <a:t> Schield (2026)</a:t>
            </a:r>
          </a:p>
        </p:txBody>
      </p:sp>
    </p:spTree>
    <p:extLst>
      <p:ext uri="{BB962C8B-B14F-4D97-AF65-F5344CB8AC3E}">
        <p14:creationId xmlns:p14="http://schemas.microsoft.com/office/powerpoint/2010/main" val="201377163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B7D67-9CAA-357F-BA09-6730298A8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0D7AED41-265D-46F9-9878-FBE845298B8A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Focus on ideas and the use of ordinary English.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More 2-group compare than 2-factor compare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More induction (strength) than deduction (valid)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Focus on mixed-fruit (crude) comparison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More on soft science than hard science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More on confounding than on randomness</a:t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D87CD1D8-8555-6E36-72D7-0021FCF7640A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A6CF4CA0-409B-A525-1508-821D7AEC9BC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Highlights Conclusion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0A933951-A0BA-E8BA-13DD-F524EA2BB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06C80-90EA-18D5-99C8-34EFBDB7682D}"/>
              </a:ext>
            </a:extLst>
          </p:cNvPr>
          <p:cNvSpPr txBox="1"/>
          <p:nvPr/>
        </p:nvSpPr>
        <p:spPr>
          <a:xfrm>
            <a:off x="379412" y="4902475"/>
            <a:ext cx="85181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Students work backward (induction):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/>
              <a:t>from results to choices (from effects to causes)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/>
              <a:t>from seen to unseen (association to causation)</a:t>
            </a:r>
          </a:p>
        </p:txBody>
      </p:sp>
    </p:spTree>
    <p:extLst>
      <p:ext uri="{BB962C8B-B14F-4D97-AF65-F5344CB8AC3E}">
        <p14:creationId xmlns:p14="http://schemas.microsoft.com/office/powerpoint/2010/main" val="73613539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90F34-7834-D5B4-A612-C71DD952D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77DB7ED1-80E8-6946-7C50-D1F01A3F2123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Prepare students to ‘argue with statistics’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Introduce students 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to close-reading and importance of grammar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Small changes in wording (syntax) can </a:t>
            </a:r>
            <a:br>
              <a:rPr lang="en-US" altLang="en-US" dirty="0"/>
            </a:br>
            <a:r>
              <a:rPr lang="en-US" altLang="en-US" dirty="0"/>
              <a:t>create a big difference in meaning (semantics)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key distinctions (big ideas). College prep!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 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F24D17FA-0963-5A6C-9AE4-F88A47523213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ECEB51E7-8641-7C0D-5C4E-E3E7A7D4B21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Conclusion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71BA5A0C-FBFA-2495-C1EE-FC25250F2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553016-14EA-FAC8-1214-30421BD7BC9A}"/>
              </a:ext>
            </a:extLst>
          </p:cNvPr>
          <p:cNvSpPr txBox="1"/>
          <p:nvPr/>
        </p:nvSpPr>
        <p:spPr>
          <a:xfrm>
            <a:off x="419100" y="5077573"/>
            <a:ext cx="8167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This course is accessible (no math phobia)</a:t>
            </a:r>
          </a:p>
          <a:p>
            <a:r>
              <a:rPr lang="en-US" altLang="en-US" sz="3200" dirty="0"/>
              <a:t>Students can perceive and appreciate value</a:t>
            </a:r>
          </a:p>
          <a:p>
            <a:r>
              <a:rPr lang="en-US" altLang="en-US" sz="3200" dirty="0"/>
              <a:t>Students can apply these ideas in everyday life </a:t>
            </a:r>
          </a:p>
        </p:txBody>
      </p:sp>
    </p:spTree>
    <p:extLst>
      <p:ext uri="{BB962C8B-B14F-4D97-AF65-F5344CB8AC3E}">
        <p14:creationId xmlns:p14="http://schemas.microsoft.com/office/powerpoint/2010/main" val="290026990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D696C-1352-A612-798F-A89F90683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8AB80ABA-43E0-8054-42E3-819ACA7C8E23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721984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Course introduction for teachers (pdf):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sz="2400" i="1" dirty="0"/>
              <a:t>www.statlit.org/pdf/2025-Schield-StatLit-Intro-for-Teachers.pdf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0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Textbook Design (pdf and 1-hour video):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altLang="en-US" sz="2400" i="1" dirty="0"/>
              <a:t>www.StatLit.org/pdf/2023-Schield-Textbook Design-Slides.pdf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altLang="en-US" sz="2400" i="1" dirty="0"/>
              <a:t>www.StatLit.org/v/2023-Schield-Textbook Design-Slides.mp4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0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Student course evaluations: </a:t>
            </a:r>
            <a:br>
              <a:rPr lang="en-US" altLang="en-US" sz="2800" dirty="0"/>
            </a:br>
            <a:r>
              <a:rPr lang="en-US" altLang="en-US" sz="2400" dirty="0"/>
              <a:t>	New College: </a:t>
            </a:r>
            <a:r>
              <a:rPr lang="en-US" altLang="en-US" sz="2400" i="1" dirty="0"/>
              <a:t>www.statlit.org/NCF.htm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i="1" dirty="0"/>
              <a:t>	UNM:  www.statlit.org/pdf/2022-Schield-ASA.pdf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000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CC3C1167-1CFF-2C4B-CC10-7438F69CF04D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EAE3E323-3B48-4ED5-DCD1-94D75B3F34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References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0BABAE01-CD11-EC90-BB4A-B4EAC8018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80D95E-62AB-82B8-D069-28D1C045834C}"/>
              </a:ext>
            </a:extLst>
          </p:cNvPr>
          <p:cNvSpPr txBox="1"/>
          <p:nvPr/>
        </p:nvSpPr>
        <p:spPr>
          <a:xfrm>
            <a:off x="419100" y="5446693"/>
            <a:ext cx="8183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See highlights, chapter slides and slide videos: 	</a:t>
            </a:r>
            <a:r>
              <a:rPr lang="en-US" altLang="en-US" sz="2400" i="1" dirty="0"/>
              <a:t>www.StatLit.org/Textbook.htm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8562810"/>
      </p:ext>
    </p:extLst>
  </p:cSld>
  <p:clrMapOvr>
    <a:masterClrMapping/>
  </p:clrMapOvr>
  <p:transition spd="slow">
    <p:pull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i="1" dirty="0"/>
              <a:t>Statistics are different from numbers!	  100 is a number.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 dirty="0"/>
              <a:t>	Statistics have units – where the units matter.  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	‘100 malnourished white workers’ is a statistic.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800" i="1" spc="-15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800" i="1" spc="-15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800" i="1" spc="-15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800" i="1" spc="-15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800" i="1" spc="-15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800" i="1" spc="-15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800" i="1" spc="-15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800" i="1" spc="-15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pPr defTabSz="887413">
              <a:tabLst>
                <a:tab pos="4002088" algn="ctr"/>
                <a:tab pos="7885113" algn="r"/>
              </a:tabLst>
            </a:pPr>
            <a:r>
              <a:rPr lang="en-US" altLang="en-US" sz="3200" b="0" i="1" dirty="0">
                <a:latin typeface="Rockwell Extra Bold" panose="02060903040505020403" pitchFamily="18" charset="0"/>
              </a:rPr>
              <a:t>#	Statistics are Different 	%</a:t>
            </a:r>
            <a:br>
              <a:rPr lang="en-US" altLang="en-US" sz="3200" b="0" i="1" dirty="0">
                <a:latin typeface="Rockwell Extra Bold" panose="02060903040505020403" pitchFamily="18" charset="0"/>
              </a:rPr>
            </a:br>
            <a:r>
              <a:rPr lang="en-US" altLang="en-US" sz="3200" b="0" i="1" dirty="0">
                <a:latin typeface="Rockwell Extra Bold" panose="02060903040505020403" pitchFamily="18" charset="0"/>
              </a:rPr>
              <a:t>from Numbers!!!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348034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6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399151" y="3303999"/>
            <a:ext cx="4693245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Numbers:  1 plus 1 is always 2!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Stats:  1 bunny and 1 bunny?   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4940895" y="3811830"/>
            <a:ext cx="344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More than 2 bunnies?   </a:t>
            </a:r>
          </a:p>
        </p:txBody>
      </p:sp>
      <p:sp>
        <p:nvSpPr>
          <p:cNvPr id="14" name="TextBox 13"/>
          <p:cNvSpPr txBox="1"/>
          <p:nvPr/>
        </p:nvSpPr>
        <p:spPr>
          <a:xfrm flipH="1">
            <a:off x="399151" y="4335050"/>
            <a:ext cx="4809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Stats: 1 ice cube and 1 ice cube?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5124146" y="4319661"/>
            <a:ext cx="3489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Less than 2 ice cubes?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5601" y="5242990"/>
            <a:ext cx="778886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 i="1" dirty="0"/>
              <a:t>Statistics are socially constructed by people.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 i="1" dirty="0"/>
              <a:t>Statistics can be influenced or manipulated.</a:t>
            </a:r>
          </a:p>
        </p:txBody>
      </p:sp>
    </p:spTree>
    <p:extLst>
      <p:ext uri="{BB962C8B-B14F-4D97-AF65-F5344CB8AC3E}">
        <p14:creationId xmlns:p14="http://schemas.microsoft.com/office/powerpoint/2010/main" val="49190002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6A189-56BF-D086-E2A4-28729F2ED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895B8665-2C29-E473-8F45-15C62A76A829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.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FA27F4C5-C934-E3EB-22B9-DD4D1AA98B05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CE9DD854-A941-88ED-1841-11D83B021EC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Association: Two  Kinds.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Association vs. Causation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A0CC74B5-D684-60B4-0558-39510AD93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AC3A0C-6C14-4211-B351-0A5A9459BAF1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3DDF74-1D3E-89CB-A9A9-CCB40BCFE02E}"/>
              </a:ext>
            </a:extLst>
          </p:cNvPr>
          <p:cNvSpPr txBox="1"/>
          <p:nvPr/>
        </p:nvSpPr>
        <p:spPr>
          <a:xfrm>
            <a:off x="338306" y="19941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12+16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B9F08-AD6B-7003-1202-67B544AC3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221" y="1801556"/>
            <a:ext cx="5635558" cy="14511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E5D72C-1BAB-E8B5-7BDF-7029ADBE9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219" y="3504027"/>
            <a:ext cx="8689395" cy="307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8636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sz="2800" dirty="0"/>
              <a:t>.</a:t>
            </a:r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Statistics can be influenced: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So, take CARE!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583" y="1833562"/>
            <a:ext cx="5943033" cy="19859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611" y="3969862"/>
            <a:ext cx="4448975" cy="27039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6D81C7-AABE-CC00-9D9C-2FBA94188D70}"/>
              </a:ext>
            </a:extLst>
          </p:cNvPr>
          <p:cNvSpPr txBox="1"/>
          <p:nvPr/>
        </p:nvSpPr>
        <p:spPr>
          <a:xfrm>
            <a:off x="348034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11</a:t>
            </a:r>
          </a:p>
        </p:txBody>
      </p:sp>
    </p:spTree>
    <p:extLst>
      <p:ext uri="{BB962C8B-B14F-4D97-AF65-F5344CB8AC3E}">
        <p14:creationId xmlns:p14="http://schemas.microsoft.com/office/powerpoint/2010/main" val="1663929180"/>
      </p:ext>
    </p:extLst>
  </p:cSld>
  <p:clrMapOvr>
    <a:masterClrMapping/>
  </p:clrMapOvr>
  <p:transition spd="slow"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Best advice in dealing with statistics: Take </a:t>
            </a:r>
            <a:r>
              <a:rPr lang="en-US" sz="2800" b="1" dirty="0"/>
              <a:t>CARE!</a:t>
            </a:r>
            <a:br>
              <a:rPr lang="en-US" sz="2800" dirty="0"/>
            </a:br>
            <a:r>
              <a:rPr lang="en-US" sz="2800" dirty="0"/>
              <a:t>The influences on a statistic are classified into four groups:</a:t>
            </a:r>
            <a:br>
              <a:rPr lang="en-US" sz="2800" dirty="0"/>
            </a:br>
            <a:r>
              <a:rPr lang="en-US" sz="2800" dirty="0"/>
              <a:t>*   </a:t>
            </a:r>
            <a:r>
              <a:rPr lang="en-US" sz="2800" b="1" dirty="0"/>
              <a:t>C</a:t>
            </a:r>
            <a:r>
              <a:rPr lang="en-US" sz="2800" dirty="0"/>
              <a:t>onfounding, </a:t>
            </a:r>
            <a:r>
              <a:rPr lang="en-US" sz="2800" b="1" dirty="0"/>
              <a:t>A</a:t>
            </a:r>
            <a:r>
              <a:rPr lang="en-US" sz="2800" dirty="0"/>
              <a:t>ssembly, </a:t>
            </a:r>
            <a:r>
              <a:rPr lang="en-US" sz="2800" b="1" dirty="0"/>
              <a:t>R</a:t>
            </a:r>
            <a:r>
              <a:rPr lang="en-US" sz="2800" dirty="0"/>
              <a:t>andomness and </a:t>
            </a:r>
            <a:r>
              <a:rPr lang="en-US" sz="2800" b="1" dirty="0"/>
              <a:t>E</a:t>
            </a:r>
            <a:r>
              <a:rPr lang="en-US" sz="2800" dirty="0"/>
              <a:t>rror/bias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Statistics can be Influenced: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Four Kinds of Influences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75" y="3274666"/>
            <a:ext cx="8750300" cy="32635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4A7BC3-4AA4-8118-9E08-0FCC3D145FC1}"/>
              </a:ext>
            </a:extLst>
          </p:cNvPr>
          <p:cNvSpPr txBox="1"/>
          <p:nvPr/>
        </p:nvSpPr>
        <p:spPr>
          <a:xfrm>
            <a:off x="373503" y="179387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45</a:t>
            </a:r>
          </a:p>
        </p:txBody>
      </p:sp>
    </p:spTree>
    <p:extLst>
      <p:ext uri="{BB962C8B-B14F-4D97-AF65-F5344CB8AC3E}">
        <p14:creationId xmlns:p14="http://schemas.microsoft.com/office/powerpoint/2010/main" val="92370731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AC1FD-BF0C-B350-2FBC-990CDDC5A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82FDF8A5-1BFC-753F-72BE-359B11FE26F0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.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D076DA1E-60DA-6FEB-8990-3DDE657A526B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1F4B8320-5680-75B5-A995-EA5D28D27EC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Association vs Moral Causation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Statistical Inference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FF6337C5-BF41-4F85-BE61-423529453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F4FCC-C478-F7E1-9B0B-337F8EF63478}"/>
              </a:ext>
            </a:extLst>
          </p:cNvPr>
          <p:cNvSpPr txBox="1"/>
          <p:nvPr/>
        </p:nvSpPr>
        <p:spPr>
          <a:xfrm>
            <a:off x="440946" y="13354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47+54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08CA4A-6BFB-106A-158E-1A2B4B463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927" y="4887145"/>
            <a:ext cx="5383348" cy="17050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9A5E85-892F-85C9-D35A-77AA4F147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73" y="1833562"/>
            <a:ext cx="7747453" cy="281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7038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The focus is on arguments: inductive arguments. 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Statistics are typically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found in arguments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451431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51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19" y="2460423"/>
            <a:ext cx="4341381" cy="31359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270" y="2460423"/>
            <a:ext cx="4351051" cy="3135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451431" y="5731793"/>
            <a:ext cx="869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Statistics as a reason	          Statistics as the conclusion</a:t>
            </a:r>
          </a:p>
        </p:txBody>
      </p:sp>
    </p:spTree>
    <p:extLst>
      <p:ext uri="{BB962C8B-B14F-4D97-AF65-F5344CB8AC3E}">
        <p14:creationId xmlns:p14="http://schemas.microsoft.com/office/powerpoint/2010/main" val="167608108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143172</TotalTime>
  <Words>4782</Words>
  <Application>Microsoft Office PowerPoint</Application>
  <PresentationFormat>Letter Paper (8.5x11 in)</PresentationFormat>
  <Paragraphs>1008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Rockwell Extra Bold</vt:lpstr>
      <vt:lpstr>Times New Roman</vt:lpstr>
      <vt:lpstr>3_Default Design</vt:lpstr>
      <vt:lpstr>Statistical Literacy Textbook:  Highlights: Chapters 1-4</vt:lpstr>
      <vt:lpstr>Table of Contents</vt:lpstr>
      <vt:lpstr>Chapter 1: Critical Thinking  and Statistical Literacy </vt:lpstr>
      <vt:lpstr># Statistics are Different  % from Numbers!!!</vt:lpstr>
      <vt:lpstr>Association: Two  Kinds. Association vs. Causation</vt:lpstr>
      <vt:lpstr>Statistics can be influenced: So, take CARE!</vt:lpstr>
      <vt:lpstr>Statistics can be Influenced: Four Kinds of Influences</vt:lpstr>
      <vt:lpstr>Association vs Moral Causation Statistical Inference</vt:lpstr>
      <vt:lpstr>Statistics are typically  found in arguments</vt:lpstr>
      <vt:lpstr>Chapter 2: CARE Solutions</vt:lpstr>
      <vt:lpstr>Chapter 2 The CARE Solutions</vt:lpstr>
      <vt:lpstr>Confounder Solutions: Study Design</vt:lpstr>
      <vt:lpstr>Randomness: Solutions</vt:lpstr>
      <vt:lpstr>Chapter 3: Understanding Measurements</vt:lpstr>
      <vt:lpstr>Assembly: Choice of Summary Statistic</vt:lpstr>
      <vt:lpstr>C: Confounding Mental Solutions</vt:lpstr>
      <vt:lpstr>Simpson’s Paradox: It’s the mix!</vt:lpstr>
      <vt:lpstr>SAT Scores Over Time: It’s the mix!</vt:lpstr>
      <vt:lpstr>Standardizing Arithmetically: Male-Female Income Gap</vt:lpstr>
      <vt:lpstr>Male-Female Income Gap: Crude Comparison</vt:lpstr>
      <vt:lpstr>Male-Female Income Gap: Adjusted Comparison</vt:lpstr>
      <vt:lpstr>Cornfield Conditions</vt:lpstr>
      <vt:lpstr>Cornfield Conditions: 4th Grade Math: White vs. Black</vt:lpstr>
      <vt:lpstr>Cornfield Conditions: Family Income: White vs. Black</vt:lpstr>
      <vt:lpstr>Chapter 4 Ratios of Counts:  Describe Percentages; Read Tables</vt:lpstr>
      <vt:lpstr>Chapter 4 Review Chapter 1 (CARE); Chapter 2 (Control)</vt:lpstr>
      <vt:lpstr>Pie Charts: Close Reading  is Critical!</vt:lpstr>
      <vt:lpstr>Count Tables: Two Kinds of Questions</vt:lpstr>
      <vt:lpstr>Percent Grammar: Statement Template</vt:lpstr>
      <vt:lpstr>Percent Grammar: 100% Row Tables</vt:lpstr>
      <vt:lpstr>Percent Grammar: 100% Column Tables</vt:lpstr>
      <vt:lpstr>Percent Grammar: Confusion of the Inverse</vt:lpstr>
      <vt:lpstr>Percent Grammar: Confusing Statements</vt:lpstr>
      <vt:lpstr>Percentage Grammar: Statement Template</vt:lpstr>
      <vt:lpstr>Percentage Tables: Half Tables</vt:lpstr>
      <vt:lpstr>Other Topics Different</vt:lpstr>
      <vt:lpstr>Highlights Conclusion</vt:lpstr>
      <vt:lpstr>Conclusion</vt:lpstr>
      <vt:lpstr>References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Statistical Literacy Highlights: Ch 1-4 (slides)</dc:title>
  <dc:subject/>
  <dc:creator>Milo Schield</dc:creator>
  <cp:lastModifiedBy>Milo Schield</cp:lastModifiedBy>
  <cp:revision>1756</cp:revision>
  <cp:lastPrinted>2026-07-09T04:32:15Z</cp:lastPrinted>
  <dcterms:created xsi:type="dcterms:W3CDTF">1998-11-15T00:57:17Z</dcterms:created>
  <dcterms:modified xsi:type="dcterms:W3CDTF">2026-07-09T17:57:17Z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C:\982Milo\PowerPt\BallaratTables</vt:lpwstr>
  </property>
</Properties>
</file>