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735" r:id="rId1"/>
  </p:sldMasterIdLst>
  <p:notesMasterIdLst>
    <p:notesMasterId r:id="rId27"/>
  </p:notesMasterIdLst>
  <p:handoutMasterIdLst>
    <p:handoutMasterId r:id="rId28"/>
  </p:handoutMasterIdLst>
  <p:sldIdLst>
    <p:sldId id="314" r:id="rId2"/>
    <p:sldId id="942" r:id="rId3"/>
    <p:sldId id="1105" r:id="rId4"/>
    <p:sldId id="977" r:id="rId5"/>
    <p:sldId id="1107" r:id="rId6"/>
    <p:sldId id="1106" r:id="rId7"/>
    <p:sldId id="1041" r:id="rId8"/>
    <p:sldId id="1088" r:id="rId9"/>
    <p:sldId id="1114" r:id="rId10"/>
    <p:sldId id="1086" r:id="rId11"/>
    <p:sldId id="1109" r:id="rId12"/>
    <p:sldId id="1039" r:id="rId13"/>
    <p:sldId id="1108" r:id="rId14"/>
    <p:sldId id="1115" r:id="rId15"/>
    <p:sldId id="979" r:id="rId16"/>
    <p:sldId id="1042" r:id="rId17"/>
    <p:sldId id="1116" r:id="rId18"/>
    <p:sldId id="1095" r:id="rId19"/>
    <p:sldId id="1096" r:id="rId20"/>
    <p:sldId id="1110" r:id="rId21"/>
    <p:sldId id="1113" r:id="rId22"/>
    <p:sldId id="1112" r:id="rId23"/>
    <p:sldId id="981" r:id="rId24"/>
    <p:sldId id="1111" r:id="rId25"/>
    <p:sldId id="1090" r:id="rId26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1153B"/>
    <a:srgbClr val="79163B"/>
    <a:srgbClr val="642832"/>
    <a:srgbClr val="8C0046"/>
    <a:srgbClr val="CC0000"/>
    <a:srgbClr val="800000"/>
    <a:srgbClr val="33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87367" autoAdjust="0"/>
  </p:normalViewPr>
  <p:slideViewPr>
    <p:cSldViewPr snapToGrid="0">
      <p:cViewPr varScale="1">
        <p:scale>
          <a:sx n="72" d="100"/>
          <a:sy n="72" d="100"/>
        </p:scale>
        <p:origin x="67" y="787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131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162" y="58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58800" y="266700"/>
            <a:ext cx="47418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Statistical Literacy Slides: Chapter 8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451350" y="269875"/>
            <a:ext cx="22733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V0C   5/14/2026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58800" y="8869998"/>
            <a:ext cx="38925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2023-Schield-StatLit-Ch8-Slides.pdf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"/>
          </p:nvPr>
        </p:nvSpPr>
        <p:spPr>
          <a:xfrm>
            <a:off x="5023643" y="8869998"/>
            <a:ext cx="1701007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Page </a:t>
            </a:r>
            <a:fld id="{1F82C1F0-2D4E-4C58-BA25-2AAFB2EE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890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Logistic Regression 1Y1X in Excel 2013Model Trendline Linear 2Y1X using Excel 2013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r>
              <a:rPr lang="en-US" altLang="en-US"/>
              <a:t>24 Feb 2014 V0d11/24/2013 V0a</a:t>
            </a:r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12800" y="4560888"/>
            <a:ext cx="577056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Model-Logistic-Regression-1Y1X-Excel2013-6up.pdfwww.StatLit.org/pdf/Model-Trendline-Linear-2Y1X-Excel2013-6up.pdf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fld id="{A2561E62-5931-415B-8704-36BFE2A9C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20983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338DF5-CEA3-4FF3-9B0E-C92BB0DEB109}" type="slidenum">
              <a:rPr lang="en-US" altLang="en-US" sz="1300" smtClean="0"/>
              <a:pPr/>
              <a:t>1</a:t>
            </a:fld>
            <a:endParaRPr lang="en-US" altLang="en-US" sz="1300"/>
          </a:p>
        </p:txBody>
      </p:sp>
      <p:sp>
        <p:nvSpPr>
          <p:cNvPr id="615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6151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6152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6153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2EF66053-BE43-4F25-8292-FAA23C58734D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615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615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615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CF26222-E7D9-4981-AB14-D4EDD1F95269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8" name="Rectangle 2"/>
          <p:cNvSpPr txBox="1">
            <a:spLocks noGrp="1" noChangeArrowheads="1"/>
          </p:cNvSpPr>
          <p:nvPr/>
        </p:nvSpPr>
        <p:spPr bwMode="auto">
          <a:xfrm>
            <a:off x="1270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5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616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6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F641F05-6907-4C8B-9431-69B9619EC8B1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1836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D581E-10BA-42C4-787A-090B035F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488FE92-A94A-6FE8-606D-1FAD0C3A75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5801F41-6D26-A9C0-AC0A-9A334281AE6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062EA261-BD1A-79E2-3068-5EABCA29D89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01CE599B-915C-98A4-4930-E4DF09B377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889EE0B3-778A-25BA-200B-87520C11F4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187A92A-8BBC-2020-592D-A92A58AD859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7DAE98CA-9B28-0E87-79D6-679F01ED99C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5F5FF40C-B272-C629-4BB8-49E91EC3F0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AFB14D89-EBA1-E2BE-6F85-7AAAC0D081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6101FC52-342D-41BF-4012-8A067EE3F2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CD8CA016-E701-2081-A58A-C4FF338FF5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C093102D-A2BE-777E-A561-3426D7BA28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8774C0F2-44F9-77ED-BE93-7F735D43CF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F98FACD7-30AC-F223-FEDE-8D9150581A8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5A2D6360-89A4-4BE6-5AD7-17C34796BEB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60B7B8B9-08C0-B839-D5D4-9304FBC17A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414AB3FD-0E18-91F5-435E-CE674DB67D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42EFA7FB-F021-885F-23B7-716653485B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154157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5B096-889E-26B1-D02A-E37BB434F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EA5164C-EC21-98E9-D19B-2E87324C89A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A97CFAC-6FF1-5710-9D7C-DEEC274D708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B99FF03E-953E-C616-5C39-7CF3ECFF258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B814529A-150D-A94B-2950-D7AF9343C5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1761705A-B1D7-32AE-C3F1-C360CBE851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A91C466E-72ED-7C4C-0178-009BEAE73B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571ED571-6627-93DD-41CF-050C4A20EB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18857E11-AE5A-1CD0-EBC4-73578D47503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474AEE37-8A1F-452E-92AD-261F2C0F794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4648535A-6E30-1506-91A5-AA17E85EF3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822E2EAF-6B38-999C-5ACD-52D1B7C79FB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52693F0C-E756-6189-692F-E7DADE45397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5431D418-CCC4-25C2-5757-CB600A54718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FAB89871-F40E-6F38-5BF4-5DCB9C16489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E5485C8-272B-3BDD-BBEE-827D750D555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8DCC63B5-730C-F16E-C685-2E8ADBF2B0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A988A897-3626-59F5-E63C-9899C70CAF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A9B0191B-A21D-E12C-95DA-36DC90DEFB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581495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96155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A715B-C388-9042-D2C9-BCB208EA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4B429CB-13E6-872F-7975-4EC7845D1F7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19D06C6-B0E4-0E94-01CC-10EDFB0358B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3DF9009-DF0A-B5AC-4DA5-A3D2CEE7CB9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59BF24F8-3D92-6136-493D-DA3B939C2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FD869047-E2DB-3F5D-036B-5469B333112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8661048-8C6E-3E55-0AD6-E91E7865AEA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D40DB98B-0A28-2D61-351D-28E69C9CD96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D2CD7A27-DC7E-7901-729F-C06B1DA4990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2BD23F9-EA6A-A978-414B-F94D7300C5A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12421462-B04D-C987-EB8B-B6733B4428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E0611F42-6DB5-BA16-C011-B30E4CE4382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3EDEAADD-FA25-17D7-C8EE-603F9EC023E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0005FECD-1D09-0AC9-8D0B-D773CB85F6F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969D11A4-5CB1-F5A8-49CB-877E3B6DB86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70614E4C-E4A4-B4BA-BEC0-5B014CC6811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44DE5605-415A-28E8-E60D-5CBA852D85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77051A17-C586-A001-F928-649CCD4B9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6E2C6B95-BD9C-31E6-3843-9F59B0565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28344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17973-661B-D48E-992C-0FB27B9E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E5BBE01-7963-79DC-7FB1-01FD5C3BB5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98DA6BC-B573-6E12-E78A-F1D7074B74D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2BDF0D80-9FCE-3E95-0A83-4E05DB990D2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38F8F31-26E5-CB87-26CC-C926883D96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2A18544A-3908-250C-C22A-AE2D641456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9BAC6BE-1BA7-CBA6-D131-D9890A3CB41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3A82A4AB-A5E4-142C-D0BB-F49A5622680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F82EC330-C538-12E1-0701-95F4F4EE4E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B06B1CD7-7C95-E6F9-89B9-3AC8FF9DF8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ABA222B4-C8AC-DB24-5D5B-68997988BDF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F0D816BB-5EA4-2D0D-FA3C-388E2B2AE5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8AB6B806-F705-0D26-F443-1217B5EBD4E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F47FEE90-309F-60C6-9B76-0ACB3014067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384A926B-909B-30D4-A21C-0F37C64D98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68ECFAB4-C43D-6E39-E056-95D2CDD937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0FD6497C-A5DE-3700-828A-0FB162F04D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DFC1CC74-7592-028B-B5A9-D6EA728E7E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8DD4D20A-12AA-8E77-8F39-E3E4E937A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36635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941558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49546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30FB3-E41E-D250-9085-602CF135A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EC53E95-89D9-B8B8-A3C0-CE8E08F861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43B4CDE-C74D-B70E-7193-3A806FF4BF1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44747E7-60B6-F17B-F098-5FAB9244F42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40474204-7F62-D725-B2CC-1E5AF4CC8F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17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717F62A3-3A9D-ECD7-B09B-54248D7F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5564F62E-5E22-D816-2C03-02A27C78031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5F6160A3-A377-10BD-9B51-9B85CB4B855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7EACFF5D-2E52-30F1-386D-2C25B0855A3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54DC87E0-0126-9394-0FA8-E78D570227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D12BA2C7-1B71-5FE0-3E31-2FC1647256F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67F20DB9-D4BB-700F-7AC7-0F902BB3909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252D86EE-7C27-EC83-6897-D3C5385B7AB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75D72548-4D5E-F72D-DB25-3899E1F9FD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6F2FAEE1-9D24-52BD-29A1-CF80F44FDE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07193328-22AB-103F-25B8-339920E06A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EE3F8E6B-9319-282F-0098-386B23CDE0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68BA1723-FC5D-CC3E-CDBD-8B9CE343F4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9C2E5D84-2243-6592-ABD7-ABC17BC4F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23257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9418F-CFD7-674C-B125-D44AB4441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9DBCD7F-D53F-FB1C-FE81-DA4AA60C776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632F2DB-226E-3BD1-BF18-24339DBF88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8CE71D0C-806D-6639-6FA8-1E9A5F6C76C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ABBF306E-B118-4113-A68F-55DAAA0B00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CE5CAF3D-D148-9216-C5A8-D6FAD2A813C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F58B663-B0DB-C9A8-BD26-93CD6737AB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DCE53B3E-27B1-B91C-9B0E-4E672D02F67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41AF991E-218B-0417-BB23-5D57FCBA663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31C6826-73B9-067C-9462-25E2969BC2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2C0E08CF-F21D-7A74-D830-2B34BD90CE8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0D3B2441-F5AD-B7C2-30F3-3DB6F2EA09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E7589555-0284-50A6-BE76-F432EA83D61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C6421C4F-2647-BA49-B227-E8B4AA3473E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4B4C055F-59D2-FA83-2D94-B3FA924906F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ACC421B3-687D-5AAC-982B-EE9024579EE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A034558C-9544-00FA-F549-04A73EAEA22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8B8CF4A1-C32A-E245-F9D9-DA0AD4873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61A3EC43-687F-C9BB-7291-FF268099A1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6371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E2B0E-69CA-AC7E-5734-270EEE124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86DC731-60CD-AE01-5408-4F6560D631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1350361-DD08-C541-2025-1D4D6236B6B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80E68A4-6FC4-C854-84CF-5CB1856A91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26DB68B-8A29-B367-463D-0383647EDE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D7AA6BBA-A96F-B876-0AC6-60A2D3FD74A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A851A198-278D-630E-EB81-E9C812870C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FD2B811A-F9AB-1643-657F-BA729B578A7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7AE3B42-CF30-5B18-A15C-6BBFCA91631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4CED5D7-8218-AA1F-CBCF-940349105B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EDFEF7F2-C275-694F-5A39-E42CCBB5961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3C89BC5B-C7A7-2008-8D75-E211E18B893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33845D6C-D30C-3162-A2C6-C3C5BB164F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A72F690A-32C1-3CBD-DD99-F1F67E9B0D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60042C38-50F0-4215-18D3-19340A2BB88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1B185432-6D6A-D279-8E68-9C3088881E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6C1DC9CF-28FA-EA16-8147-6C2DD6263F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03931DB5-B771-5AE6-2BB0-7E8687204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9BF8311-B69A-12D1-7C63-6C7CFB42A5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51411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883840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365B-5205-E2CD-6F16-DF0BCDF31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43A9CFF-B043-CC2A-C4CE-7C778001B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264CC96-E5B3-CD4E-2FF6-64D6F810484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46E73E63-EB92-9EFF-2C76-BB2719124F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435EC136-92DE-E26C-8FF8-02F62E865C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20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8B3DB49F-F946-4406-6A96-B9A67DA2C5E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298D173-DEFE-32AD-5A2E-E396E379D3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138B48D4-E14D-23DA-8321-793618F9D20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FFD00437-19F7-8EFB-B7FE-40C5D57F1C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608A3CB3-99EA-1290-7305-3FC5B854A01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F65702C7-8DBB-BC7B-051F-196ECBEF5CC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51318E14-E69E-C8FC-3FCD-49914BDF23B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21C02266-672E-E548-D843-C69A58849D5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667E2747-34AB-6114-73A5-C1EF1864213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DCE48F99-DC33-10BB-E978-ADF5389104E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829DDD96-617A-DADE-36BB-0972762149F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FD383D44-6867-F41C-06F1-F0408E767C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57C5CE9C-3DAD-92C3-6A91-5E6C801864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E97D90C0-008F-139F-B39F-B5ADDD4F8D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691213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2C0DA-24E4-2428-BA71-26D885A80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F83EA0C-439B-78F0-27ED-716F1EEA0DA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EE69A8D-65F4-8BBE-9DC6-B08C7E5AC64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20088C6D-8B93-B69C-851B-4372DE3AC6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9DE1A0C6-5B40-5E52-09C5-6581C6A53D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4A3D7871-4C25-E697-AB8A-1ABD740E43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FBD0E46E-6656-FE71-2F9E-C12270BA97B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EED96480-F903-7DBC-D1B8-528772D91A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016508DC-3446-6628-B82F-06AD9BB367C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9D46887-1A8A-C807-7D1C-965187DA29C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F57A8C0F-6AA0-AE77-F93B-35D30E640F0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7660C6ED-91B3-BA89-D51D-CFF49F716D3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1A00BC82-6D9E-66C2-7FC5-19DD2DA483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B584A16D-C7C2-AB5F-1549-90842E6B2F1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DFA1BC06-0142-04DA-37C1-3EBAE744CB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80B308AB-D4ED-3D58-7BD9-8787C83B708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C8949150-5776-8CE4-A872-9767C55E64D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DF0CA71A-E4D7-4111-EBBD-AD0614F2A7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C4A286BC-78D9-01A5-B056-6C0B4CF85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363722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99088-00A0-7B79-FB10-5992FAE9D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0B1955C-130B-AE2E-0CB8-75707A12B4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855A75F-EE98-6CD7-34D4-BC67837655E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80AC93F3-D724-C96B-3B1E-15BF34780EC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59040AF2-EA2F-BD7F-F0E8-50FCF58C0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22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4F9F9260-D31A-943B-BBF6-7ED31BFED94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66B4E6A-3DAC-7EA3-838B-75E1281ACCF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36A7BCC7-A15C-9DC6-D4DC-5A26A96D8AD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E7C1C9BD-E337-DC1C-4FDC-14413719627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80E03424-E491-8218-E3D6-C57ED1BB1A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0A0DE6BA-B719-8859-4A57-3E379898C15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D97A59BE-D8C1-9AE1-3186-BDC94528D4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BF826C5F-E8A0-8E72-14A0-ADCFD63B040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B7311B23-119D-0B1A-FABC-64A90F999A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79D3E54A-4B37-4C3E-6917-F0DF3F7083B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6AEF6495-53C4-6AE4-9C67-D502E1CF09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72FD8AA8-16F9-54F9-1910-30628586A8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AF5B39CF-A453-B93C-D683-1B24861140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D063FD75-BFB9-9573-C3B1-592BEA01B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2224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733702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BC0E7-BA68-51E1-6878-4855232D5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5C77CB0-ACB5-9A70-6A11-EA9BFD8DBE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F1066BB-7267-4B6F-2896-C72DD123F11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C890F6F2-91A1-F176-612C-7CA3FD9BA82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F8886E8-CAA3-F964-77AB-95124277C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9DA379B0-6311-EC7E-A609-4BC6DFB8D54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1BE4E01-C1EF-D487-CCAC-8E8C3EBF289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1462B515-2C7A-9F8B-37A4-B1908D8E14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C11DB43F-70D1-EC31-8571-E124F8064D0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7D5D6EB4-BB5E-7950-225E-411D6764C1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B6B099B1-8881-1231-A7DA-4868EA0DE58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CAEAB6EC-2CE8-0613-20DF-18AE9339B90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61955833-3FBB-6D4A-B283-3B89831F645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A854A57D-A9B6-93B5-C8CE-E487E27B2AF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7F8A71E6-0A30-E96F-E01C-674712590D3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C20EB5C9-FBF2-E447-82D1-139A5D9019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05584C26-840A-5766-5366-57AA1C882F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4E1F36E3-F3A8-EC7E-7B9C-4357EFC39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D691213B-6CAC-5952-13D0-B10C7ADCB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883348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B5ED6-AD51-C0FD-D4CE-B5000082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F77CC60-E097-247B-654E-D75DC076B0C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3E31785-53CB-BA29-C2D3-A517663DD52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5CA8F7DB-2CAC-C1E8-5A14-35AEEAE3D8A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66B6C87E-8917-3F3F-E1BA-FC941AEF64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25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08075F48-1194-8DC0-EB9B-C80418399B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E3598B87-8B06-0E43-100B-00AA8EA1F75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540D0A96-FF35-D089-791B-0D0006BABB4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9E42EC0A-CE01-74E6-BFC4-1EF63A5C53B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73B1EC04-FE96-0BE8-2ADB-0BD710DA18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A0EC4364-4C48-9449-133F-A599B0EE471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DBF9E157-AFA4-1022-4D09-A2BEFD1DE1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7D26AFE7-A38D-2D45-FBC6-BC601ACE96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3DEFCD42-4393-18EA-9960-E06E0B935A1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1E5DCD65-D3B4-CDE4-7A4D-077FA997480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A993BFA-9221-2E7F-3C6E-0DFB4FA86D5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FC172F9E-A871-DBD8-EE0E-06346145D8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A88627DE-E9D5-2466-B948-FBFE3A309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7B021E85-B9A3-F888-4AEB-EB57B6048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03514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EFAEC-8726-9860-351D-FDB5B44E7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07FC004-F68F-3907-A4E0-030B3C19856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2F224CC-CF8B-AB2E-9C6E-334C0EDAF94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193453B7-4BB7-67E2-E624-A5E2F66ECD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3B8B48B2-7A95-7A01-9751-B2C647F4B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9CB44F0A-0520-1F00-9A31-DED1C641CC6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75C0F9A-999C-855E-9E8C-4D8E5F36F52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05F76582-A621-1B00-96B9-895490BB94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50D5119-2B16-6DA9-6C81-F6612FF5CB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E97BE5F4-317E-D8B7-3B43-AF8E08D3A32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673DC136-8E81-EAD6-160C-7756426FD01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886D9F84-4FEC-BCDC-64E3-E83797CFBA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77CDC51E-1238-19DB-870D-4B9F012C3B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F95A02F8-EAD2-E2F1-1AC2-F0E80D9C9D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E5A5CDED-8D92-DA08-156C-3117673B8B2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3DE63AC-BA4E-C32B-5CFD-92381394513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8D550E8F-3323-3EB6-8824-28253FA4A24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32D6AEB0-F471-D019-54D7-A70EBC6403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9AC5D20-BF9D-D117-552F-B4B6A4406A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358982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15233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778B4-11C1-6046-DEDD-504EC4FCD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28CAF92-ADF6-1D43-80D8-AD1B97818F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C957007-9CF4-6440-6499-EC97557A22D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AAEAF941-3C56-0160-4E52-990C4E3736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E3678D0-D36D-F0D6-C704-D15112E5D7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ADE047B6-EA9A-5953-2619-005B4D8E76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EA86F3EA-BAC8-B975-F2E6-6D245C084D2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B4F0F5F9-E849-13D7-D5E8-93EDB5B8623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D2D84F11-194B-18D2-BAE7-4E2A52561F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11ED765B-6E37-875F-2EB9-84403B6672E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0B92D2E4-16B7-2D0C-CEB2-10AA0867FBD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6C355474-2B6A-D3FF-6BDC-CC5235F3FAF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7B93997C-7AA7-7B31-1037-6ECFA22EB1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48E09293-EF6F-8AF9-45BE-740F6152A4B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554B0D89-8741-820E-A07E-0264BD7BBA4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90AEBAC3-AE13-4381-BE81-954D3C04E29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65B685E4-DFB4-15EA-8067-579A8158CCB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5DABFA14-05DE-5C29-D930-C771D79D24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B1BEE0CA-812E-C501-09C6-F90B0FED9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694248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5B5A-E0A1-2B75-793B-34BBF406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729000A-187F-1936-8A60-32572944165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A34AE21-DFB7-433E-5BFD-CD4D7193AA8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CE54AD5C-70CC-1CEA-094A-B25D8C312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988C4EF-4EE2-6A99-4032-ACAB5E8C66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C32CE190-6716-DAA5-4AE2-7C9034DC5CE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6E28ED3-7818-2D83-38CD-0AAAB2C9DB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8C196107-7283-9C57-C785-518B3AD3576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247DC1B4-B15B-BCC8-EE48-309BCB527C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77992712-D8CA-EBB7-5130-2120BB59756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E1332CBA-8828-0518-AEB6-52F55068BB6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1023A7E3-0274-4B3E-491A-FCA33E498F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A2844DF6-A6E2-7B4A-BCA9-27CF5A966AE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98ED5A65-A78C-095C-7039-4F9D6A289C9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317CB46C-DB2F-817B-961A-7D2FF487116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415A63D2-A8B6-4DE8-5CCE-99EEC8E371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B5DACA91-16E1-BE22-D555-3DEC7E1FA03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42410D7D-4340-C3CA-C88A-874B96AC60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4F33A99E-6D52-0FA5-7C85-34465BBB7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1792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66715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533C9-E9FC-A4A9-4137-6A5C38274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75715C2-E813-194D-9388-D1CD63336B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E50E1C77-8F11-8BB4-70D6-9EC9B7E5894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BD3B5656-F8C5-2150-3CB7-A5DA9BBF19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74F5782E-D576-5FAA-1DBA-A4DD07A93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026B1D69-9CAE-A89F-C24D-0F800D9D8D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AEE9180A-348B-ECD4-760C-1BF2A7F45FD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70FAF5F4-EF28-84C7-0356-569F32578B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D0F11FDB-84CF-F93A-EE5F-2136CC6765F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79EC62ED-C41B-9C4C-026A-5D8FF4D414F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543482D1-B81D-EA78-902A-49D595E3C12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DCA698B2-48F7-EA30-AFD1-9609A33F017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F0D8F749-7532-B5CB-5ABB-060DA4C8ED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5195F9D0-E914-1054-BFB9-9CAFA9DCD7C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B39D21EB-601C-16BC-D268-94F2FD2FC0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C080BCDD-92FA-2B35-364D-32BA0E5F3A7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0A046C86-FF00-0FD4-9552-B1760274275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D61247A2-439C-1791-532B-BDE0149408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DACA474-707B-6F0A-AABA-722BE6F245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85171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93642-F784-2BDB-9E97-4CB29D421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0FDA02C-E955-E5B3-D342-6BADB95830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67DECB9-05BE-9CB7-7868-CCACA026CC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AC5C813-48E3-3BBB-302D-A5C775828B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778375F-B2EE-E9C6-FAFC-B64D2ED626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D58AC7B6-0209-23F4-BD4A-905C571FE42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A703F1FF-2BCC-CC6C-96B9-09EFD06F7A5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856AE506-A513-16F5-5D8C-686817A7C58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2E2D04B2-8476-4297-FE3E-C1CF087CF4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363A5A26-B9A0-DF8E-AE44-1E476075111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783AA461-2BA0-14B8-930A-CE3704575C9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53D7E0B4-DE51-2DF3-3F6F-F8946EA289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CC5DC78A-8C18-2560-09B4-F6C6E458106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3D963D53-58D9-E712-BD87-6B51954EAC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36120A90-9797-C346-C737-3EEF5E6C23D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AFB5AC09-072F-89CD-D690-1577B4F264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29AAEF36-289C-8FDC-665D-6BA7840773E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1EB8B3D7-DA58-63CF-FBCA-CD3A842F0C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6C108253-1C2F-E607-DDE6-C4FF55829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51470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685800" y="1676400"/>
            <a:ext cx="7772400" cy="76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76200" y="304800"/>
            <a:ext cx="152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3314700" y="152400"/>
            <a:ext cx="2495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800" baseline="0" dirty="0">
                <a:latin typeface="Arial" panose="020B0604020202020204" pitchFamily="34" charset="0"/>
              </a:rPr>
              <a:t>StatLit Textbook </a:t>
            </a:r>
            <a:r>
              <a:rPr lang="en-US" altLang="en-US" sz="800" dirty="0">
                <a:latin typeface="Arial" panose="020B0604020202020204" pitchFamily="34" charset="0"/>
              </a:rPr>
              <a:t>2023 Chapter 8 Slides</a:t>
            </a:r>
          </a:p>
        </p:txBody>
      </p:sp>
      <p:sp>
        <p:nvSpPr>
          <p:cNvPr id="7" name="Slide Number Placeholder 3"/>
          <p:cNvSpPr txBox="1">
            <a:spLocks/>
          </p:cNvSpPr>
          <p:nvPr userDrawn="1"/>
        </p:nvSpPr>
        <p:spPr bwMode="auto">
          <a:xfrm>
            <a:off x="8172450" y="147638"/>
            <a:ext cx="5715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dirty="0"/>
              <a:t>V0C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4342-4F70-4C77-8A5A-B90D6F92A098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173128816"/>
      </p:ext>
    </p:extLst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3575" y="457200"/>
            <a:ext cx="77422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8001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7815263" y="147638"/>
            <a:ext cx="6096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AF1BC4-9429-4377-9581-85FDABCDA212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06D6CF-4FCD-4DF7-80B0-6371DF3DA89D}" type="slidenum">
              <a:rPr lang="en-US" altLang="en-U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b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3350" y="1981200"/>
            <a:ext cx="8772525" cy="46482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100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i="1" dirty="0"/>
              <a:t>Statistical Literacy:</a:t>
            </a:r>
            <a:br>
              <a:rPr lang="en-US" altLang="en-US" sz="3600" b="1" i="1" dirty="0"/>
            </a:br>
            <a:r>
              <a:rPr lang="en-US" altLang="en-US" sz="3600" b="1" i="1" dirty="0"/>
              <a:t>Critical Thinking about Everyday Statistics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dirty="0"/>
              <a:t>Kendall-Hunt 2023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/>
              <a:t>Milo Schield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en-US" sz="2400" dirty="0"/>
              <a:t>ASA Fellow</a:t>
            </a:r>
            <a:br>
              <a:rPr lang="en-US" altLang="en-US" sz="2400" dirty="0"/>
            </a:br>
            <a:r>
              <a:rPr lang="en-US" altLang="en-US" sz="2400" dirty="0"/>
              <a:t>Adjunct: University of New Mexico</a:t>
            </a:r>
            <a:br>
              <a:rPr lang="en-US" altLang="en-US" sz="2400" dirty="0"/>
            </a:br>
            <a:r>
              <a:rPr lang="en-US" altLang="en-US" sz="2400" dirty="0"/>
              <a:t>Visiting Professor: New College of Florida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www.StatLit.org/pdf/</a:t>
            </a:r>
            <a:br>
              <a:rPr lang="en-US" altLang="en-US" sz="2800" dirty="0"/>
            </a:br>
            <a:r>
              <a:rPr lang="en-US" altLang="en-US" sz="2800" dirty="0"/>
              <a:t>2023-Schield-StatLit-Ch8-Slides.pdf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438150" y="438150"/>
            <a:ext cx="8356600" cy="1066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b="0" dirty="0">
                <a:latin typeface="Rockwell Extra Bold" panose="02060903040505020403" pitchFamily="18" charset="0"/>
              </a:rPr>
              <a:t>Statistical Literacy Textbook: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Chapter 8 Slides</a:t>
            </a:r>
            <a:endParaRPr lang="en-US" altLang="en-US" b="0" i="1" dirty="0"/>
          </a:p>
        </p:txBody>
      </p:sp>
    </p:spTree>
  </p:cSld>
  <p:clrMapOvr>
    <a:masterClrMapping/>
  </p:clrMapOvr>
  <p:transition spd="slow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25A13-CA13-7CB9-D065-80472E4C4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B3B0FC35-969E-822D-A944-7AEF0E2DC8D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00910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Income by Sex: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Reported vs. verified.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Subject bias!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7522EFFF-A244-7AA5-906C-5599339B51EF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090EE250-8F08-4585-C856-209F879B553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Error/bias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0C6892D-519C-59C5-9D6A-CFD8C9CFA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0613A-A7BB-579B-DA08-A5F56C897E5C}"/>
              </a:ext>
            </a:extLst>
          </p:cNvPr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8.4.4, P 328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82D675-CF70-3066-3290-E547275F0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200" y="1833561"/>
            <a:ext cx="4689950" cy="27305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6FFE5F-0C06-301F-0A7C-65FF7A5ED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36" y="3979771"/>
            <a:ext cx="4550984" cy="27305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EB004E-D43F-0BA8-AEF4-E82448CEDABA}"/>
              </a:ext>
            </a:extLst>
          </p:cNvPr>
          <p:cNvSpPr/>
          <p:nvPr/>
        </p:nvSpPr>
        <p:spPr bwMode="auto">
          <a:xfrm>
            <a:off x="5018400" y="1915200"/>
            <a:ext cx="1368000" cy="230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883E14-FCD8-4AFF-8D0B-8DB237B17C17}"/>
              </a:ext>
            </a:extLst>
          </p:cNvPr>
          <p:cNvSpPr/>
          <p:nvPr/>
        </p:nvSpPr>
        <p:spPr bwMode="auto">
          <a:xfrm>
            <a:off x="1150028" y="4071378"/>
            <a:ext cx="1368000" cy="23040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31316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F8B4B-575F-041D-73D5-6B1B18864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D03D4AD-6651-BEDA-6F8B-16A9F24373E5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00910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Criminal trial: Innocent until proved guilty</a:t>
            </a:r>
            <a:br>
              <a:rPr lang="en-US" sz="2800" dirty="0"/>
            </a:br>
            <a:r>
              <a:rPr lang="en-US" sz="2800" dirty="0"/>
              <a:t>Statistical trial: No difference until proved different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Type 1: false alarm.    Type 2: silent alarm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EEDC9AAC-020E-D6F1-E23A-D3A47C744B0B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2B5B2A01-D21E-5BE3-A83A-6D5D4237D5D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Hypothesis Tests and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Criminal Trials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38213303-8A52-BC0F-7E4F-5179254EF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91C75-10AB-05F7-1F1D-B484E90F0758}"/>
              </a:ext>
            </a:extLst>
          </p:cNvPr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8.5, P 329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8D9081-8843-BFD6-4AF4-EA391B827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76" y="3682796"/>
            <a:ext cx="7886664" cy="23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28650"/>
      </p:ext>
    </p:extLst>
  </p:cSld>
  <p:clrMapOvr>
    <a:masterClrMapping/>
  </p:clrMapOvr>
  <p:transition spd="slow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1900" y="1801813"/>
            <a:ext cx="8266113" cy="4840287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Not guilty vs. innocent.</a:t>
            </a: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lvl="0" indent="0">
              <a:buNone/>
            </a:pPr>
            <a:endParaRPr lang="en-US" sz="900" dirty="0">
              <a:effectLst>
                <a:outerShdw sx="0" sy="0">
                  <a:srgbClr val="000000"/>
                </a:outerShdw>
              </a:effectLst>
            </a:endParaRPr>
          </a:p>
          <a:p>
            <a:pPr marL="0" indent="0">
              <a:buNone/>
            </a:pPr>
            <a:r>
              <a:rPr lang="en-US" sz="3000" i="1" dirty="0">
                <a:effectLst>
                  <a:outerShdw sx="0" sy="0">
                    <a:srgbClr val="000000"/>
                  </a:outerShdw>
                </a:effectLst>
              </a:rPr>
              <a:t>“Absence of evidence is not evidence of absence”</a:t>
            </a:r>
          </a:p>
          <a:p>
            <a:pPr lvl="0"/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Policy X: has </a:t>
            </a:r>
            <a:r>
              <a:rPr lang="en-US" i="1" dirty="0">
                <a:effectLst>
                  <a:outerShdw sx="0" sy="0">
                    <a:srgbClr val="000000"/>
                  </a:outerShdw>
                </a:effectLst>
              </a:rPr>
              <a:t>not</a:t>
            </a: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 been found to work versus has been found to </a:t>
            </a:r>
            <a:r>
              <a:rPr lang="en-US" i="1" dirty="0">
                <a:effectLst>
                  <a:outerShdw sx="0" sy="0">
                    <a:srgbClr val="000000"/>
                  </a:outerShdw>
                </a:effectLst>
              </a:rPr>
              <a:t>not</a:t>
            </a: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 work.</a:t>
            </a:r>
          </a:p>
          <a:p>
            <a:pPr lvl="0"/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Drug Y has: </a:t>
            </a:r>
            <a:r>
              <a:rPr lang="en-US" i="1" dirty="0">
                <a:effectLst>
                  <a:outerShdw sx="0" sy="0">
                    <a:srgbClr val="000000"/>
                  </a:outerShdw>
                </a:effectLst>
              </a:rPr>
              <a:t>not</a:t>
            </a: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 been found to be effective versus been found to be </a:t>
            </a:r>
            <a:r>
              <a:rPr lang="en-US" i="1" dirty="0">
                <a:effectLst>
                  <a:outerShdw sx="0" sy="0">
                    <a:srgbClr val="000000"/>
                  </a:outerShdw>
                </a:effectLst>
              </a:rPr>
              <a:t>in</a:t>
            </a: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effective.</a:t>
            </a:r>
          </a:p>
          <a:p>
            <a:pPr marL="0" lvl="0" indent="0">
              <a:buNone/>
            </a:pPr>
            <a:r>
              <a:rPr lang="en-US" dirty="0">
                <a:effectLst>
                  <a:outerShdw sx="0" sy="0">
                    <a:srgbClr val="000000"/>
                  </a:outerShdw>
                </a:effectLst>
              </a:rPr>
              <a:t>‘Not been found’ includes ‘did not look or test’. </a:t>
            </a:r>
            <a:endParaRPr lang="en-US" sz="3000" dirty="0">
              <a:effectLst>
                <a:outerShdw sx="0" sy="0">
                  <a:srgbClr val="000000"/>
                </a:outerShdw>
              </a:effectLst>
            </a:endParaRP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Subtle Distinctions: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Two or Three outcomes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294509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8.3.3;  P 330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EC8277-0F97-F4AB-8CD5-E5871A241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031" y="2102400"/>
            <a:ext cx="4535732" cy="12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07142"/>
      </p:ext>
    </p:extLst>
  </p:cSld>
  <p:clrMapOvr>
    <a:masterClrMapping/>
  </p:clrMapOvr>
  <p:transition spd="slow"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649C3-4851-9B22-E9C2-09A422666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69F68272-0629-D8FD-0A5C-47414E1DA66D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sz="2800" i="1" dirty="0"/>
              <a:t>Political polls ‘predict’ </a:t>
            </a:r>
            <a:r>
              <a:rPr lang="en-US" altLang="en-US" sz="2800" dirty="0"/>
              <a:t>results of a future event.</a:t>
            </a:r>
            <a:br>
              <a:rPr lang="en-US" altLang="en-US" sz="2800" dirty="0"/>
            </a:br>
            <a:r>
              <a:rPr lang="en-US" altLang="en-US" sz="2800" dirty="0"/>
              <a:t>Pollsters ‘adjust’. Polls are like weather forecasts.</a:t>
            </a:r>
          </a:p>
          <a:p>
            <a:pPr marL="457200" indent="-457200">
              <a:buNone/>
            </a:pPr>
            <a:endParaRPr lang="en-US" altLang="en-US" sz="2800" dirty="0"/>
          </a:p>
          <a:p>
            <a:pPr marL="457200" indent="-457200">
              <a:buNone/>
            </a:pPr>
            <a:r>
              <a:rPr lang="en-US" altLang="en-US" sz="2800" dirty="0"/>
              <a:t>Suppose pollsters ask, “Which of 2 candidates are you most likely to vote for: A or B?”</a:t>
            </a:r>
          </a:p>
          <a:p>
            <a:pPr marL="457200" indent="-457200">
              <a:buNone/>
            </a:pPr>
            <a:r>
              <a:rPr lang="en-US" altLang="en-US" sz="2800" dirty="0"/>
              <a:t>Q1.  What are some other answers than A or B?</a:t>
            </a:r>
          </a:p>
          <a:p>
            <a:pPr marL="457200" indent="-457200">
              <a:buNone/>
            </a:pPr>
            <a:endParaRPr lang="en-US" altLang="en-US" sz="2800" dirty="0"/>
          </a:p>
          <a:p>
            <a:pPr marL="457200" indent="-457200">
              <a:buNone/>
            </a:pPr>
            <a:r>
              <a:rPr lang="en-US" altLang="en-US" sz="2800" dirty="0"/>
              <a:t>Q2. Why do pollsters adjust their data?</a:t>
            </a:r>
          </a:p>
          <a:p>
            <a:pPr marL="457200" indent="-457200">
              <a:buNone/>
            </a:pPr>
            <a:endParaRPr lang="en-US" altLang="en-US" sz="28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72282DAD-F321-348C-966E-27846DFA4243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2B00A9EA-5EAD-EF53-568F-C73F6B5561C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Political Polls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41692DC-491E-E547-95A9-579CC904C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E0EF63-E4EA-2984-FAAF-8DCA88D2CF8D}"/>
              </a:ext>
            </a:extLst>
          </p:cNvPr>
          <p:cNvSpPr txBox="1"/>
          <p:nvPr/>
        </p:nvSpPr>
        <p:spPr>
          <a:xfrm>
            <a:off x="294509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8.6;  P 331</a:t>
            </a:r>
          </a:p>
        </p:txBody>
      </p:sp>
    </p:spTree>
    <p:extLst>
      <p:ext uri="{BB962C8B-B14F-4D97-AF65-F5344CB8AC3E}">
        <p14:creationId xmlns:p14="http://schemas.microsoft.com/office/powerpoint/2010/main" val="3227601224"/>
      </p:ext>
    </p:extLst>
  </p:cSld>
  <p:clrMapOvr>
    <a:masterClrMapping/>
  </p:clrMapOvr>
  <p:transition spd="slow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4BFAA-3F9E-9E0E-4916-8FF0601E1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BBE885E-D915-9FEB-7B3A-69FA1415AE9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sz="2800" i="1" dirty="0"/>
              <a:t>Political polls ‘predict’ </a:t>
            </a:r>
            <a:r>
              <a:rPr lang="en-US" altLang="en-US" sz="2800" dirty="0"/>
              <a:t>results of a future event.</a:t>
            </a:r>
            <a:br>
              <a:rPr lang="en-US" altLang="en-US" sz="2800" dirty="0"/>
            </a:br>
            <a:r>
              <a:rPr lang="en-US" altLang="en-US" sz="2800" dirty="0"/>
              <a:t>Pollsters ‘adjust’. Polls are like weather forecasts.</a:t>
            </a:r>
          </a:p>
          <a:p>
            <a:pPr marL="457200" indent="-457200">
              <a:buNone/>
            </a:pPr>
            <a:r>
              <a:rPr lang="en-US" altLang="en-US" sz="2800" i="1" dirty="0"/>
              <a:t>Surveys ‘summarize’ </a:t>
            </a:r>
            <a:r>
              <a:rPr lang="en-US" altLang="en-US" sz="2800" dirty="0"/>
              <a:t>current situation (more factual). 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550DE4A1-622D-4BF5-DEF5-0FC0030EDFDC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46762A2-E78A-FCD2-F163-E5D019D75A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Political Polls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8441AF18-6A73-45DD-61F9-EF321A5CB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9AD7D3-05BD-436C-B427-D985CB26E0A5}"/>
              </a:ext>
            </a:extLst>
          </p:cNvPr>
          <p:cNvSpPr txBox="1"/>
          <p:nvPr/>
        </p:nvSpPr>
        <p:spPr>
          <a:xfrm>
            <a:off x="294509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8.6;  P 331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52376-A664-1DAD-0415-712C96E87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490" y="3240252"/>
            <a:ext cx="6738079" cy="34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29345"/>
      </p:ext>
    </p:extLst>
  </p:cSld>
  <p:clrMapOvr>
    <a:masterClrMapping/>
  </p:clrMapOvr>
  <p:transition spd="slow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b="1" dirty="0"/>
              <a:t>Random sample</a:t>
            </a:r>
            <a:r>
              <a:rPr lang="en-US" altLang="en-US" sz="2800" dirty="0"/>
              <a:t>: sample obtained by random sampling.</a:t>
            </a:r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Sampling: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Random and Nonrandom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79387"/>
            <a:ext cx="1421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8.7;  P 333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3AA17-7CEF-6D64-30ED-597F31594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87" y="2498526"/>
            <a:ext cx="8135915" cy="1952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455A4E-DAA3-8B60-C714-746E7D8AB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79" y="4531556"/>
            <a:ext cx="8038952" cy="203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555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n</a:t>
            </a:r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Random Sampling: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2800" b="0" dirty="0">
                <a:latin typeface="Rockwell Extra Bold" panose="02060903040505020403" pitchFamily="18" charset="0"/>
              </a:rPr>
              <a:t>Simple, Stratified, Cluster, Systemic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92075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8.7.1;  P 334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70277D-FE2E-9D31-1CA2-776E136F9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22" y="1881013"/>
            <a:ext cx="8497865" cy="20533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5F643-CE25-E62E-C17E-CC2956D6C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22" y="4291386"/>
            <a:ext cx="8513143" cy="16990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9998106"/>
      </p:ext>
    </p:extLst>
  </p:cSld>
  <p:clrMapOvr>
    <a:masterClrMapping/>
  </p:clrMapOvr>
  <p:transition spd="slow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2E860-89AF-A2DF-B50B-C183DC30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BAABC9C8-721D-22C2-A174-78FF79084F2E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b="1" dirty="0"/>
              <a:t>Random sample</a:t>
            </a:r>
            <a:r>
              <a:rPr lang="en-US" altLang="en-US" sz="2800" dirty="0"/>
              <a:t>: sample obtained by random sampling.</a:t>
            </a:r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457200" indent="-457200">
              <a:spcBef>
                <a:spcPts val="0"/>
              </a:spcBef>
              <a:buNone/>
            </a:pPr>
            <a:endParaRPr lang="en-US" altLang="en-US" sz="2800" dirty="0"/>
          </a:p>
          <a:p>
            <a:pPr marL="514350" indent="-514350">
              <a:spcBef>
                <a:spcPts val="0"/>
              </a:spcBef>
              <a:buAutoNum type="arabicParenR"/>
            </a:pPr>
            <a:r>
              <a:rPr lang="en-US" altLang="en-US" sz="2800" dirty="0"/>
              <a:t>Why is a random sample preferred to a non-random?</a:t>
            </a:r>
          </a:p>
          <a:p>
            <a:pPr marL="514350" indent="-514350">
              <a:spcBef>
                <a:spcPts val="0"/>
              </a:spcBef>
              <a:buAutoNum type="arabicParenR"/>
            </a:pPr>
            <a:r>
              <a:rPr lang="en-US" altLang="en-US" sz="2800" dirty="0"/>
              <a:t>Why is a stratified sample preferred to a ‘simple’?</a:t>
            </a:r>
          </a:p>
          <a:p>
            <a:pPr marL="514350" indent="-514350">
              <a:spcBef>
                <a:spcPts val="0"/>
              </a:spcBef>
              <a:buAutoNum type="arabicParenR"/>
            </a:pPr>
            <a:r>
              <a:rPr lang="en-US" altLang="en-US" sz="2800" dirty="0"/>
              <a:t>Why is a ‘simple’ sample preferred to a cluster?</a:t>
            </a:r>
          </a:p>
          <a:p>
            <a:pPr marL="514350" indent="-514350">
              <a:spcBef>
                <a:spcPts val="0"/>
              </a:spcBef>
              <a:buAutoNum type="arabicParenR"/>
            </a:pPr>
            <a:r>
              <a:rPr lang="en-US" altLang="en-US" sz="2800" dirty="0"/>
              <a:t>When is a systematic sample the best available?</a:t>
            </a:r>
          </a:p>
          <a:p>
            <a:pPr marL="514350" indent="-514350">
              <a:spcBef>
                <a:spcPts val="0"/>
              </a:spcBef>
              <a:buAutoNum type="arabicParenR"/>
            </a:pPr>
            <a:endParaRPr lang="en-US" altLang="en-US" sz="28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9ED74221-F6B7-F868-8E1B-114DFA4FD875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5EECC11D-3AAD-DE51-2788-86959E30DD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Sampling: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Random and Nonrandom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7A02952-608B-A60A-ED96-AF2FEF4D4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01FDAE-CC8D-32D9-06FB-69636400DF50}"/>
              </a:ext>
            </a:extLst>
          </p:cNvPr>
          <p:cNvSpPr txBox="1"/>
          <p:nvPr/>
        </p:nvSpPr>
        <p:spPr>
          <a:xfrm>
            <a:off x="184150" y="179387"/>
            <a:ext cx="1421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8.7;  P 333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41A7A9-352E-22C5-B787-EC1DAA353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87" y="2498526"/>
            <a:ext cx="8135915" cy="195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84797"/>
      </p:ext>
    </p:extLst>
  </p:cSld>
  <p:clrMapOvr>
    <a:masterClrMapping/>
  </p:clrMapOvr>
  <p:transition spd="slow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BAB8A-A6D5-F8A8-C94B-4C1C2648F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A5107192-76BB-B05B-1290-07F2E7F54E2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endParaRPr lang="en-US" altLang="en-US" sz="1100" dirty="0"/>
          </a:p>
          <a:p>
            <a:pPr marL="0" indent="0">
              <a:buNone/>
            </a:pPr>
            <a:r>
              <a:rPr lang="en-US" altLang="en-US" dirty="0"/>
              <a:t>Snowball: Contact those with similar interests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8C03BED0-35F3-6231-036E-FDF77DF28279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C0D3079-60F3-E3DD-604D-051C47810C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b="0" dirty="0">
                <a:latin typeface="Rockwell Extra Bold" panose="02060903040505020403" pitchFamily="18" charset="0"/>
              </a:rPr>
              <a:t>Nonrandom Sampling: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Convenience, Quota &amp; Snowball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25047EC-6D16-1FD7-20D9-EF8274E00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245A9D-5F89-F6D4-C22A-1279A596BC40}"/>
              </a:ext>
            </a:extLst>
          </p:cNvPr>
          <p:cNvSpPr txBox="1"/>
          <p:nvPr/>
        </p:nvSpPr>
        <p:spPr>
          <a:xfrm>
            <a:off x="184150" y="15552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8.7.2;  P 335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D87E4-F782-0E67-2635-A6692C529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13" y="2013905"/>
            <a:ext cx="8266112" cy="1415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E2E39A-20B5-7B94-76F8-B6CA10240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112" y="4717482"/>
            <a:ext cx="5636087" cy="192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03768"/>
      </p:ext>
    </p:extLst>
  </p:cSld>
  <p:clrMapOvr>
    <a:masterClrMapping/>
  </p:clrMapOvr>
  <p:transition spd="slow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3F8CF-6AAC-C664-D138-94CC8869E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7A7523C4-0541-D79B-28FB-F71D64A27F4C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try: Capture 200 fish.  Tag each.  Return to water. </a:t>
            </a:r>
          </a:p>
          <a:p>
            <a:pPr marL="0" indent="0">
              <a:buNone/>
            </a:pPr>
            <a:r>
              <a:rPr lang="en-US" altLang="en-US" sz="2800" dirty="0"/>
              <a:t>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try: Capture 400 subjects. Count those tagged.</a:t>
            </a:r>
          </a:p>
          <a:p>
            <a:pPr marL="0" indent="0">
              <a:buNone/>
            </a:pPr>
            <a:r>
              <a:rPr lang="en-US" altLang="en-US" sz="2800" dirty="0"/>
              <a:t> 	  Four (1%) of #2 fish are tagged. </a:t>
            </a:r>
          </a:p>
          <a:p>
            <a:pPr marL="0" indent="0">
              <a:buNone/>
            </a:pPr>
            <a:r>
              <a:rPr lang="en-US" altLang="en-US" sz="2800" dirty="0"/>
              <a:t>If tagged randomly mixed, then 1% of </a:t>
            </a:r>
            <a:r>
              <a:rPr lang="en-US" altLang="en-US" sz="2800" b="1" dirty="0"/>
              <a:t>all</a:t>
            </a:r>
            <a:r>
              <a:rPr lang="en-US" altLang="en-US" sz="2800" dirty="0"/>
              <a:t> fish are tagged. </a:t>
            </a:r>
          </a:p>
          <a:p>
            <a:pPr marL="0" indent="0">
              <a:buNone/>
            </a:pPr>
            <a:r>
              <a:rPr lang="en-US" altLang="en-US" sz="2800" dirty="0"/>
              <a:t> 200 = 1% * N, so N = 200/1% = 20,000</a:t>
            </a:r>
          </a:p>
          <a:p>
            <a:pPr marL="0" indent="0">
              <a:buNone/>
            </a:pPr>
            <a:endParaRPr lang="en-US" altLang="en-US" sz="28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F2A90FC-C0F6-069E-8F49-624A0ECB2664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B4DAC8C-1934-D4CF-D6A0-26E3343D55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Randomness: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Counting the Uncountable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22BCE5AA-13A5-D8E4-0BA5-2E05BB6AE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085C06-C7AE-6D28-5785-16B3F45D3907}"/>
              </a:ext>
            </a:extLst>
          </p:cNvPr>
          <p:cNvSpPr txBox="1"/>
          <p:nvPr/>
        </p:nvSpPr>
        <p:spPr>
          <a:xfrm>
            <a:off x="272000" y="13862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8.7.3, P 336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8EE94-6A9E-D73F-62D0-434485237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00" y="4454443"/>
            <a:ext cx="8272800" cy="194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57813"/>
      </p:ext>
    </p:extLst>
  </p:cSld>
  <p:clrMapOvr>
    <a:masterClrMapping/>
  </p:clrMapOvr>
  <p:transition spd="slow"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428871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8.1		p 321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8.2		p 322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8.3 	p 322	Idea of Statistical Significance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8.4 	p 324	Influencing Statistical Significance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8.5		p 329	Hypothesis Tests and Criminal Trials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8.6		p 331	Political Polls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8.7		p 333	Sampling: Random and Nonrandom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8.8		p 339	Statistical Significance Stories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8.9		p 340	Statistical Significance: Applicability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8.10	p 341	Common Misunderstandings</a:t>
            </a: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066800"/>
          </a:xfrm>
        </p:spPr>
        <p:txBody>
          <a:bodyPr/>
          <a:lstStyle/>
          <a:p>
            <a:r>
              <a:rPr lang="en-US" altLang="en-US" sz="3000" b="0" dirty="0">
                <a:latin typeface="Rockwell Extra Bold" panose="02060903040505020403" pitchFamily="18" charset="0"/>
              </a:rPr>
              <a:t>Randomness</a:t>
            </a:r>
            <a:br>
              <a:rPr lang="en-US" altLang="en-US" sz="3000" b="0" dirty="0">
                <a:latin typeface="Rockwell Extra Bold" panose="02060903040505020403" pitchFamily="18" charset="0"/>
              </a:rPr>
            </a:br>
            <a:r>
              <a:rPr lang="en-US" altLang="en-US" sz="3000" b="0" dirty="0">
                <a:latin typeface="Rockwell Extra Bold" panose="02060903040505020403" pitchFamily="18" charset="0"/>
              </a:rPr>
              <a:t>Chapter 8: Table of Contents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8.0, P 323</a:t>
            </a:r>
          </a:p>
        </p:txBody>
      </p:sp>
    </p:spTree>
    <p:extLst>
      <p:ext uri="{BB962C8B-B14F-4D97-AF65-F5344CB8AC3E}">
        <p14:creationId xmlns:p14="http://schemas.microsoft.com/office/powerpoint/2010/main" val="3946254172"/>
      </p:ext>
    </p:extLst>
  </p:cSld>
  <p:clrMapOvr>
    <a:masterClrMapping/>
  </p:clrMapOvr>
  <p:transition spd="slow">
    <p:pull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DECF-7761-6298-B8C4-2F3F33845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4386C012-D421-E678-E5B5-7A348412D64E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i="1" dirty="0"/>
              <a:t>Life is too complex to be due to chance alone</a:t>
            </a:r>
            <a:r>
              <a:rPr lang="en-US" altLang="en-US" sz="2800" dirty="0"/>
              <a:t>.   Agreed.</a:t>
            </a:r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r>
              <a:rPr lang="en-US" altLang="en-US" sz="2800" dirty="0"/>
              <a:t>Chance of songbird: run of 1,000 ones with 10-sided die.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Expected by chance alone</a:t>
            </a:r>
            <a:r>
              <a:rPr lang="en-US" altLang="en-US" sz="2800" dirty="0"/>
              <a:t>: one chance in 10</a:t>
            </a:r>
            <a:r>
              <a:rPr lang="en-US" altLang="en-US" sz="2800" baseline="30000" dirty="0"/>
              <a:t>1,000</a:t>
            </a:r>
            <a:r>
              <a:rPr lang="en-US" altLang="en-US" sz="2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If 317 throws/second, (10</a:t>
            </a:r>
            <a:r>
              <a:rPr lang="en-US" altLang="en-US" sz="2800" baseline="30000" dirty="0"/>
              <a:t>10</a:t>
            </a:r>
            <a:r>
              <a:rPr lang="en-US" altLang="en-US" sz="2800" dirty="0"/>
              <a:t> times/year),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Expected in 10</a:t>
            </a:r>
            <a:r>
              <a:rPr lang="en-US" altLang="en-US" sz="2800" baseline="30000" dirty="0"/>
              <a:t>990</a:t>
            </a:r>
            <a:r>
              <a:rPr lang="en-US" altLang="en-US" sz="2800" dirty="0"/>
              <a:t> years.  Age of earth: &lt;10</a:t>
            </a:r>
            <a:r>
              <a:rPr lang="en-US" altLang="en-US" sz="2800" baseline="30000" dirty="0"/>
              <a:t>10</a:t>
            </a:r>
            <a:r>
              <a:rPr lang="en-US" altLang="en-US" sz="2800" dirty="0"/>
              <a:t> years</a:t>
            </a:r>
          </a:p>
          <a:p>
            <a:pPr marL="0" indent="0">
              <a:buNone/>
            </a:pPr>
            <a:endParaRPr lang="en-US" altLang="en-US" sz="800" dirty="0"/>
          </a:p>
          <a:p>
            <a:pPr marL="0" indent="0">
              <a:buNone/>
            </a:pPr>
            <a:r>
              <a:rPr lang="en-US" altLang="en-US" sz="2800" dirty="0"/>
              <a:t>Assume inheritance: Save every success. </a:t>
            </a:r>
            <a:br>
              <a:rPr lang="en-US" altLang="en-US" sz="2800" dirty="0"/>
            </a:br>
            <a:r>
              <a:rPr lang="en-US" altLang="en-US" sz="2800" i="1" dirty="0"/>
              <a:t>Expected with inheritance</a:t>
            </a:r>
            <a:r>
              <a:rPr lang="en-US" altLang="en-US" sz="2800" dirty="0"/>
              <a:t>: 10,000 tries: 10 x 1,000. </a:t>
            </a:r>
            <a:br>
              <a:rPr lang="en-US" altLang="en-US" sz="2800" dirty="0"/>
            </a:br>
            <a:r>
              <a:rPr lang="en-US" altLang="en-US" sz="2800" dirty="0"/>
              <a:t>Expected in 10</a:t>
            </a:r>
            <a:r>
              <a:rPr lang="en-US" altLang="en-US" sz="2800" baseline="30000" dirty="0"/>
              <a:t>-6</a:t>
            </a:r>
            <a:r>
              <a:rPr lang="en-US" altLang="en-US" sz="2800" dirty="0"/>
              <a:t> years: 30 seconds. </a:t>
            </a:r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Chance alone? No!  Chance with inheritance? Maybe.</a:t>
            </a:r>
          </a:p>
          <a:p>
            <a:pPr marL="0" indent="0">
              <a:buNone/>
            </a:pPr>
            <a:endParaRPr lang="en-US" altLang="en-US" sz="11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E038776-6847-8C50-BF0C-48ABD52105B1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974379BA-B8FD-96E1-2A6C-3D10C2603FA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Evolution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07AD66EC-277E-EF52-A36C-49D69B3F5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F2578-0F45-3D21-2F46-6741B67E8903}"/>
              </a:ext>
            </a:extLst>
          </p:cNvPr>
          <p:cNvSpPr txBox="1"/>
          <p:nvPr/>
        </p:nvSpPr>
        <p:spPr>
          <a:xfrm>
            <a:off x="184150" y="140568"/>
            <a:ext cx="1363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8.9, P 340 </a:t>
            </a:r>
          </a:p>
        </p:txBody>
      </p:sp>
    </p:spTree>
    <p:extLst>
      <p:ext uri="{BB962C8B-B14F-4D97-AF65-F5344CB8AC3E}">
        <p14:creationId xmlns:p14="http://schemas.microsoft.com/office/powerpoint/2010/main" val="824006404"/>
      </p:ext>
    </p:extLst>
  </p:cSld>
  <p:clrMapOvr>
    <a:masterClrMapping/>
  </p:clrMapOvr>
  <p:transition spd="slow">
    <p:pull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E42EF-D062-864E-4A7E-B311F0A90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B346117D-D675-B090-4CEF-E9A75977E9E0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If two outcomes, then 50% chance of either.  Maybe.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If 90% chance of rain and no rain, forecast was wrong.  Maybe. Can’t tell from a single event.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If excess from expected, offset is predicted. </a:t>
            </a:r>
            <a:br>
              <a:rPr lang="en-US" altLang="en-US" sz="2800" dirty="0"/>
            </a:br>
            <a:r>
              <a:rPr lang="en-US" altLang="en-US" sz="2800" dirty="0"/>
              <a:t>No. Dilution is slower but maintains independence.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If medical test is 99% accurate and result is positive, then 99% chance that patient has disease.  Maybe.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The more unlikely the outcome, the more likely it is causal.  Maybe.  Unlikely sometime, somewhere or unlikely then, there?</a:t>
            </a:r>
          </a:p>
          <a:p>
            <a:pPr marL="514350" indent="-514350">
              <a:buFont typeface="+mj-lt"/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49D2C463-B66B-5CD0-6CE7-24D294C4428A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970E2B47-3C77-A817-82FD-2F0D99BCD21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Chance: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Common Misunderstandings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A36AB7A7-E466-3300-C001-28CA2557C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35AC4F-5878-6144-8CA1-6E5F0788E4AF}"/>
              </a:ext>
            </a:extLst>
          </p:cNvPr>
          <p:cNvSpPr txBox="1"/>
          <p:nvPr/>
        </p:nvSpPr>
        <p:spPr>
          <a:xfrm>
            <a:off x="184150" y="14056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8.10, P 341 </a:t>
            </a:r>
          </a:p>
        </p:txBody>
      </p:sp>
    </p:spTree>
    <p:extLst>
      <p:ext uri="{BB962C8B-B14F-4D97-AF65-F5344CB8AC3E}">
        <p14:creationId xmlns:p14="http://schemas.microsoft.com/office/powerpoint/2010/main" val="1013440047"/>
      </p:ext>
    </p:extLst>
  </p:cSld>
  <p:clrMapOvr>
    <a:masterClrMapping/>
  </p:clrMapOvr>
  <p:transition spd="slow">
    <p:pull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C54C0-6768-5BAB-5EC1-7818885D0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7E6A0E3E-30E4-4FAD-2333-57CFDE6964F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Statistical significance can be influenced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Political polls are different from surveys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Random sampling is better than non-random.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Stratified sampling is better than simple.</a:t>
            </a:r>
            <a:endParaRPr lang="en-US" altLang="en-US" sz="11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Simple random is better than cluster or systematic.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Uncounted can be estimated if random.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646A32EB-CC5A-ABBD-8AF8-20F7D7EDD0FB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DC1203F8-F507-AF51-9A00-14DDC05EF0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8 Summary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845094C3-E886-EEEC-BBCD-CE4972DD5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CBCCD3-0CED-E52B-3AE6-8DE24FC26BFE}"/>
              </a:ext>
            </a:extLst>
          </p:cNvPr>
          <p:cNvSpPr txBox="1"/>
          <p:nvPr/>
        </p:nvSpPr>
        <p:spPr>
          <a:xfrm>
            <a:off x="184150" y="14056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8.11, P 342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C92DB9-C956-A134-3CB6-0DDAEBA06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5141293"/>
            <a:ext cx="8115001" cy="104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70754"/>
      </p:ext>
    </p:extLst>
  </p:cSld>
  <p:clrMapOvr>
    <a:masterClrMapping/>
  </p:clrMapOvr>
  <p:transition spd="slow">
    <p:pull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34949" y="1705688"/>
            <a:ext cx="8848281" cy="4938290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Shift from confirmation (column %) to prediction (row %).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2800" b="0" dirty="0">
                <a:latin typeface="Rockwell Extra Bold" panose="02060903040505020403" pitchFamily="18" charset="0"/>
              </a:rPr>
              <a:t>Interpreting Statistical Significance</a:t>
            </a:r>
            <a:br>
              <a:rPr lang="en-US" altLang="en-US" sz="2800" b="0" dirty="0">
                <a:latin typeface="Rockwell Extra Bold" panose="02060903040505020403" pitchFamily="18" charset="0"/>
              </a:rPr>
            </a:br>
            <a:r>
              <a:rPr lang="en-US" altLang="en-US" sz="2800" b="0" dirty="0">
                <a:latin typeface="Rockwell Extra Bold" panose="02060903040505020403" pitchFamily="18" charset="0"/>
              </a:rPr>
              <a:t>Bayesian Medical Tests (&gt;50%)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247650" y="16361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8.12.1, P 343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ACF65A-E417-BC9D-1BF9-6682C95ED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63" y="2232179"/>
            <a:ext cx="8017274" cy="1835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672F19-7CEE-FB05-F606-74608812C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076" y="4970800"/>
            <a:ext cx="7502023" cy="16731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0FBFF3-D3DD-EAB6-C72B-9BDA03019347}"/>
              </a:ext>
            </a:extLst>
          </p:cNvPr>
          <p:cNvSpPr txBox="1"/>
          <p:nvPr/>
        </p:nvSpPr>
        <p:spPr>
          <a:xfrm>
            <a:off x="92075" y="4067244"/>
            <a:ext cx="8763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If research hypothesis (RH) is more likely than not (prior) and result is statistically significant, 95% chance RH is true.  </a:t>
            </a:r>
          </a:p>
        </p:txBody>
      </p:sp>
    </p:spTree>
    <p:extLst>
      <p:ext uri="{BB962C8B-B14F-4D97-AF65-F5344CB8AC3E}">
        <p14:creationId xmlns:p14="http://schemas.microsoft.com/office/powerpoint/2010/main" val="289598897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43FAF-7EF3-1473-C0DC-F6BF7B235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E5C5F23F-F8C7-96D4-DD8E-453CE6DAFE9D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34949" y="1705688"/>
            <a:ext cx="8848281" cy="4938290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Unlikely to be true in reality: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Group: prone to heart attacks on 4</a:t>
            </a:r>
            <a:r>
              <a:rPr lang="en-US" sz="2800" baseline="30000" dirty="0"/>
              <a:t>th</a:t>
            </a:r>
            <a:r>
              <a:rPr lang="en-US" sz="2800" dirty="0"/>
              <a:t> day of the month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Women who eat cereal are more likely to have boys.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Hurricanes with female names are deadlier.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Extraordinary claims require extraordinary evidence (</a:t>
            </a:r>
            <a:r>
              <a:rPr lang="en-US" sz="2800" dirty="0" err="1"/>
              <a:t>Ecree</a:t>
            </a:r>
            <a:r>
              <a:rPr lang="en-US" sz="2800" dirty="0"/>
              <a:t>) 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41E19DF1-993D-DF73-4712-3BCE378FCF50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D170BB62-4977-03A3-68F0-598A2CA94B2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2800" b="0" dirty="0">
                <a:latin typeface="Rockwell Extra Bold" panose="02060903040505020403" pitchFamily="18" charset="0"/>
              </a:rPr>
              <a:t>Interpreting Statistical Significance</a:t>
            </a:r>
            <a:br>
              <a:rPr lang="en-US" altLang="en-US" sz="2800" b="0" dirty="0">
                <a:latin typeface="Rockwell Extra Bold" panose="02060903040505020403" pitchFamily="18" charset="0"/>
              </a:rPr>
            </a:br>
            <a:r>
              <a:rPr lang="en-US" altLang="en-US" sz="2800" b="0" dirty="0">
                <a:latin typeface="Rockwell Extra Bold" panose="02060903040505020403" pitchFamily="18" charset="0"/>
              </a:rPr>
              <a:t>Bayesian Medical Tests (5%)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265C053D-D3E9-781D-9C4E-3770CE3DD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7092A6-122E-0E69-8B16-701EF0ECD917}"/>
              </a:ext>
            </a:extLst>
          </p:cNvPr>
          <p:cNvSpPr txBox="1"/>
          <p:nvPr/>
        </p:nvSpPr>
        <p:spPr>
          <a:xfrm>
            <a:off x="247650" y="163611"/>
            <a:ext cx="148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8.12.1, P 345, 346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C4438D-D33B-E223-4CA9-2F93AF8D3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49" y="4174832"/>
            <a:ext cx="8624691" cy="192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65780"/>
      </p:ext>
    </p:extLst>
  </p:cSld>
  <p:clrMapOvr>
    <a:masterClrMapping/>
  </p:clrMapOvr>
  <p:transition spd="slow">
    <p:pull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A0899-D22B-DD26-D0A4-CA6A6B348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E77095A1-F0A1-BA4B-FB09-457E43A5F50A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34949" y="1705688"/>
            <a:ext cx="8848281" cy="4938290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Let R = Prior chance the research hypothesis (RH) is true.  </a:t>
            </a:r>
            <a:br>
              <a:rPr lang="en-US" sz="2800" dirty="0"/>
            </a:br>
            <a:r>
              <a:rPr lang="en-US" sz="2800" dirty="0"/>
              <a:t>Let P-value = confirmation error: P(T1|Null=True).</a:t>
            </a:r>
            <a:br>
              <a:rPr lang="en-US" sz="2800" dirty="0"/>
            </a:br>
            <a:r>
              <a:rPr lang="en-US" sz="2800" dirty="0"/>
              <a:t>Let Q = Posterior chance that the research hypothesis is true.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If R &lt; 50% and the result of the hypothesis test is positive (Bayesian significant), then the P-value must be:</a:t>
            </a:r>
          </a:p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the same as R to give a 50% chance that Q is true.</a:t>
            </a:r>
          </a:p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a tenth of R to give a 90% chance that Q is true.</a:t>
            </a:r>
          </a:p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800" dirty="0"/>
              <a:t>a twentieth of R to give a 95% chance that Q is true.</a:t>
            </a:r>
            <a:br>
              <a:rPr lang="en-US" sz="2800" dirty="0"/>
            </a:br>
            <a:r>
              <a:rPr lang="en-US" sz="2800" dirty="0"/>
              <a:t>See Schield (2026). 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0C56D34-BEFD-2DD1-4167-E5A74B643C96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9BB74D7-C621-9930-35B5-E498609CE8E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2800" b="0" dirty="0">
                <a:latin typeface="Rockwell Extra Bold" panose="02060903040505020403" pitchFamily="18" charset="0"/>
              </a:rPr>
              <a:t>Interpreting Statistical Significance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Bayesian Medical Tests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A562948B-980F-B4DB-3502-BDAF9EDDD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658DBB-53C8-DD28-E914-B324D39520CF}"/>
              </a:ext>
            </a:extLst>
          </p:cNvPr>
          <p:cNvSpPr txBox="1"/>
          <p:nvPr/>
        </p:nvSpPr>
        <p:spPr>
          <a:xfrm>
            <a:off x="247650" y="16361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8.12.1, P 346</a:t>
            </a:r>
          </a:p>
        </p:txBody>
      </p:sp>
    </p:spTree>
    <p:extLst>
      <p:ext uri="{BB962C8B-B14F-4D97-AF65-F5344CB8AC3E}">
        <p14:creationId xmlns:p14="http://schemas.microsoft.com/office/powerpoint/2010/main" val="4016661992"/>
      </p:ext>
    </p:extLst>
  </p:cSld>
  <p:clrMapOvr>
    <a:masterClrMapping/>
  </p:clrMapOvr>
  <p:transition spd="slow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350EF-0478-59FD-9429-E0EF93AB8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D2C1EDA2-532B-F2E3-D960-449E97AECEF1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580521" cy="4840287"/>
          </a:xfrm>
        </p:spPr>
        <p:txBody>
          <a:bodyPr/>
          <a:lstStyle/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Understand the good and bad of statistical significance</a:t>
            </a:r>
          </a:p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Recognize how statistical significance can be influenced – from significance to insignificance or vice versa – by confounding, assembly, randomness and bias</a:t>
            </a:r>
          </a:p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Compare hypothesis tests to criminal trials: type 1 and type 2 error</a:t>
            </a:r>
          </a:p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Distinguish polls from surveys. Polls predict; surveys summarize.</a:t>
            </a:r>
          </a:p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Estimate size of population using capture-recapture</a:t>
            </a:r>
          </a:p>
          <a:p>
            <a:pPr marL="233363" indent="-233363">
              <a:spcBef>
                <a:spcPts val="0"/>
              </a:spcBef>
              <a:spcAft>
                <a:spcPts val="400"/>
              </a:spcAft>
            </a:pPr>
            <a:r>
              <a:rPr lang="en-US" altLang="en-US" sz="2800" dirty="0"/>
              <a:t>Identify common misunderstanding involving chance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0C593EC-A17B-3895-6010-8307D76A1F0A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324B105-347E-5AF5-8CE2-50899E21A60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066800"/>
          </a:xfrm>
        </p:spPr>
        <p:txBody>
          <a:bodyPr/>
          <a:lstStyle/>
          <a:p>
            <a:r>
              <a:rPr lang="en-US" altLang="en-US" sz="3000" b="0" dirty="0">
                <a:latin typeface="Rockwell Extra Bold" panose="02060903040505020403" pitchFamily="18" charset="0"/>
              </a:rPr>
              <a:t>Randomness</a:t>
            </a:r>
            <a:br>
              <a:rPr lang="en-US" altLang="en-US" sz="3000" b="0" dirty="0">
                <a:latin typeface="Rockwell Extra Bold" panose="02060903040505020403" pitchFamily="18" charset="0"/>
              </a:rPr>
            </a:br>
            <a:r>
              <a:rPr lang="en-US" altLang="en-US" sz="3000" b="0" dirty="0">
                <a:latin typeface="Rockwell Extra Bold" panose="02060903040505020403" pitchFamily="18" charset="0"/>
              </a:rPr>
              <a:t>Chapter 8: Learning Outcomes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F03C4DD0-85DD-5F93-883E-713629C56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7D100B-C7E4-F8B8-24C4-8D2139D7F17A}"/>
              </a:ext>
            </a:extLst>
          </p:cNvPr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8.0, P 323</a:t>
            </a:r>
          </a:p>
        </p:txBody>
      </p:sp>
    </p:spTree>
    <p:extLst>
      <p:ext uri="{BB962C8B-B14F-4D97-AF65-F5344CB8AC3E}">
        <p14:creationId xmlns:p14="http://schemas.microsoft.com/office/powerpoint/2010/main" val="3862961914"/>
      </p:ext>
    </p:extLst>
  </p:cSld>
  <p:clrMapOvr>
    <a:masterClrMapping/>
  </p:clrMapOvr>
  <p:transition spd="slow"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00910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Statistically significant:  statistically unlikely. The less likely the chance, the more ‘significant’ the result.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Examples: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Dog that didn’t bark. Sherlock Holmes, Silver Blaze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Goldfinger meets Bond 3 times, 3 different places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Five heads in five flips of a fair coin.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Statistically significant: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Not necessarily important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is arbitrary (&lt; 1 chance in 20) but not unreasonable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can be influenced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The Idea (very abstract)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247650" y="147638"/>
            <a:ext cx="151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8.3, P 322, 324</a:t>
            </a:r>
          </a:p>
        </p:txBody>
      </p:sp>
    </p:spTree>
    <p:extLst>
      <p:ext uri="{BB962C8B-B14F-4D97-AF65-F5344CB8AC3E}">
        <p14:creationId xmlns:p14="http://schemas.microsoft.com/office/powerpoint/2010/main" val="3679482214"/>
      </p:ext>
    </p:extLst>
  </p:cSld>
  <p:clrMapOvr>
    <a:masterClrMapping/>
  </p:clrMapOvr>
  <p:transition spd="slow">
    <p:pull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EC078-D3F0-A4D4-D1B8-C5E7C2880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317B1F1-F37F-ABAA-AF9B-BB7A7B6E43B6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51234" y="1667736"/>
            <a:ext cx="8009106" cy="4840287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Crude: Difference is </a:t>
            </a:r>
            <a:br>
              <a:rPr lang="en-US" sz="2800" dirty="0"/>
            </a:br>
            <a:r>
              <a:rPr lang="en-US" sz="2800" dirty="0"/>
              <a:t>    statistically significant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2EB5DFBD-CAD6-63A7-D595-2CCE47E5F222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005659B-F132-878F-1D76-4F23550EA9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Confounding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E1A3D797-3B38-CD2C-637D-7AF8F7407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ECEAB7-A6E2-DF80-57EB-A1E243BA80FA}"/>
              </a:ext>
            </a:extLst>
          </p:cNvPr>
          <p:cNvSpPr txBox="1"/>
          <p:nvPr/>
        </p:nvSpPr>
        <p:spPr>
          <a:xfrm>
            <a:off x="247650" y="147638"/>
            <a:ext cx="151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8.4.1: P 324, 325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65AC88-486F-E9C2-3F87-64F96A79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580" y="1838521"/>
            <a:ext cx="3645283" cy="2189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13FF23-282B-42DB-367A-8EE486619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660" y="4071001"/>
            <a:ext cx="7308003" cy="26826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F9A1AB-D21D-96A0-D091-CEA171D2D365}"/>
              </a:ext>
            </a:extLst>
          </p:cNvPr>
          <p:cNvSpPr txBox="1"/>
          <p:nvPr/>
        </p:nvSpPr>
        <p:spPr>
          <a:xfrm>
            <a:off x="417095" y="2566737"/>
            <a:ext cx="4362485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Young moms: smokers 50%; </a:t>
            </a:r>
            <a:br>
              <a:rPr lang="en-US" sz="2800" dirty="0"/>
            </a:br>
            <a:r>
              <a:rPr lang="en-US" sz="2800" dirty="0"/>
              <a:t>         non-smokers 10%.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Adjust for mom’s age:</a:t>
            </a:r>
          </a:p>
        </p:txBody>
      </p:sp>
    </p:spTree>
    <p:extLst>
      <p:ext uri="{BB962C8B-B14F-4D97-AF65-F5344CB8AC3E}">
        <p14:creationId xmlns:p14="http://schemas.microsoft.com/office/powerpoint/2010/main" val="174804162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1DBE0-9774-235C-6D6C-25CE25E22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625051-9F05-89EB-14CE-41841EF6C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463" y="2303711"/>
            <a:ext cx="6317726" cy="3801817"/>
          </a:xfrm>
          <a:prstGeom prst="rect">
            <a:avLst/>
          </a:prstGeom>
        </p:spPr>
      </p:pic>
      <p:sp>
        <p:nvSpPr>
          <p:cNvPr id="11266" name="AutoShape 3">
            <a:extLst>
              <a:ext uri="{FF2B5EF4-FFF2-40B4-BE49-F238E27FC236}">
                <a16:creationId xmlns:a16="http://schemas.microsoft.com/office/drawing/2014/main" id="{29131B35-742A-FD1E-BA44-171C4BBBA5BA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00910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Crude Association:  Difference statistically significant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EFE7791-CEA8-9376-8086-FE2882744F44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7A81B924-AF3F-78A3-C8B5-2BB75709681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Confounding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A8FC996B-06A1-5B8E-73F6-B48FB40E2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61343B-BDD0-C318-D65D-0663DCE62ABE}"/>
              </a:ext>
            </a:extLst>
          </p:cNvPr>
          <p:cNvSpPr txBox="1"/>
          <p:nvPr/>
        </p:nvSpPr>
        <p:spPr>
          <a:xfrm>
            <a:off x="247650" y="147638"/>
            <a:ext cx="151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8.4.1: P 326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6F94EF-1086-8099-5353-F6F559A9FE02}"/>
              </a:ext>
            </a:extLst>
          </p:cNvPr>
          <p:cNvSpPr txBox="1"/>
          <p:nvPr/>
        </p:nvSpPr>
        <p:spPr>
          <a:xfrm>
            <a:off x="501650" y="6075713"/>
            <a:ext cx="8140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Adjusted: Difference is not statistically significant.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DB7B6C-BFC7-0716-F9F2-24C42C0798A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12748" y="2299648"/>
            <a:ext cx="6318504" cy="37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0192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Bullying #1:  physical only.</a:t>
            </a: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Assembly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8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8.4.2;  P 326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375" y="5325367"/>
            <a:ext cx="83633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en-US" sz="2800" dirty="0"/>
              <a:t>Bullying #2:  physical or verbal. </a:t>
            </a:r>
          </a:p>
          <a:p>
            <a:pPr marL="0" indent="0">
              <a:buNone/>
            </a:pPr>
            <a:r>
              <a:rPr lang="en-US" altLang="en-US" sz="2800" dirty="0"/>
              <a:t>Change in definition (assembly) changes </a:t>
            </a:r>
            <a:br>
              <a:rPr lang="en-US" altLang="en-US" sz="2800" dirty="0"/>
            </a:br>
            <a:r>
              <a:rPr lang="en-US" altLang="en-US" sz="2800" dirty="0"/>
              <a:t>      statistically-significant into statistically insignificant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86A1AF-5FAA-C367-97AD-E3EB765ED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39019"/>
            <a:ext cx="4722398" cy="29180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16691C-77F7-5527-B530-7D83C0CAC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261" y="2322977"/>
            <a:ext cx="4856050" cy="29180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447654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DA9E7-40CD-C09B-8C78-C778A4526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A516C60B-D6F6-DC5D-AC94-ED651CA0DE68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30215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Suppose the difference between treatment sample and control sample is statistically significant. 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Statistically significant: 1 chance in 20 (5%) of error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4800098A-ED7C-D123-5EE3-CB953EE40265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4C309DC9-0E4F-8A93-3A31-FC770B1A58B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Randomness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B0E584E-05B9-C32E-F967-38DF48FC5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960521-365D-7BF5-F336-FCB0143F31BF}"/>
              </a:ext>
            </a:extLst>
          </p:cNvPr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8.4.3, P 327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7D947B-BF1F-C077-83A2-0B8721F7E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1833562"/>
            <a:ext cx="7078532" cy="26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48676"/>
      </p:ext>
    </p:extLst>
  </p:cSld>
  <p:clrMapOvr>
    <a:masterClrMapping/>
  </p:clrMapOvr>
  <p:transition spd="slow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972A9-EC13-39B2-45A4-CA215D2A5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AE61A335-8AD4-538E-26E3-654E62DA7A32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583660" y="1795235"/>
            <a:ext cx="8302156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 dirty="0"/>
              <a:t>Suppose the treatment has no effect.</a:t>
            </a:r>
            <a:br>
              <a:rPr lang="en-US" sz="3000" dirty="0"/>
            </a:br>
            <a:r>
              <a:rPr lang="en-US" sz="3000" dirty="0"/>
              <a:t>How could the difference be statistically significant?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A500568-119F-8169-3B49-033EB36AC7F6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6C60A914-7E2D-C3D9-6E0F-2CCF395530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Statistical Significance: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Influenced by Randomness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66CAA14-0452-7D26-5D11-0F897DDD7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E99901-5047-D2C3-592A-B0839D18ADC9}"/>
              </a:ext>
            </a:extLst>
          </p:cNvPr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8.4.3, P 327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EDF88C-05F3-54F0-2673-D95221508C67}"/>
              </a:ext>
            </a:extLst>
          </p:cNvPr>
          <p:cNvSpPr txBox="1"/>
          <p:nvPr/>
        </p:nvSpPr>
        <p:spPr>
          <a:xfrm>
            <a:off x="579941" y="3012820"/>
            <a:ext cx="83058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000" dirty="0"/>
              <a:t>One researcher: one trial repeated 20 times.</a:t>
            </a:r>
          </a:p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000" dirty="0"/>
              <a:t>One researcher: one trial with 20 outcomes.</a:t>
            </a:r>
          </a:p>
          <a:p>
            <a:pPr marL="514350" lvl="0" indent="-51435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000" dirty="0"/>
              <a:t>20 researchers: same trial, same outcome.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46C130-BABF-86B4-E809-53F262609467}"/>
              </a:ext>
            </a:extLst>
          </p:cNvPr>
          <p:cNvSpPr txBox="1"/>
          <p:nvPr/>
        </p:nvSpPr>
        <p:spPr>
          <a:xfrm>
            <a:off x="581800" y="5069159"/>
            <a:ext cx="77455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In each case, one of the 20 results is expected to be statistically-significant even though the treatment has no effect.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29480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120748</TotalTime>
  <Words>3124</Words>
  <Application>Microsoft Office PowerPoint</Application>
  <PresentationFormat>Letter Paper (8.5x11 in)</PresentationFormat>
  <Paragraphs>556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Rockwell Extra Bold</vt:lpstr>
      <vt:lpstr>Times New Roman</vt:lpstr>
      <vt:lpstr>3_Default Design</vt:lpstr>
      <vt:lpstr>Statistical Literacy Textbook:  Chapter 8 Slides</vt:lpstr>
      <vt:lpstr>Randomness Chapter 8: Table of Contents</vt:lpstr>
      <vt:lpstr>Randomness Chapter 8: Learning Outcomes</vt:lpstr>
      <vt:lpstr>Statistical Significance: The Idea (very abstract)</vt:lpstr>
      <vt:lpstr>Statistical Significance: Influenced by Confounding</vt:lpstr>
      <vt:lpstr>Statistical Significance: Influenced by Confounding</vt:lpstr>
      <vt:lpstr>Statistical Significance: Influenced by Assembly</vt:lpstr>
      <vt:lpstr>Statistical Significance: Influenced by Randomness</vt:lpstr>
      <vt:lpstr>Statistical Significance: Influenced by Randomness</vt:lpstr>
      <vt:lpstr>Statistical Significance: Influenced by Error/bias</vt:lpstr>
      <vt:lpstr>Hypothesis Tests and  Criminal Trials</vt:lpstr>
      <vt:lpstr>Subtle Distinctions: Two or Three outcomes</vt:lpstr>
      <vt:lpstr>Political Polls</vt:lpstr>
      <vt:lpstr>Political Polls</vt:lpstr>
      <vt:lpstr>Sampling:  Random and Nonrandom</vt:lpstr>
      <vt:lpstr>Random Sampling: Simple, Stratified, Cluster, Systemic</vt:lpstr>
      <vt:lpstr>Sampling:  Random and Nonrandom</vt:lpstr>
      <vt:lpstr>Nonrandom Sampling: Convenience, Quota &amp; Snowball</vt:lpstr>
      <vt:lpstr>Randomness: Counting the Uncountable</vt:lpstr>
      <vt:lpstr>Chance: Evolution</vt:lpstr>
      <vt:lpstr>Chance:  Common Misunderstandings</vt:lpstr>
      <vt:lpstr>Chapter 8 Summary</vt:lpstr>
      <vt:lpstr>Interpreting Statistical Significance Bayesian Medical Tests (&gt;50%)</vt:lpstr>
      <vt:lpstr>Interpreting Statistical Significance Bayesian Medical Tests (5%)</vt:lpstr>
      <vt:lpstr>Interpreting Statistical Significance Bayesian Medical Tests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Literacy Issues: Covid Status May, 2021</dc:title>
  <dc:subject/>
  <dc:creator>Milo Schield</dc:creator>
  <cp:lastModifiedBy>Milo Schield</cp:lastModifiedBy>
  <cp:revision>1779</cp:revision>
  <cp:lastPrinted>2026-05-14T23:42:36Z</cp:lastPrinted>
  <dcterms:created xsi:type="dcterms:W3CDTF">1998-11-15T00:57:17Z</dcterms:created>
  <dcterms:modified xsi:type="dcterms:W3CDTF">2026-05-15T00:42:08Z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C:\982Milo\PowerPt\BallaratTables</vt:lpwstr>
  </property>
</Properties>
</file>