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bookmarkIdSeed="2">
  <p:sldMasterIdLst>
    <p:sldMasterId id="2147483735" r:id="rId1"/>
  </p:sldMasterIdLst>
  <p:notesMasterIdLst>
    <p:notesMasterId r:id="rId54"/>
  </p:notesMasterIdLst>
  <p:handoutMasterIdLst>
    <p:handoutMasterId r:id="rId55"/>
  </p:handoutMasterIdLst>
  <p:sldIdLst>
    <p:sldId id="314" r:id="rId2"/>
    <p:sldId id="942" r:id="rId3"/>
    <p:sldId id="1086" r:id="rId4"/>
    <p:sldId id="979" r:id="rId5"/>
    <p:sldId id="981" r:id="rId6"/>
    <p:sldId id="1125" r:id="rId7"/>
    <p:sldId id="1090" r:id="rId8"/>
    <p:sldId id="1089" r:id="rId9"/>
    <p:sldId id="1083" r:id="rId10"/>
    <p:sldId id="1111" r:id="rId11"/>
    <p:sldId id="1112" r:id="rId12"/>
    <p:sldId id="1113" r:id="rId13"/>
    <p:sldId id="1114" r:id="rId14"/>
    <p:sldId id="1085" r:id="rId15"/>
    <p:sldId id="1126" r:id="rId16"/>
    <p:sldId id="1084" r:id="rId17"/>
    <p:sldId id="1046" r:id="rId18"/>
    <p:sldId id="1091" r:id="rId19"/>
    <p:sldId id="1092" r:id="rId20"/>
    <p:sldId id="1093" r:id="rId21"/>
    <p:sldId id="1094" r:id="rId22"/>
    <p:sldId id="1107" r:id="rId23"/>
    <p:sldId id="1097" r:id="rId24"/>
    <p:sldId id="1099" r:id="rId25"/>
    <p:sldId id="1105" r:id="rId26"/>
    <p:sldId id="1101" r:id="rId27"/>
    <p:sldId id="1106" r:id="rId28"/>
    <p:sldId id="1100" r:id="rId29"/>
    <p:sldId id="1118" r:id="rId30"/>
    <p:sldId id="1110" r:id="rId31"/>
    <p:sldId id="1108" r:id="rId32"/>
    <p:sldId id="1109" r:id="rId33"/>
    <p:sldId id="1102" r:id="rId34"/>
    <p:sldId id="1115" r:id="rId35"/>
    <p:sldId id="1116" r:id="rId36"/>
    <p:sldId id="1103" r:id="rId37"/>
    <p:sldId id="1104" r:id="rId38"/>
    <p:sldId id="1117" r:id="rId39"/>
    <p:sldId id="1119" r:id="rId40"/>
    <p:sldId id="1127" r:id="rId41"/>
    <p:sldId id="1128" r:id="rId42"/>
    <p:sldId id="1129" r:id="rId43"/>
    <p:sldId id="1130" r:id="rId44"/>
    <p:sldId id="1131" r:id="rId45"/>
    <p:sldId id="1132" r:id="rId46"/>
    <p:sldId id="1120" r:id="rId47"/>
    <p:sldId id="1121" r:id="rId48"/>
    <p:sldId id="1122" r:id="rId49"/>
    <p:sldId id="1123" r:id="rId50"/>
    <p:sldId id="1124" r:id="rId51"/>
    <p:sldId id="1134" r:id="rId52"/>
    <p:sldId id="1133" r:id="rId53"/>
  </p:sldIdLst>
  <p:sldSz cx="9144000" cy="6858000" type="letter"/>
  <p:notesSz cx="7315200" cy="9601200"/>
  <p:defaultTextStyle>
    <a:defPPr>
      <a:defRPr lang="en-US"/>
    </a:defPPr>
    <a:lvl1pPr algn="l" rtl="0" eaLnBrk="0" fontAlgn="base" hangingPunct="0">
      <a:spcBef>
        <a:spcPct val="0"/>
      </a:spcBef>
      <a:spcAft>
        <a:spcPct val="0"/>
      </a:spcAft>
      <a:defRPr sz="48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48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48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48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4800" kern="1200">
        <a:solidFill>
          <a:schemeClr val="tx1"/>
        </a:solidFill>
        <a:latin typeface="Times New Roman" panose="02020603050405020304" pitchFamily="18" charset="0"/>
        <a:ea typeface="+mn-ea"/>
        <a:cs typeface="+mn-cs"/>
      </a:defRPr>
    </a:lvl5pPr>
    <a:lvl6pPr marL="2286000" algn="l" defTabSz="914400" rtl="0" eaLnBrk="1" latinLnBrk="0" hangingPunct="1">
      <a:defRPr sz="4800" kern="1200">
        <a:solidFill>
          <a:schemeClr val="tx1"/>
        </a:solidFill>
        <a:latin typeface="Times New Roman" panose="02020603050405020304" pitchFamily="18" charset="0"/>
        <a:ea typeface="+mn-ea"/>
        <a:cs typeface="+mn-cs"/>
      </a:defRPr>
    </a:lvl6pPr>
    <a:lvl7pPr marL="2743200" algn="l" defTabSz="914400" rtl="0" eaLnBrk="1" latinLnBrk="0" hangingPunct="1">
      <a:defRPr sz="4800" kern="1200">
        <a:solidFill>
          <a:schemeClr val="tx1"/>
        </a:solidFill>
        <a:latin typeface="Times New Roman" panose="02020603050405020304" pitchFamily="18" charset="0"/>
        <a:ea typeface="+mn-ea"/>
        <a:cs typeface="+mn-cs"/>
      </a:defRPr>
    </a:lvl7pPr>
    <a:lvl8pPr marL="3200400" algn="l" defTabSz="914400" rtl="0" eaLnBrk="1" latinLnBrk="0" hangingPunct="1">
      <a:defRPr sz="4800" kern="1200">
        <a:solidFill>
          <a:schemeClr val="tx1"/>
        </a:solidFill>
        <a:latin typeface="Times New Roman" panose="02020603050405020304" pitchFamily="18" charset="0"/>
        <a:ea typeface="+mn-ea"/>
        <a:cs typeface="+mn-cs"/>
      </a:defRPr>
    </a:lvl8pPr>
    <a:lvl9pPr marL="3657600" algn="l" defTabSz="914400" rtl="0" eaLnBrk="1" latinLnBrk="0" hangingPunct="1">
      <a:defRPr sz="48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904" userDrawn="1">
          <p15:clr>
            <a:srgbClr val="A4A3A4"/>
          </p15:clr>
        </p15:guide>
      </p15:sldGuideLst>
    </p:ext>
    <p:ext uri="{2D200454-40CA-4A62-9FC3-DE9A4176ACB9}">
      <p15:notesGuideLst xmlns:p15="http://schemas.microsoft.com/office/powerpoint/2012/main">
        <p15:guide id="1" orient="horz" pos="3025">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71153B"/>
    <a:srgbClr val="79163B"/>
    <a:srgbClr val="642832"/>
    <a:srgbClr val="8C0046"/>
    <a:srgbClr val="CC0000"/>
    <a:srgbClr val="800000"/>
    <a:srgbClr val="33CCFF"/>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4" autoAdjust="0"/>
    <p:restoredTop sz="87367" autoAdjust="0"/>
  </p:normalViewPr>
  <p:slideViewPr>
    <p:cSldViewPr snapToGrid="0">
      <p:cViewPr varScale="1">
        <p:scale>
          <a:sx n="93" d="100"/>
          <a:sy n="93" d="100"/>
        </p:scale>
        <p:origin x="72" y="336"/>
      </p:cViewPr>
      <p:guideLst>
        <p:guide orient="horz" pos="2160"/>
        <p:guide pos="2904"/>
      </p:guideLst>
    </p:cSldViewPr>
  </p:slideViewPr>
  <p:outlineViewPr>
    <p:cViewPr>
      <p:scale>
        <a:sx n="33" d="100"/>
        <a:sy n="33" d="100"/>
      </p:scale>
      <p:origin x="0" y="13122"/>
    </p:cViewPr>
  </p:outlineViewPr>
  <p:notesTextViewPr>
    <p:cViewPr>
      <p:scale>
        <a:sx n="100" d="100"/>
        <a:sy n="100" d="100"/>
      </p:scale>
      <p:origin x="0" y="0"/>
    </p:cViewPr>
  </p:notesTextViewPr>
  <p:sorterViewPr>
    <p:cViewPr varScale="1">
      <p:scale>
        <a:sx n="100" d="100"/>
        <a:sy n="100" d="100"/>
      </p:scale>
      <p:origin x="0" y="0"/>
    </p:cViewPr>
  </p:sorterViewPr>
  <p:notesViewPr>
    <p:cSldViewPr snapToGrid="0">
      <p:cViewPr>
        <p:scale>
          <a:sx n="100" d="100"/>
          <a:sy n="100" d="100"/>
        </p:scale>
        <p:origin x="2179" y="158"/>
      </p:cViewPr>
      <p:guideLst>
        <p:guide orient="horz" pos="3025"/>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hdr" sz="quarter"/>
          </p:nvPr>
        </p:nvSpPr>
        <p:spPr bwMode="auto">
          <a:xfrm>
            <a:off x="558800" y="266700"/>
            <a:ext cx="47418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6609" tIns="48305" rIns="96609" bIns="48305" numCol="1" anchor="t" anchorCtr="0" compatLnSpc="1">
            <a:prstTxWarp prst="textNoShape">
              <a:avLst/>
            </a:prstTxWarp>
          </a:bodyPr>
          <a:lstStyle>
            <a:lvl1pPr defTabSz="965200">
              <a:defRPr sz="1300" dirty="0" smtClean="0"/>
            </a:lvl1pPr>
          </a:lstStyle>
          <a:p>
            <a:pPr>
              <a:defRPr/>
            </a:pPr>
            <a:r>
              <a:rPr lang="en-US" altLang="en-US" dirty="0"/>
              <a:t>Statistical Literacy Slides: Chapter 7</a:t>
            </a:r>
          </a:p>
        </p:txBody>
      </p:sp>
      <p:sp>
        <p:nvSpPr>
          <p:cNvPr id="40963" name="Rectangle 3"/>
          <p:cNvSpPr>
            <a:spLocks noGrp="1" noChangeArrowheads="1"/>
          </p:cNvSpPr>
          <p:nvPr>
            <p:ph type="dt" sz="quarter" idx="1"/>
          </p:nvPr>
        </p:nvSpPr>
        <p:spPr bwMode="auto">
          <a:xfrm>
            <a:off x="4451350" y="269875"/>
            <a:ext cx="227330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6609" tIns="48305" rIns="96609" bIns="48305" numCol="1" anchor="t" anchorCtr="0" compatLnSpc="1">
            <a:prstTxWarp prst="textNoShape">
              <a:avLst/>
            </a:prstTxWarp>
          </a:bodyPr>
          <a:lstStyle>
            <a:lvl1pPr algn="r" defTabSz="965200">
              <a:defRPr sz="1300" dirty="0" smtClean="0"/>
            </a:lvl1pPr>
          </a:lstStyle>
          <a:p>
            <a:pPr>
              <a:defRPr/>
            </a:pPr>
            <a:r>
              <a:rPr lang="en-US" altLang="en-US" dirty="0"/>
              <a:t>V0E 5/8/2026</a:t>
            </a:r>
          </a:p>
        </p:txBody>
      </p:sp>
      <p:sp>
        <p:nvSpPr>
          <p:cNvPr id="40964" name="Rectangle 4"/>
          <p:cNvSpPr>
            <a:spLocks noGrp="1" noChangeArrowheads="1"/>
          </p:cNvSpPr>
          <p:nvPr>
            <p:ph type="ftr" sz="quarter" idx="2"/>
          </p:nvPr>
        </p:nvSpPr>
        <p:spPr bwMode="auto">
          <a:xfrm>
            <a:off x="558800" y="8912225"/>
            <a:ext cx="389255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6609" tIns="48305" rIns="96609" bIns="48305" numCol="1" anchor="b" anchorCtr="0" compatLnSpc="1">
            <a:prstTxWarp prst="textNoShape">
              <a:avLst/>
            </a:prstTxWarp>
          </a:bodyPr>
          <a:lstStyle>
            <a:lvl1pPr defTabSz="965200">
              <a:defRPr sz="1300" dirty="0" smtClean="0"/>
            </a:lvl1pPr>
          </a:lstStyle>
          <a:p>
            <a:pPr>
              <a:defRPr/>
            </a:pPr>
            <a:r>
              <a:rPr lang="en-US" altLang="en-US" dirty="0"/>
              <a:t>2023-Schield-StatLit-Slides-Ch7.pdf</a:t>
            </a:r>
          </a:p>
        </p:txBody>
      </p:sp>
      <p:sp>
        <p:nvSpPr>
          <p:cNvPr id="4" name="Slide Number Placeholder 3"/>
          <p:cNvSpPr>
            <a:spLocks noGrp="1"/>
          </p:cNvSpPr>
          <p:nvPr>
            <p:ph type="sldNum" sz="quarter" idx="3"/>
          </p:nvPr>
        </p:nvSpPr>
        <p:spPr>
          <a:xfrm>
            <a:off x="5023643" y="8910638"/>
            <a:ext cx="1701007" cy="481012"/>
          </a:xfrm>
          <a:prstGeom prst="rect">
            <a:avLst/>
          </a:prstGeom>
        </p:spPr>
        <p:txBody>
          <a:bodyPr vert="horz" lIns="91440" tIns="45720" rIns="91440" bIns="45720" rtlCol="0" anchor="b"/>
          <a:lstStyle>
            <a:lvl1pPr algn="r">
              <a:defRPr sz="1200"/>
            </a:lvl1pPr>
          </a:lstStyle>
          <a:p>
            <a:r>
              <a:rPr lang="en-US" dirty="0"/>
              <a:t>Page </a:t>
            </a:r>
            <a:fld id="{1F82C1F0-2D4E-4C58-BA25-2AAFB2EEE5D8}" type="slidenum">
              <a:rPr lang="en-US" smtClean="0"/>
              <a:t>‹#›</a:t>
            </a:fld>
            <a:endParaRPr lang="en-US" dirty="0"/>
          </a:p>
        </p:txBody>
      </p:sp>
    </p:spTree>
    <p:extLst>
      <p:ext uri="{BB962C8B-B14F-4D97-AF65-F5344CB8AC3E}">
        <p14:creationId xmlns:p14="http://schemas.microsoft.com/office/powerpoint/2010/main" val="63789017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6609" tIns="48305" rIns="96609" bIns="48305" numCol="1" anchor="t" anchorCtr="0" compatLnSpc="1">
            <a:prstTxWarp prst="textNoShape">
              <a:avLst/>
            </a:prstTxWarp>
          </a:bodyPr>
          <a:lstStyle>
            <a:lvl1pPr defTabSz="965200">
              <a:defRPr sz="1300"/>
            </a:lvl1pPr>
          </a:lstStyle>
          <a:p>
            <a:pPr>
              <a:defRPr/>
            </a:pPr>
            <a:r>
              <a:rPr lang="en-US" altLang="en-US"/>
              <a:t>Logistic Regression 1Y1X in Excel 2013Model Trendline Linear 2Y1X using Excel 2013</a:t>
            </a:r>
          </a:p>
        </p:txBody>
      </p:sp>
      <p:sp>
        <p:nvSpPr>
          <p:cNvPr id="20483" name="Rectangle 3"/>
          <p:cNvSpPr>
            <a:spLocks noGrp="1" noChangeArrowheads="1"/>
          </p:cNvSpPr>
          <p:nvPr>
            <p:ph type="dt" idx="1"/>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6609" tIns="48305" rIns="96609" bIns="48305" numCol="1" anchor="t" anchorCtr="0" compatLnSpc="1">
            <a:prstTxWarp prst="textNoShape">
              <a:avLst/>
            </a:prstTxWarp>
          </a:bodyPr>
          <a:lstStyle>
            <a:lvl1pPr algn="r" defTabSz="965200">
              <a:defRPr sz="1300"/>
            </a:lvl1pPr>
          </a:lstStyle>
          <a:p>
            <a:pPr>
              <a:defRPr/>
            </a:pPr>
            <a:r>
              <a:rPr lang="en-US" altLang="en-US"/>
              <a:t>24 Feb 2014 V0d11/24/2013 V0a</a:t>
            </a:r>
          </a:p>
        </p:txBody>
      </p:sp>
      <p:sp>
        <p:nvSpPr>
          <p:cNvPr id="3076" name="Rectangle 4"/>
          <p:cNvSpPr>
            <a:spLocks noGrp="1" noRot="1" noChangeAspect="1" noChangeArrowheads="1" noTextEdit="1"/>
          </p:cNvSpPr>
          <p:nvPr>
            <p:ph type="sldImg" idx="2"/>
          </p:nvPr>
        </p:nvSpPr>
        <p:spPr bwMode="auto">
          <a:xfrm>
            <a:off x="1257300" y="720725"/>
            <a:ext cx="4799013" cy="35988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5" name="Rectangle 5"/>
          <p:cNvSpPr>
            <a:spLocks noGrp="1" noChangeArrowheads="1"/>
          </p:cNvSpPr>
          <p:nvPr>
            <p:ph type="body" sz="quarter" idx="3"/>
          </p:nvPr>
        </p:nvSpPr>
        <p:spPr bwMode="auto">
          <a:xfrm>
            <a:off x="812800" y="4560888"/>
            <a:ext cx="5770563" cy="447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6609" tIns="48305" rIns="96609" bIns="48305"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0486" name="Rectangle 6"/>
          <p:cNvSpPr>
            <a:spLocks noGrp="1" noChangeArrowheads="1"/>
          </p:cNvSpPr>
          <p:nvPr>
            <p:ph type="ftr" sz="quarter" idx="4"/>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6609" tIns="48305" rIns="96609" bIns="48305" numCol="1" anchor="b" anchorCtr="0" compatLnSpc="1">
            <a:prstTxWarp prst="textNoShape">
              <a:avLst/>
            </a:prstTxWarp>
          </a:bodyPr>
          <a:lstStyle>
            <a:lvl1pPr defTabSz="965200">
              <a:defRPr sz="1300"/>
            </a:lvl1pPr>
          </a:lstStyle>
          <a:p>
            <a:pPr>
              <a:defRPr/>
            </a:pPr>
            <a:r>
              <a:rPr lang="en-US" altLang="en-US"/>
              <a:t>Model-Logistic-Regression-1Y1X-Excel2013-6up.pdfwww.StatLit.org/pdf/Model-Trendline-Linear-2Y1X-Excel2013-6up.pdf</a:t>
            </a:r>
          </a:p>
        </p:txBody>
      </p:sp>
      <p:sp>
        <p:nvSpPr>
          <p:cNvPr id="20487" name="Rectangle 7"/>
          <p:cNvSpPr>
            <a:spLocks noGrp="1" noChangeArrowheads="1"/>
          </p:cNvSpPr>
          <p:nvPr>
            <p:ph type="sldNum" sz="quarter" idx="5"/>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6609" tIns="48305" rIns="96609" bIns="48305" numCol="1" anchor="b" anchorCtr="0" compatLnSpc="1">
            <a:prstTxWarp prst="textNoShape">
              <a:avLst/>
            </a:prstTxWarp>
          </a:bodyPr>
          <a:lstStyle>
            <a:lvl1pPr algn="r" defTabSz="965200">
              <a:defRPr sz="1300"/>
            </a:lvl1pPr>
          </a:lstStyle>
          <a:p>
            <a:pPr>
              <a:defRPr/>
            </a:pPr>
            <a:fld id="{A2561E62-5931-415B-8704-36BFE2A9CB38}" type="slidenum">
              <a:rPr lang="en-US" altLang="en-US"/>
              <a:pPr>
                <a:defRPr/>
              </a:pPr>
              <a:t>‹#›</a:t>
            </a:fld>
            <a:endParaRPr lang="en-US" altLang="en-US"/>
          </a:p>
        </p:txBody>
      </p:sp>
    </p:spTree>
    <p:extLst>
      <p:ext uri="{BB962C8B-B14F-4D97-AF65-F5344CB8AC3E}">
        <p14:creationId xmlns:p14="http://schemas.microsoft.com/office/powerpoint/2010/main" val="1163209837"/>
      </p:ext>
    </p:extLst>
  </p:cSld>
  <p:clrMap bg1="lt1" tx1="dk1" bg2="lt2" tx2="dk2" accent1="accent1" accent2="accent2" accent3="accent3" accent4="accent4" accent5="accent5" accent6="accent6" hlink="hlink" folHlink="folHlink"/>
  <p:hf/>
  <p:notesStyle>
    <a:lvl1pPr algn="l" rtl="0" eaLnBrk="0" fontAlgn="base" hangingPunct="0">
      <a:spcBef>
        <a:spcPct val="30000"/>
      </a:spcBef>
      <a:spcAft>
        <a:spcPct val="0"/>
      </a:spcAft>
      <a:defRPr sz="14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6147"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6148"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6149"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2338DF5-CEA3-4FF3-9B0E-C92BB0DEB109}" type="slidenum">
              <a:rPr lang="en-US" altLang="en-US" sz="1300" smtClean="0"/>
              <a:pPr/>
              <a:t>1</a:t>
            </a:fld>
            <a:endParaRPr lang="en-US" altLang="en-US" sz="1300"/>
          </a:p>
        </p:txBody>
      </p:sp>
      <p:sp>
        <p:nvSpPr>
          <p:cNvPr id="6150"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6151"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6152"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6153"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2EF66053-BE43-4F25-8292-FAA23C58734D}" type="slidenum">
              <a:rPr lang="en-US" altLang="en-US" sz="1300"/>
              <a:pPr algn="r"/>
              <a:t>1</a:t>
            </a:fld>
            <a:endParaRPr lang="en-US" altLang="en-US" sz="1300"/>
          </a:p>
        </p:txBody>
      </p:sp>
      <p:sp>
        <p:nvSpPr>
          <p:cNvPr id="615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615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615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615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3CF26222-E7D9-4981-AB14-D4EDD1F95269}" type="slidenum">
              <a:rPr lang="en-US" altLang="en-US" sz="1300"/>
              <a:pPr algn="r"/>
              <a:t>1</a:t>
            </a:fld>
            <a:endParaRPr lang="en-US" altLang="en-US" sz="1300"/>
          </a:p>
        </p:txBody>
      </p:sp>
      <p:sp>
        <p:nvSpPr>
          <p:cNvPr id="6158" name="Rectangle 2"/>
          <p:cNvSpPr txBox="1">
            <a:spLocks noGrp="1" noChangeArrowheads="1"/>
          </p:cNvSpPr>
          <p:nvPr/>
        </p:nvSpPr>
        <p:spPr bwMode="auto">
          <a:xfrm>
            <a:off x="1270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615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616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616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F641F05-6907-4C8B-9431-69B9619EC8B1}" type="slidenum">
              <a:rPr lang="en-US" altLang="en-US" sz="1300"/>
              <a:pPr algn="r"/>
              <a:t>1</a:t>
            </a:fld>
            <a:endParaRPr lang="en-US" altLang="en-US" sz="1300"/>
          </a:p>
        </p:txBody>
      </p:sp>
      <p:sp>
        <p:nvSpPr>
          <p:cNvPr id="6162" name="Rectangle 2"/>
          <p:cNvSpPr>
            <a:spLocks noGrp="1" noRot="1" noChangeAspect="1" noChangeArrowheads="1" noTextEdit="1"/>
          </p:cNvSpPr>
          <p:nvPr>
            <p:ph type="sldImg"/>
          </p:nvPr>
        </p:nvSpPr>
        <p:spPr>
          <a:ln/>
        </p:spPr>
      </p:sp>
      <p:sp>
        <p:nvSpPr>
          <p:cNvPr id="6163"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35118369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3CD7D-81F2-C7BE-2D24-CC0A145307DD}"/>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247BDA1A-2CE3-1CCD-1905-7279769CDC6D}"/>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C6A63EB7-1FD5-7736-61E8-9C09405A255E}"/>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0D19E3D3-D680-87D1-EB33-A312F3D896C2}"/>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AF2D6B69-928E-0454-196E-DCAC6E1F5396}"/>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10</a:t>
            </a:fld>
            <a:endParaRPr lang="en-US" altLang="en-US" sz="1300"/>
          </a:p>
        </p:txBody>
      </p:sp>
      <p:sp>
        <p:nvSpPr>
          <p:cNvPr id="12294" name="Rectangle 2">
            <a:extLst>
              <a:ext uri="{FF2B5EF4-FFF2-40B4-BE49-F238E27FC236}">
                <a16:creationId xmlns:a16="http://schemas.microsoft.com/office/drawing/2014/main" id="{B975C5FC-00F8-1AB0-D17F-565C5579A069}"/>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C115FB6D-76ED-7014-2B58-08A16704F781}"/>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2B2499A5-5205-0663-B041-91BAA132B221}"/>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BF3EC4A4-3C05-0E46-BA79-1716A979A83A}"/>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10</a:t>
            </a:fld>
            <a:endParaRPr lang="en-US" altLang="en-US" sz="1300"/>
          </a:p>
        </p:txBody>
      </p:sp>
      <p:sp>
        <p:nvSpPr>
          <p:cNvPr id="12298" name="Rectangle 2">
            <a:extLst>
              <a:ext uri="{FF2B5EF4-FFF2-40B4-BE49-F238E27FC236}">
                <a16:creationId xmlns:a16="http://schemas.microsoft.com/office/drawing/2014/main" id="{1D073B3F-A647-CE3A-24F0-962FEC4E3130}"/>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DFAC6501-E01F-E7EA-265B-ADC7CE79FA97}"/>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64822317-6E35-9054-1852-952B3BC21CD8}"/>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FC6B1C1E-4240-4DCD-5EBD-B4911AB66EF1}"/>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10</a:t>
            </a:fld>
            <a:endParaRPr lang="en-US" altLang="en-US" sz="1300"/>
          </a:p>
        </p:txBody>
      </p:sp>
      <p:sp>
        <p:nvSpPr>
          <p:cNvPr id="12302" name="Rectangle 2">
            <a:extLst>
              <a:ext uri="{FF2B5EF4-FFF2-40B4-BE49-F238E27FC236}">
                <a16:creationId xmlns:a16="http://schemas.microsoft.com/office/drawing/2014/main" id="{D83836B2-835D-CA8F-0708-9FBF22407AA5}"/>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725B3069-74A8-CF15-0960-BF8158107D1C}"/>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6DEE275E-F446-3980-6485-3133CA6ED379}"/>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CEEFA7F3-E777-F5AA-36AE-B5580A593EA8}"/>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10</a:t>
            </a:fld>
            <a:endParaRPr lang="en-US" altLang="en-US" sz="1300"/>
          </a:p>
        </p:txBody>
      </p:sp>
      <p:sp>
        <p:nvSpPr>
          <p:cNvPr id="12306" name="Rectangle 2">
            <a:extLst>
              <a:ext uri="{FF2B5EF4-FFF2-40B4-BE49-F238E27FC236}">
                <a16:creationId xmlns:a16="http://schemas.microsoft.com/office/drawing/2014/main" id="{BA45788B-477B-FEA0-EDE5-CF4169C553D8}"/>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30473218-A6BA-0FE8-4A34-0C167FE9A7DC}"/>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34283331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CA4A9-F40F-4936-6B66-DBAAAAFBD4FA}"/>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CC8AFC68-3941-6D18-AEEB-D9B2CA1F3E88}"/>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75D5947A-521B-9493-D6D3-554AAC80C0BD}"/>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9053E108-3BEF-8B8D-B5F4-AC86F23D28D8}"/>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ED27E825-9D90-8358-E074-09F7384D9C82}"/>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11</a:t>
            </a:fld>
            <a:endParaRPr lang="en-US" altLang="en-US" sz="1300"/>
          </a:p>
        </p:txBody>
      </p:sp>
      <p:sp>
        <p:nvSpPr>
          <p:cNvPr id="12294" name="Rectangle 2">
            <a:extLst>
              <a:ext uri="{FF2B5EF4-FFF2-40B4-BE49-F238E27FC236}">
                <a16:creationId xmlns:a16="http://schemas.microsoft.com/office/drawing/2014/main" id="{0F49A763-F01E-3A08-F8CB-07A0DDA746DE}"/>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1206DEE0-39EA-8A3F-E232-229082A65E5F}"/>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F58C962D-915F-5173-CF53-96D94D553FE7}"/>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F816C056-1498-B2A9-5E6B-EACB830D1E99}"/>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11</a:t>
            </a:fld>
            <a:endParaRPr lang="en-US" altLang="en-US" sz="1300"/>
          </a:p>
        </p:txBody>
      </p:sp>
      <p:sp>
        <p:nvSpPr>
          <p:cNvPr id="12298" name="Rectangle 2">
            <a:extLst>
              <a:ext uri="{FF2B5EF4-FFF2-40B4-BE49-F238E27FC236}">
                <a16:creationId xmlns:a16="http://schemas.microsoft.com/office/drawing/2014/main" id="{62D78CAE-8ECE-A608-12AD-AB0387C7382E}"/>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C13915C9-E314-2FB6-A0EC-6B2C465E2671}"/>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A08F4A8A-CD8D-6A45-D2AA-75BEA4DF0FEF}"/>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9CE49576-923C-F26F-D2F3-9CB8D4F89631}"/>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11</a:t>
            </a:fld>
            <a:endParaRPr lang="en-US" altLang="en-US" sz="1300"/>
          </a:p>
        </p:txBody>
      </p:sp>
      <p:sp>
        <p:nvSpPr>
          <p:cNvPr id="12302" name="Rectangle 2">
            <a:extLst>
              <a:ext uri="{FF2B5EF4-FFF2-40B4-BE49-F238E27FC236}">
                <a16:creationId xmlns:a16="http://schemas.microsoft.com/office/drawing/2014/main" id="{406CAB09-482B-83BC-0844-732D839AB06D}"/>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0F44A947-674F-11C7-53C4-38DC7C6176AC}"/>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78DA7144-EFBB-6180-4D58-3378FAC993FC}"/>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0B6FFE7E-53A6-F672-82AE-35B09F68C449}"/>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11</a:t>
            </a:fld>
            <a:endParaRPr lang="en-US" altLang="en-US" sz="1300"/>
          </a:p>
        </p:txBody>
      </p:sp>
      <p:sp>
        <p:nvSpPr>
          <p:cNvPr id="12306" name="Rectangle 2">
            <a:extLst>
              <a:ext uri="{FF2B5EF4-FFF2-40B4-BE49-F238E27FC236}">
                <a16:creationId xmlns:a16="http://schemas.microsoft.com/office/drawing/2014/main" id="{56CE2622-CEDB-C413-EB0B-AD6F202CAAC5}"/>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54779845-58EA-6665-45F3-3DF061B9D3BB}"/>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9473761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5BFD1-84F0-3651-C3AE-638CC9812A70}"/>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052F303A-C989-A446-469C-49922B8D54EB}"/>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24C056F3-620D-9425-3911-AE11F3415EEF}"/>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F6615B10-6AD0-76BE-2979-4078EE0EFA87}"/>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5E73C78D-F499-D76D-9C44-2B7AE84CB48B}"/>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12</a:t>
            </a:fld>
            <a:endParaRPr lang="en-US" altLang="en-US" sz="1300"/>
          </a:p>
        </p:txBody>
      </p:sp>
      <p:sp>
        <p:nvSpPr>
          <p:cNvPr id="12294" name="Rectangle 2">
            <a:extLst>
              <a:ext uri="{FF2B5EF4-FFF2-40B4-BE49-F238E27FC236}">
                <a16:creationId xmlns:a16="http://schemas.microsoft.com/office/drawing/2014/main" id="{2206202C-9CCE-896C-3357-327975258336}"/>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5ED3F230-8083-829C-609C-CA318E152EB9}"/>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8CD9D611-3715-B38D-291A-F46509A6FF51}"/>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1E1779C7-2EE4-FD25-D916-AD34BD87FAC8}"/>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12</a:t>
            </a:fld>
            <a:endParaRPr lang="en-US" altLang="en-US" sz="1300"/>
          </a:p>
        </p:txBody>
      </p:sp>
      <p:sp>
        <p:nvSpPr>
          <p:cNvPr id="12298" name="Rectangle 2">
            <a:extLst>
              <a:ext uri="{FF2B5EF4-FFF2-40B4-BE49-F238E27FC236}">
                <a16:creationId xmlns:a16="http://schemas.microsoft.com/office/drawing/2014/main" id="{850758C6-1F38-3B4F-87DF-025F5505DC6A}"/>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FB25E8B6-B08E-AEB8-8A9B-8A3DEFE7AAA6}"/>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11857DD2-5221-DCE6-E404-4C6F1682EE34}"/>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1A4AA8A8-050D-6D25-9127-903B14DD0457}"/>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12</a:t>
            </a:fld>
            <a:endParaRPr lang="en-US" altLang="en-US" sz="1300"/>
          </a:p>
        </p:txBody>
      </p:sp>
      <p:sp>
        <p:nvSpPr>
          <p:cNvPr id="12302" name="Rectangle 2">
            <a:extLst>
              <a:ext uri="{FF2B5EF4-FFF2-40B4-BE49-F238E27FC236}">
                <a16:creationId xmlns:a16="http://schemas.microsoft.com/office/drawing/2014/main" id="{D5335D5E-B597-FF5C-A78D-0FBFA0682115}"/>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DEF597E4-3B39-EC8E-D7B1-E107AE2BB154}"/>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C8D98C16-ADCC-C196-6C56-3F857ED23997}"/>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43649974-7D51-722F-A3BE-27C1CF028FC5}"/>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12</a:t>
            </a:fld>
            <a:endParaRPr lang="en-US" altLang="en-US" sz="1300"/>
          </a:p>
        </p:txBody>
      </p:sp>
      <p:sp>
        <p:nvSpPr>
          <p:cNvPr id="12306" name="Rectangle 2">
            <a:extLst>
              <a:ext uri="{FF2B5EF4-FFF2-40B4-BE49-F238E27FC236}">
                <a16:creationId xmlns:a16="http://schemas.microsoft.com/office/drawing/2014/main" id="{600D33C0-490E-CC82-C2B5-EA5873C405BE}"/>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0B02F476-43B8-FE2D-118D-B99109151E4D}"/>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15856371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67FBC9-381B-3EB1-3B29-168191F5C831}"/>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98612B9A-10FD-B3B5-93BC-D4E5357B96CF}"/>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606DB9DC-E385-9C5C-1397-007E7EEEDB5C}"/>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BB482AB7-C887-F4B9-2202-24D23EB3B607}"/>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8843592C-09CD-CF0A-F24A-021E2467E1DE}"/>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13</a:t>
            </a:fld>
            <a:endParaRPr lang="en-US" altLang="en-US" sz="1300"/>
          </a:p>
        </p:txBody>
      </p:sp>
      <p:sp>
        <p:nvSpPr>
          <p:cNvPr id="12294" name="Rectangle 2">
            <a:extLst>
              <a:ext uri="{FF2B5EF4-FFF2-40B4-BE49-F238E27FC236}">
                <a16:creationId xmlns:a16="http://schemas.microsoft.com/office/drawing/2014/main" id="{9A331381-A32C-FDA4-DD85-1ED9990D6E09}"/>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966C0D34-969D-2A1A-E0F3-323D060B360C}"/>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AA608825-E4E1-E135-8553-DC0302FD32E2}"/>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278DAC6E-2FC7-D3C5-9978-932DAADD32E1}"/>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13</a:t>
            </a:fld>
            <a:endParaRPr lang="en-US" altLang="en-US" sz="1300"/>
          </a:p>
        </p:txBody>
      </p:sp>
      <p:sp>
        <p:nvSpPr>
          <p:cNvPr id="12298" name="Rectangle 2">
            <a:extLst>
              <a:ext uri="{FF2B5EF4-FFF2-40B4-BE49-F238E27FC236}">
                <a16:creationId xmlns:a16="http://schemas.microsoft.com/office/drawing/2014/main" id="{F717EEF2-3547-AF75-427A-E4225C86BB09}"/>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3844E3A8-2034-1ECB-4481-691C59788B5E}"/>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DC45FA92-2277-06BC-15D6-324830F56B7E}"/>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F29C0F90-8424-DCDB-DCE3-97D9A1F3CBE6}"/>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13</a:t>
            </a:fld>
            <a:endParaRPr lang="en-US" altLang="en-US" sz="1300"/>
          </a:p>
        </p:txBody>
      </p:sp>
      <p:sp>
        <p:nvSpPr>
          <p:cNvPr id="12302" name="Rectangle 2">
            <a:extLst>
              <a:ext uri="{FF2B5EF4-FFF2-40B4-BE49-F238E27FC236}">
                <a16:creationId xmlns:a16="http://schemas.microsoft.com/office/drawing/2014/main" id="{1547A2F9-2CA8-3D5F-20DF-C72165A2CDE7}"/>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CBA7B8AC-E052-4B71-3D8A-94635B7A9998}"/>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6EF4A603-0EBF-0C66-1C97-72F2A3743F26}"/>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FFAAC223-394A-A5E0-65C6-D566D55E4ADF}"/>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13</a:t>
            </a:fld>
            <a:endParaRPr lang="en-US" altLang="en-US" sz="1300"/>
          </a:p>
        </p:txBody>
      </p:sp>
      <p:sp>
        <p:nvSpPr>
          <p:cNvPr id="12306" name="Rectangle 2">
            <a:extLst>
              <a:ext uri="{FF2B5EF4-FFF2-40B4-BE49-F238E27FC236}">
                <a16:creationId xmlns:a16="http://schemas.microsoft.com/office/drawing/2014/main" id="{72D180FF-1F3D-D819-9879-7F17AB2FB675}"/>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6181DAE2-F235-D224-E200-C71672FE08B6}"/>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1396976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14</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14</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14</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14</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23834075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F38E95-405E-F3A3-1D94-B777D0BC2B17}"/>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6D1165B3-0AA1-EB4D-70C8-E16FCD23BB5A}"/>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4C165305-2FB9-AC70-3FA0-9FB991BC7B35}"/>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77986333-534F-2990-C2A3-FC85BC2F1D83}"/>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E8A635C4-E3AF-1788-8F81-0ADE539C432E}"/>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15</a:t>
            </a:fld>
            <a:endParaRPr lang="en-US" altLang="en-US" sz="1300"/>
          </a:p>
        </p:txBody>
      </p:sp>
      <p:sp>
        <p:nvSpPr>
          <p:cNvPr id="12294" name="Rectangle 2">
            <a:extLst>
              <a:ext uri="{FF2B5EF4-FFF2-40B4-BE49-F238E27FC236}">
                <a16:creationId xmlns:a16="http://schemas.microsoft.com/office/drawing/2014/main" id="{43E9AFFD-8E53-EF09-67D2-1E412F28E686}"/>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74ECA75A-DC0E-A065-4BF7-1C31DF54265D}"/>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E8AE0F1E-5700-312D-E53E-04B9464448FA}"/>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3F75EC9B-B573-32E4-3746-26E72D13E5BA}"/>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15</a:t>
            </a:fld>
            <a:endParaRPr lang="en-US" altLang="en-US" sz="1300"/>
          </a:p>
        </p:txBody>
      </p:sp>
      <p:sp>
        <p:nvSpPr>
          <p:cNvPr id="12298" name="Rectangle 2">
            <a:extLst>
              <a:ext uri="{FF2B5EF4-FFF2-40B4-BE49-F238E27FC236}">
                <a16:creationId xmlns:a16="http://schemas.microsoft.com/office/drawing/2014/main" id="{5A2EEBBC-2440-861A-4335-CEB8A6EE2767}"/>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29AEFFA9-A18E-21E2-6481-5E4FBFAC7CAE}"/>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742AD867-4E81-A4EA-FEF6-B631E4B73ED5}"/>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A0CAB955-6EF7-11BE-5DC3-D44FBB78FE26}"/>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15</a:t>
            </a:fld>
            <a:endParaRPr lang="en-US" altLang="en-US" sz="1300"/>
          </a:p>
        </p:txBody>
      </p:sp>
      <p:sp>
        <p:nvSpPr>
          <p:cNvPr id="12302" name="Rectangle 2">
            <a:extLst>
              <a:ext uri="{FF2B5EF4-FFF2-40B4-BE49-F238E27FC236}">
                <a16:creationId xmlns:a16="http://schemas.microsoft.com/office/drawing/2014/main" id="{924139B1-F6AB-4EC8-413F-26875D6A1B3D}"/>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E3B26826-7EED-1054-D639-0E4F37F9B8DC}"/>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680E1337-208B-74DD-CEEE-734B4BAFD3D3}"/>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7D2CEA82-1061-9391-3A03-7A6FAF3AB51B}"/>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15</a:t>
            </a:fld>
            <a:endParaRPr lang="en-US" altLang="en-US" sz="1300"/>
          </a:p>
        </p:txBody>
      </p:sp>
      <p:sp>
        <p:nvSpPr>
          <p:cNvPr id="12306" name="Rectangle 2">
            <a:extLst>
              <a:ext uri="{FF2B5EF4-FFF2-40B4-BE49-F238E27FC236}">
                <a16:creationId xmlns:a16="http://schemas.microsoft.com/office/drawing/2014/main" id="{0D1F823D-50C4-D2E9-3365-D56C745401EC}"/>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4F87FEA4-75D1-7DFD-5E47-D12B074D8312}"/>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6912551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16</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16</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16</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16</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28059365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17</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17</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17</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17</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27550572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BAF187-B9A1-3EED-8F86-485BE5E6541F}"/>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BF39CBF1-E400-DCD2-1B5E-1791C3C40A40}"/>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1FE48B35-3858-47A9-9D46-CFE952959D8B}"/>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DF1E57EC-9556-3D93-1114-4F7A74A7A694}"/>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BA4815EE-546E-8FA4-946D-EF60D626EDC9}"/>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18</a:t>
            </a:fld>
            <a:endParaRPr lang="en-US" altLang="en-US" sz="1300"/>
          </a:p>
        </p:txBody>
      </p:sp>
      <p:sp>
        <p:nvSpPr>
          <p:cNvPr id="12294" name="Rectangle 2">
            <a:extLst>
              <a:ext uri="{FF2B5EF4-FFF2-40B4-BE49-F238E27FC236}">
                <a16:creationId xmlns:a16="http://schemas.microsoft.com/office/drawing/2014/main" id="{7A111BB8-B748-2A57-1978-96519EAE897A}"/>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314CD234-94B4-95AE-FEDA-25E7EC1218DF}"/>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93561E2B-0377-05B0-92FA-D251E4D48204}"/>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5623B8D9-DE74-F23A-2AA2-F51BAC132C0F}"/>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18</a:t>
            </a:fld>
            <a:endParaRPr lang="en-US" altLang="en-US" sz="1300"/>
          </a:p>
        </p:txBody>
      </p:sp>
      <p:sp>
        <p:nvSpPr>
          <p:cNvPr id="12298" name="Rectangle 2">
            <a:extLst>
              <a:ext uri="{FF2B5EF4-FFF2-40B4-BE49-F238E27FC236}">
                <a16:creationId xmlns:a16="http://schemas.microsoft.com/office/drawing/2014/main" id="{F0394A14-4054-F9FB-76FD-123E99A7F727}"/>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3053483F-60D2-4B5D-3951-6E383203BF42}"/>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592BEF21-D903-C1A2-3F8E-A0A28EF1789E}"/>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931D6CAB-5BF1-2BE7-A1D6-068B2C59AEB7}"/>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18</a:t>
            </a:fld>
            <a:endParaRPr lang="en-US" altLang="en-US" sz="1300"/>
          </a:p>
        </p:txBody>
      </p:sp>
      <p:sp>
        <p:nvSpPr>
          <p:cNvPr id="12302" name="Rectangle 2">
            <a:extLst>
              <a:ext uri="{FF2B5EF4-FFF2-40B4-BE49-F238E27FC236}">
                <a16:creationId xmlns:a16="http://schemas.microsoft.com/office/drawing/2014/main" id="{CCC12FE7-A0E7-A0AB-F4DA-E321379E7407}"/>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BF1D2ED5-0A6E-E77A-D5B7-94640F4FF2DE}"/>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12F29D6A-52F3-B5AF-55C6-6B247821AB20}"/>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12042729-F47F-3BD0-5039-7B62A854DCA3}"/>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18</a:t>
            </a:fld>
            <a:endParaRPr lang="en-US" altLang="en-US" sz="1300"/>
          </a:p>
        </p:txBody>
      </p:sp>
      <p:sp>
        <p:nvSpPr>
          <p:cNvPr id="12306" name="Rectangle 2">
            <a:extLst>
              <a:ext uri="{FF2B5EF4-FFF2-40B4-BE49-F238E27FC236}">
                <a16:creationId xmlns:a16="http://schemas.microsoft.com/office/drawing/2014/main" id="{EB69F7F9-D5EC-084C-300C-8D0417CE67CE}"/>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A3C85F51-72CD-D7FC-CC9E-73D2E7B0D1F7}"/>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1753025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3FF244-42E6-E015-4A3D-713E05B2EC87}"/>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1BE6BA36-254A-9E31-31F1-8D6E354E2189}"/>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BD9013F3-60B3-D93A-971F-BD6074566EE5}"/>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F8BA3731-CF5E-3CF6-D73A-467D096F4303}"/>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A55AE785-90E2-A279-7F7F-84A7DB08E728}"/>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19</a:t>
            </a:fld>
            <a:endParaRPr lang="en-US" altLang="en-US" sz="1300"/>
          </a:p>
        </p:txBody>
      </p:sp>
      <p:sp>
        <p:nvSpPr>
          <p:cNvPr id="12294" name="Rectangle 2">
            <a:extLst>
              <a:ext uri="{FF2B5EF4-FFF2-40B4-BE49-F238E27FC236}">
                <a16:creationId xmlns:a16="http://schemas.microsoft.com/office/drawing/2014/main" id="{9F022BA6-6F42-33D9-A48A-04102C3A053A}"/>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6718BEEE-975F-0350-3474-43B8A01158C9}"/>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4F67A625-0F21-4809-347F-5298216F77B7}"/>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EEBC5282-048C-716F-B5A5-3A4C866BC0E4}"/>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19</a:t>
            </a:fld>
            <a:endParaRPr lang="en-US" altLang="en-US" sz="1300"/>
          </a:p>
        </p:txBody>
      </p:sp>
      <p:sp>
        <p:nvSpPr>
          <p:cNvPr id="12298" name="Rectangle 2">
            <a:extLst>
              <a:ext uri="{FF2B5EF4-FFF2-40B4-BE49-F238E27FC236}">
                <a16:creationId xmlns:a16="http://schemas.microsoft.com/office/drawing/2014/main" id="{9759AE47-2BCD-9CD8-E523-78F60FC81037}"/>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1F33C17F-EF21-03F2-4963-39D0DDA60B06}"/>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76BD2527-1548-8618-B41A-5B11F27DFE38}"/>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D0F62971-9DE3-FC6C-8C9B-4E6F5439FFF3}"/>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19</a:t>
            </a:fld>
            <a:endParaRPr lang="en-US" altLang="en-US" sz="1300"/>
          </a:p>
        </p:txBody>
      </p:sp>
      <p:sp>
        <p:nvSpPr>
          <p:cNvPr id="12302" name="Rectangle 2">
            <a:extLst>
              <a:ext uri="{FF2B5EF4-FFF2-40B4-BE49-F238E27FC236}">
                <a16:creationId xmlns:a16="http://schemas.microsoft.com/office/drawing/2014/main" id="{0F71849E-FDD9-A0B4-FD28-2B5F8DF64D6A}"/>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6C1F32D3-01A1-56A9-7507-35952357AAED}"/>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BFD3DA7C-99C6-0CC9-46A1-B083136731F0}"/>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84EC9D8E-FD41-0152-EDC7-B5AD0A6AFBD6}"/>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19</a:t>
            </a:fld>
            <a:endParaRPr lang="en-US" altLang="en-US" sz="1300"/>
          </a:p>
        </p:txBody>
      </p:sp>
      <p:sp>
        <p:nvSpPr>
          <p:cNvPr id="12306" name="Rectangle 2">
            <a:extLst>
              <a:ext uri="{FF2B5EF4-FFF2-40B4-BE49-F238E27FC236}">
                <a16:creationId xmlns:a16="http://schemas.microsoft.com/office/drawing/2014/main" id="{7F83EAD7-9DEC-35B5-1D42-32AE434897A1}"/>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81516FA2-9614-0349-14F0-C2B6CBDC3784}"/>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17716155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2</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2</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2</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2</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34883840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652D1-D5C5-95B2-A0AB-4BE161A286C2}"/>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981341A7-1036-8299-E92F-B9B04CC83F9E}"/>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33B72E9B-CE77-716F-8236-99788D9FEAC6}"/>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410471D2-0B4A-A34D-E201-A45FFA4FC5DA}"/>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E0691FB3-2F2D-D52E-4A04-C9DD4D0F4B44}"/>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20</a:t>
            </a:fld>
            <a:endParaRPr lang="en-US" altLang="en-US" sz="1300"/>
          </a:p>
        </p:txBody>
      </p:sp>
      <p:sp>
        <p:nvSpPr>
          <p:cNvPr id="12294" name="Rectangle 2">
            <a:extLst>
              <a:ext uri="{FF2B5EF4-FFF2-40B4-BE49-F238E27FC236}">
                <a16:creationId xmlns:a16="http://schemas.microsoft.com/office/drawing/2014/main" id="{9653B8B3-D63F-2FB0-F97D-E3227F5B5A90}"/>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A1E629F7-E1FF-A0A8-E1F5-86FFF78772F3}"/>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43AA71C3-CA18-F2B9-27B2-1495C20296B1}"/>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977E893C-47F0-D1EC-10EB-F92C0A0A2659}"/>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20</a:t>
            </a:fld>
            <a:endParaRPr lang="en-US" altLang="en-US" sz="1300"/>
          </a:p>
        </p:txBody>
      </p:sp>
      <p:sp>
        <p:nvSpPr>
          <p:cNvPr id="12298" name="Rectangle 2">
            <a:extLst>
              <a:ext uri="{FF2B5EF4-FFF2-40B4-BE49-F238E27FC236}">
                <a16:creationId xmlns:a16="http://schemas.microsoft.com/office/drawing/2014/main" id="{EE254860-F070-1595-BA44-C301DE74EC8E}"/>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30681575-E180-1521-CABB-C4A52769D92C}"/>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33F154ED-CF33-47D7-C43C-26C2F60A6D2F}"/>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97D8DA8D-7FC3-F63D-3795-257D5EA5BD58}"/>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20</a:t>
            </a:fld>
            <a:endParaRPr lang="en-US" altLang="en-US" sz="1300"/>
          </a:p>
        </p:txBody>
      </p:sp>
      <p:sp>
        <p:nvSpPr>
          <p:cNvPr id="12302" name="Rectangle 2">
            <a:extLst>
              <a:ext uri="{FF2B5EF4-FFF2-40B4-BE49-F238E27FC236}">
                <a16:creationId xmlns:a16="http://schemas.microsoft.com/office/drawing/2014/main" id="{69F58AE5-2FA1-70EA-99D0-D484265588B5}"/>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0B8DF0EC-2442-C99B-E0F0-5861D7C7F62A}"/>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F169C25D-4780-5221-61D3-D7D519F4CF21}"/>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DE85C09C-0935-84AB-8B52-201809661884}"/>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20</a:t>
            </a:fld>
            <a:endParaRPr lang="en-US" altLang="en-US" sz="1300"/>
          </a:p>
        </p:txBody>
      </p:sp>
      <p:sp>
        <p:nvSpPr>
          <p:cNvPr id="12306" name="Rectangle 2">
            <a:extLst>
              <a:ext uri="{FF2B5EF4-FFF2-40B4-BE49-F238E27FC236}">
                <a16:creationId xmlns:a16="http://schemas.microsoft.com/office/drawing/2014/main" id="{DF49F522-E369-43D1-50A3-963FF6D26B2C}"/>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90325AC6-88FE-FC55-4807-5678DBD1D4C6}"/>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18530178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5DE59-3822-C8A5-5CC6-E5E1EA5C4EEA}"/>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98545031-1F79-1DB0-1058-D162C18DC6B8}"/>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366F1F4D-F7CE-88A2-A9EB-ACBA88EC1C71}"/>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42176FE8-BBF6-5244-075E-05F192B47FCC}"/>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F889A519-6C0F-6460-C679-F6AB23633741}"/>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21</a:t>
            </a:fld>
            <a:endParaRPr lang="en-US" altLang="en-US" sz="1300"/>
          </a:p>
        </p:txBody>
      </p:sp>
      <p:sp>
        <p:nvSpPr>
          <p:cNvPr id="12294" name="Rectangle 2">
            <a:extLst>
              <a:ext uri="{FF2B5EF4-FFF2-40B4-BE49-F238E27FC236}">
                <a16:creationId xmlns:a16="http://schemas.microsoft.com/office/drawing/2014/main" id="{5D694BF8-F5E7-C0C9-147D-A996A88B3A2D}"/>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F4E415DE-54C0-EB5A-EB98-41CA4BA2BE39}"/>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E3A1761F-BE35-22AB-985C-AEF900E2D1F3}"/>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CF03F10C-162D-BEC3-AF72-B8F6A5972A46}"/>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21</a:t>
            </a:fld>
            <a:endParaRPr lang="en-US" altLang="en-US" sz="1300"/>
          </a:p>
        </p:txBody>
      </p:sp>
      <p:sp>
        <p:nvSpPr>
          <p:cNvPr id="12298" name="Rectangle 2">
            <a:extLst>
              <a:ext uri="{FF2B5EF4-FFF2-40B4-BE49-F238E27FC236}">
                <a16:creationId xmlns:a16="http://schemas.microsoft.com/office/drawing/2014/main" id="{1008A326-D4D4-74F4-E487-FE3E2F7B32A5}"/>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B89806E4-6FAB-9A90-DA62-23D4D2214292}"/>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BED8569A-640C-44A5-667E-F95427188D79}"/>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2C84D2B5-13B7-D5FC-2C93-33B1539C2499}"/>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21</a:t>
            </a:fld>
            <a:endParaRPr lang="en-US" altLang="en-US" sz="1300"/>
          </a:p>
        </p:txBody>
      </p:sp>
      <p:sp>
        <p:nvSpPr>
          <p:cNvPr id="12302" name="Rectangle 2">
            <a:extLst>
              <a:ext uri="{FF2B5EF4-FFF2-40B4-BE49-F238E27FC236}">
                <a16:creationId xmlns:a16="http://schemas.microsoft.com/office/drawing/2014/main" id="{73FFA251-777F-3176-71BA-E49D7D93C1D1}"/>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AEE456C7-CD2C-29B9-1775-3C411C70DE15}"/>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4ED60055-406C-F805-4AF0-6989B9C63FE5}"/>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3324E027-33B3-6DFE-2A4F-5C80A2E726BB}"/>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21</a:t>
            </a:fld>
            <a:endParaRPr lang="en-US" altLang="en-US" sz="1300"/>
          </a:p>
        </p:txBody>
      </p:sp>
      <p:sp>
        <p:nvSpPr>
          <p:cNvPr id="12306" name="Rectangle 2">
            <a:extLst>
              <a:ext uri="{FF2B5EF4-FFF2-40B4-BE49-F238E27FC236}">
                <a16:creationId xmlns:a16="http://schemas.microsoft.com/office/drawing/2014/main" id="{32704C9B-B290-8745-0581-1098AC182A83}"/>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734065E6-526F-352E-E629-B9D4D0401F8F}"/>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31767117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06CCE-12C5-29C0-E7A0-004DE7C1076C}"/>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C5DB13AF-70D6-054E-7A2F-D67DDBBC2292}"/>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1F306DCB-A9E4-979D-1D22-5BF5B067C822}"/>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3E06DAFB-E046-31CE-B356-2EAB73A315DC}"/>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9DB48414-56BF-7D00-9868-2E40A8E23034}"/>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22</a:t>
            </a:fld>
            <a:endParaRPr lang="en-US" altLang="en-US" sz="1300"/>
          </a:p>
        </p:txBody>
      </p:sp>
      <p:sp>
        <p:nvSpPr>
          <p:cNvPr id="12294" name="Rectangle 2">
            <a:extLst>
              <a:ext uri="{FF2B5EF4-FFF2-40B4-BE49-F238E27FC236}">
                <a16:creationId xmlns:a16="http://schemas.microsoft.com/office/drawing/2014/main" id="{FBF3D510-1324-27BB-21FB-9B0602C37384}"/>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095FCA54-6281-63A4-BC61-BC57946DF11F}"/>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0882587F-75BB-D678-2620-E21F5BCC46EC}"/>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8700EFE7-1FE7-F811-96D9-DE170FE890B0}"/>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22</a:t>
            </a:fld>
            <a:endParaRPr lang="en-US" altLang="en-US" sz="1300"/>
          </a:p>
        </p:txBody>
      </p:sp>
      <p:sp>
        <p:nvSpPr>
          <p:cNvPr id="12298" name="Rectangle 2">
            <a:extLst>
              <a:ext uri="{FF2B5EF4-FFF2-40B4-BE49-F238E27FC236}">
                <a16:creationId xmlns:a16="http://schemas.microsoft.com/office/drawing/2014/main" id="{E121E89E-F2E3-28DF-C388-1EEEBA51CBF7}"/>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22AB0715-4A77-13E1-A5B6-908CC1F2E915}"/>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81341D37-358C-1169-7994-79D68F30908B}"/>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79656780-A1E5-91FA-270D-911B2016247C}"/>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22</a:t>
            </a:fld>
            <a:endParaRPr lang="en-US" altLang="en-US" sz="1300"/>
          </a:p>
        </p:txBody>
      </p:sp>
      <p:sp>
        <p:nvSpPr>
          <p:cNvPr id="12302" name="Rectangle 2">
            <a:extLst>
              <a:ext uri="{FF2B5EF4-FFF2-40B4-BE49-F238E27FC236}">
                <a16:creationId xmlns:a16="http://schemas.microsoft.com/office/drawing/2014/main" id="{1DDD83FD-F5CF-0352-8FD3-897341042F4D}"/>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257BAE23-6D9B-008A-EAF4-BDA3DCE0F60D}"/>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22A7023B-5F96-792C-1377-B0AA34658C80}"/>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81576227-D35C-AFCB-B320-24588249F84F}"/>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22</a:t>
            </a:fld>
            <a:endParaRPr lang="en-US" altLang="en-US" sz="1300"/>
          </a:p>
        </p:txBody>
      </p:sp>
      <p:sp>
        <p:nvSpPr>
          <p:cNvPr id="12306" name="Rectangle 2">
            <a:extLst>
              <a:ext uri="{FF2B5EF4-FFF2-40B4-BE49-F238E27FC236}">
                <a16:creationId xmlns:a16="http://schemas.microsoft.com/office/drawing/2014/main" id="{39D166BE-99AD-EA6C-4AD6-ECDF8DE83115}"/>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5946E8A1-EB06-D751-8642-7CA0F2392E97}"/>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19466237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AE24A-720F-47B8-D2D3-3F02D4401008}"/>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A2599385-624D-AB64-6E49-7B723C9B6318}"/>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27A62DC3-4034-7089-F915-EAD4FBBAAE77}"/>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7BB95ED9-095E-D578-FC06-1CC998E73A56}"/>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2311303D-9B3F-10BE-DF49-8EB3074FC9AD}"/>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23</a:t>
            </a:fld>
            <a:endParaRPr lang="en-US" altLang="en-US" sz="1300"/>
          </a:p>
        </p:txBody>
      </p:sp>
      <p:sp>
        <p:nvSpPr>
          <p:cNvPr id="12294" name="Rectangle 2">
            <a:extLst>
              <a:ext uri="{FF2B5EF4-FFF2-40B4-BE49-F238E27FC236}">
                <a16:creationId xmlns:a16="http://schemas.microsoft.com/office/drawing/2014/main" id="{0449D5E4-2FFD-CA78-44A5-A39069446404}"/>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C13AB5A6-C0F1-39CF-5EE4-F81CB627AAC4}"/>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77D7F5D5-D083-823D-3C3C-D49540A194A0}"/>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6BC1D65B-2DD6-8484-C40F-06FBEE91156D}"/>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23</a:t>
            </a:fld>
            <a:endParaRPr lang="en-US" altLang="en-US" sz="1300"/>
          </a:p>
        </p:txBody>
      </p:sp>
      <p:sp>
        <p:nvSpPr>
          <p:cNvPr id="12298" name="Rectangle 2">
            <a:extLst>
              <a:ext uri="{FF2B5EF4-FFF2-40B4-BE49-F238E27FC236}">
                <a16:creationId xmlns:a16="http://schemas.microsoft.com/office/drawing/2014/main" id="{75DE6685-814B-8A47-FF2F-BFEE190B24BF}"/>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77626D67-C0A6-3D3F-014D-5A005508341A}"/>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3224E5FB-D442-EDBE-1125-0226AC6A11CA}"/>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87D7B8AD-9549-3C0B-EE9C-222DEB888C5C}"/>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23</a:t>
            </a:fld>
            <a:endParaRPr lang="en-US" altLang="en-US" sz="1300"/>
          </a:p>
        </p:txBody>
      </p:sp>
      <p:sp>
        <p:nvSpPr>
          <p:cNvPr id="12302" name="Rectangle 2">
            <a:extLst>
              <a:ext uri="{FF2B5EF4-FFF2-40B4-BE49-F238E27FC236}">
                <a16:creationId xmlns:a16="http://schemas.microsoft.com/office/drawing/2014/main" id="{DF34659B-D96D-7DF2-46DD-F49EF00FD9C2}"/>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2B557980-C94E-C2AA-2F93-D43AE2097725}"/>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710112F4-ADDA-23ED-1036-26A6E471677E}"/>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C8430FD5-15C6-1006-6AF4-039FE21EDA4F}"/>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23</a:t>
            </a:fld>
            <a:endParaRPr lang="en-US" altLang="en-US" sz="1300"/>
          </a:p>
        </p:txBody>
      </p:sp>
      <p:sp>
        <p:nvSpPr>
          <p:cNvPr id="12306" name="Rectangle 2">
            <a:extLst>
              <a:ext uri="{FF2B5EF4-FFF2-40B4-BE49-F238E27FC236}">
                <a16:creationId xmlns:a16="http://schemas.microsoft.com/office/drawing/2014/main" id="{E7FED9C8-1B99-291F-C407-9FA7A4E4D003}"/>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651A1381-18C1-6975-8498-F1B39779000C}"/>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21346402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9F3ECB-BF0A-5197-AB34-AF9343C15830}"/>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7959D67B-F036-6D87-A010-CE315F3945C2}"/>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D227DBC1-678F-C1A2-66A0-28978C465AB1}"/>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DC96B5D2-1D52-7BDB-8937-18A1130599E8}"/>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AC717CBB-2A5E-43BF-7A83-31CD81389439}"/>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24</a:t>
            </a:fld>
            <a:endParaRPr lang="en-US" altLang="en-US" sz="1300"/>
          </a:p>
        </p:txBody>
      </p:sp>
      <p:sp>
        <p:nvSpPr>
          <p:cNvPr id="12294" name="Rectangle 2">
            <a:extLst>
              <a:ext uri="{FF2B5EF4-FFF2-40B4-BE49-F238E27FC236}">
                <a16:creationId xmlns:a16="http://schemas.microsoft.com/office/drawing/2014/main" id="{6931BA35-6FB1-900E-B337-A9BB83233347}"/>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30B2620C-1B14-9FFE-2C18-E73E5317976A}"/>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12F7826A-1E01-F535-C7DD-DE5E0DB57422}"/>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6A588FE9-8206-AFAB-B4D0-D60B12362FA4}"/>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24</a:t>
            </a:fld>
            <a:endParaRPr lang="en-US" altLang="en-US" sz="1300"/>
          </a:p>
        </p:txBody>
      </p:sp>
      <p:sp>
        <p:nvSpPr>
          <p:cNvPr id="12298" name="Rectangle 2">
            <a:extLst>
              <a:ext uri="{FF2B5EF4-FFF2-40B4-BE49-F238E27FC236}">
                <a16:creationId xmlns:a16="http://schemas.microsoft.com/office/drawing/2014/main" id="{ECF1A4DD-F48B-288F-B337-42BAE10E9FEC}"/>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143EDE98-66B7-4064-D2CC-B27B4E67FC6B}"/>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22CADF36-A4B8-F520-37B9-8F08EB600A17}"/>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C6751C2C-854A-9E7D-775D-13F249E42F37}"/>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24</a:t>
            </a:fld>
            <a:endParaRPr lang="en-US" altLang="en-US" sz="1300"/>
          </a:p>
        </p:txBody>
      </p:sp>
      <p:sp>
        <p:nvSpPr>
          <p:cNvPr id="12302" name="Rectangle 2">
            <a:extLst>
              <a:ext uri="{FF2B5EF4-FFF2-40B4-BE49-F238E27FC236}">
                <a16:creationId xmlns:a16="http://schemas.microsoft.com/office/drawing/2014/main" id="{7D290A27-3F81-E39D-1A08-8C7B647B3173}"/>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C482B56B-B48E-66D9-FAF4-273E9E032175}"/>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32E622B1-B9C3-FE76-F420-1C1856BA74B3}"/>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E6560569-51CA-1971-FD66-94D144C55633}"/>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24</a:t>
            </a:fld>
            <a:endParaRPr lang="en-US" altLang="en-US" sz="1300"/>
          </a:p>
        </p:txBody>
      </p:sp>
      <p:sp>
        <p:nvSpPr>
          <p:cNvPr id="12306" name="Rectangle 2">
            <a:extLst>
              <a:ext uri="{FF2B5EF4-FFF2-40B4-BE49-F238E27FC236}">
                <a16:creationId xmlns:a16="http://schemas.microsoft.com/office/drawing/2014/main" id="{75BF5783-F8DF-64C9-28F7-830D7DDAE299}"/>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EE3FFCDE-801B-2E16-6F84-13E4BC97FEDB}"/>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22275944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B24B4-BD09-56C4-6720-FEED5F9FEBA8}"/>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DAA3EF84-CE58-EBF3-9B7A-DC5374D94154}"/>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AA46B2EC-B814-CE44-0F2A-C9133056724F}"/>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B353F990-BC4E-D96C-4995-10022D7CB907}"/>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F04F051B-D61B-A9B4-5298-12AE08882177}"/>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25</a:t>
            </a:fld>
            <a:endParaRPr lang="en-US" altLang="en-US" sz="1300"/>
          </a:p>
        </p:txBody>
      </p:sp>
      <p:sp>
        <p:nvSpPr>
          <p:cNvPr id="12294" name="Rectangle 2">
            <a:extLst>
              <a:ext uri="{FF2B5EF4-FFF2-40B4-BE49-F238E27FC236}">
                <a16:creationId xmlns:a16="http://schemas.microsoft.com/office/drawing/2014/main" id="{AD09EFDC-8002-5BCC-B265-BC5F5F59F806}"/>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80601313-D15D-632F-65D9-FA1067BC57AD}"/>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53D740A2-237B-480A-D862-B2B49AFD7C35}"/>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D55C64A9-4859-3D8D-8468-E850EE5EFB01}"/>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25</a:t>
            </a:fld>
            <a:endParaRPr lang="en-US" altLang="en-US" sz="1300"/>
          </a:p>
        </p:txBody>
      </p:sp>
      <p:sp>
        <p:nvSpPr>
          <p:cNvPr id="12298" name="Rectangle 2">
            <a:extLst>
              <a:ext uri="{FF2B5EF4-FFF2-40B4-BE49-F238E27FC236}">
                <a16:creationId xmlns:a16="http://schemas.microsoft.com/office/drawing/2014/main" id="{EA7B5506-4B15-3363-8F19-73363FB51772}"/>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80D567A3-E74B-C195-5B67-B00AC451769B}"/>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9603E838-E7EE-931E-282C-6E3585D87BD0}"/>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DA746F9A-E723-FBA2-361B-D36D44841010}"/>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25</a:t>
            </a:fld>
            <a:endParaRPr lang="en-US" altLang="en-US" sz="1300"/>
          </a:p>
        </p:txBody>
      </p:sp>
      <p:sp>
        <p:nvSpPr>
          <p:cNvPr id="12302" name="Rectangle 2">
            <a:extLst>
              <a:ext uri="{FF2B5EF4-FFF2-40B4-BE49-F238E27FC236}">
                <a16:creationId xmlns:a16="http://schemas.microsoft.com/office/drawing/2014/main" id="{9D00108C-542A-EFCA-A603-02A724395577}"/>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1D418B9B-3C46-4F8E-3F8A-A5B2D2523873}"/>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8F84D805-84FE-DB00-9502-706A13ACEECF}"/>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F43CB666-C4BF-06D6-6E54-4A46FC2E847E}"/>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25</a:t>
            </a:fld>
            <a:endParaRPr lang="en-US" altLang="en-US" sz="1300"/>
          </a:p>
        </p:txBody>
      </p:sp>
      <p:sp>
        <p:nvSpPr>
          <p:cNvPr id="12306" name="Rectangle 2">
            <a:extLst>
              <a:ext uri="{FF2B5EF4-FFF2-40B4-BE49-F238E27FC236}">
                <a16:creationId xmlns:a16="http://schemas.microsoft.com/office/drawing/2014/main" id="{2FAE9968-BB93-A03E-6DC0-E6721FB6F175}"/>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7ED1D5EA-0F8F-2471-60DE-869137A37CC8}"/>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37816977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742E38-89EE-9FA7-7DB7-74D734B2406B}"/>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E3FDAE2E-66D9-6FC2-65F0-0692DFF64A3B}"/>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5DFA15BA-513A-05F9-B028-0A3B1BBC86D9}"/>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DCD7DF72-998B-557E-B35F-733A5F026FBC}"/>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10C3ADAA-5325-0AFB-95F6-1CCDB6CD7344}"/>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26</a:t>
            </a:fld>
            <a:endParaRPr lang="en-US" altLang="en-US" sz="1300"/>
          </a:p>
        </p:txBody>
      </p:sp>
      <p:sp>
        <p:nvSpPr>
          <p:cNvPr id="12294" name="Rectangle 2">
            <a:extLst>
              <a:ext uri="{FF2B5EF4-FFF2-40B4-BE49-F238E27FC236}">
                <a16:creationId xmlns:a16="http://schemas.microsoft.com/office/drawing/2014/main" id="{52E557F0-063D-A276-4F6D-5C99DFDDA6A7}"/>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9CAB868E-5437-3B08-DA54-8D08B2E029FC}"/>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97412B7B-85CC-9504-6B77-585D0CC74E74}"/>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F8851595-B90B-7C9A-8626-939039D2D42C}"/>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26</a:t>
            </a:fld>
            <a:endParaRPr lang="en-US" altLang="en-US" sz="1300"/>
          </a:p>
        </p:txBody>
      </p:sp>
      <p:sp>
        <p:nvSpPr>
          <p:cNvPr id="12298" name="Rectangle 2">
            <a:extLst>
              <a:ext uri="{FF2B5EF4-FFF2-40B4-BE49-F238E27FC236}">
                <a16:creationId xmlns:a16="http://schemas.microsoft.com/office/drawing/2014/main" id="{4155143F-B72D-03CB-9DAD-544456E9DD16}"/>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D183C040-060B-43C8-AF61-A9DA891208B8}"/>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3832A023-3E50-C2C1-B325-15D6426483E1}"/>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A2706ED4-4C45-F027-4A1A-4FFC28CE5E0F}"/>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26</a:t>
            </a:fld>
            <a:endParaRPr lang="en-US" altLang="en-US" sz="1300"/>
          </a:p>
        </p:txBody>
      </p:sp>
      <p:sp>
        <p:nvSpPr>
          <p:cNvPr id="12302" name="Rectangle 2">
            <a:extLst>
              <a:ext uri="{FF2B5EF4-FFF2-40B4-BE49-F238E27FC236}">
                <a16:creationId xmlns:a16="http://schemas.microsoft.com/office/drawing/2014/main" id="{3B2D781A-92A9-3078-A884-543FC769DC7A}"/>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F9F57612-0F5F-64F1-D8FC-D51873912948}"/>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CA6E04C5-CE68-1354-6145-AF4900D3AD1A}"/>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151E5A21-337F-B36F-B72B-ABC975ED9514}"/>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26</a:t>
            </a:fld>
            <a:endParaRPr lang="en-US" altLang="en-US" sz="1300"/>
          </a:p>
        </p:txBody>
      </p:sp>
      <p:sp>
        <p:nvSpPr>
          <p:cNvPr id="12306" name="Rectangle 2">
            <a:extLst>
              <a:ext uri="{FF2B5EF4-FFF2-40B4-BE49-F238E27FC236}">
                <a16:creationId xmlns:a16="http://schemas.microsoft.com/office/drawing/2014/main" id="{48E7792E-E2F6-5B62-1166-24591A3793C5}"/>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6BEE2F7A-737D-D075-94C2-494351D53B42}"/>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22269524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CF6B1E-2FC9-EEE5-362A-4D5DB26D6F17}"/>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E0762EB8-5FDA-F335-8F17-360469963829}"/>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D2A00D05-C113-F083-0EA2-BB51057058DF}"/>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5B430BE5-1E30-682F-6792-19C400924744}"/>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56B021F7-FA1D-FB49-4240-05093BA63250}"/>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27</a:t>
            </a:fld>
            <a:endParaRPr lang="en-US" altLang="en-US" sz="1300"/>
          </a:p>
        </p:txBody>
      </p:sp>
      <p:sp>
        <p:nvSpPr>
          <p:cNvPr id="12294" name="Rectangle 2">
            <a:extLst>
              <a:ext uri="{FF2B5EF4-FFF2-40B4-BE49-F238E27FC236}">
                <a16:creationId xmlns:a16="http://schemas.microsoft.com/office/drawing/2014/main" id="{9A85509B-BFA1-4631-6AD3-F776B1A3F0FF}"/>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FF3207A1-8BAE-7702-5589-549EA79EBD0B}"/>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99579B3C-5FB5-D1ED-B113-440726AB8448}"/>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C45F2BB5-531D-B2A6-BE47-60771F6D5320}"/>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27</a:t>
            </a:fld>
            <a:endParaRPr lang="en-US" altLang="en-US" sz="1300"/>
          </a:p>
        </p:txBody>
      </p:sp>
      <p:sp>
        <p:nvSpPr>
          <p:cNvPr id="12298" name="Rectangle 2">
            <a:extLst>
              <a:ext uri="{FF2B5EF4-FFF2-40B4-BE49-F238E27FC236}">
                <a16:creationId xmlns:a16="http://schemas.microsoft.com/office/drawing/2014/main" id="{D4533BDD-F5BF-9C34-CE68-8689B373D58B}"/>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A24AE2FF-C68F-262E-84C4-9C38F876A8FF}"/>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A9F48281-05A0-8ABA-80E2-2B2E124016AB}"/>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19F19C09-4CEB-DDC8-A03F-C2AB5701F8B0}"/>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27</a:t>
            </a:fld>
            <a:endParaRPr lang="en-US" altLang="en-US" sz="1300"/>
          </a:p>
        </p:txBody>
      </p:sp>
      <p:sp>
        <p:nvSpPr>
          <p:cNvPr id="12302" name="Rectangle 2">
            <a:extLst>
              <a:ext uri="{FF2B5EF4-FFF2-40B4-BE49-F238E27FC236}">
                <a16:creationId xmlns:a16="http://schemas.microsoft.com/office/drawing/2014/main" id="{8F397084-F675-228D-49ED-7171E4825049}"/>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42797FCF-0CDC-5691-6A68-F8E32B56CBD9}"/>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572A2787-BC7D-AD54-D7A9-9AED4C83070F}"/>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11F15801-ADCA-1DBE-D34E-6B4E21EEBE1F}"/>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27</a:t>
            </a:fld>
            <a:endParaRPr lang="en-US" altLang="en-US" sz="1300"/>
          </a:p>
        </p:txBody>
      </p:sp>
      <p:sp>
        <p:nvSpPr>
          <p:cNvPr id="12306" name="Rectangle 2">
            <a:extLst>
              <a:ext uri="{FF2B5EF4-FFF2-40B4-BE49-F238E27FC236}">
                <a16:creationId xmlns:a16="http://schemas.microsoft.com/office/drawing/2014/main" id="{9D1CA22C-E0EA-9730-6625-22F3E77CA4B3}"/>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2BEE69A1-A49B-55F4-8EE1-A21F683F0A70}"/>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5552142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6754A-8600-124B-68D0-DC55225E98CA}"/>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890104D1-30DE-60D0-D75F-CDA7A9EC436E}"/>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651DC92A-2CD2-310B-B28B-4D221CAE8000}"/>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C71D6A76-1A5C-61BA-3A31-1BD58B1E4A22}"/>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D66A5FB8-FFE5-1616-8A3B-C750C8652ABC}"/>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28</a:t>
            </a:fld>
            <a:endParaRPr lang="en-US" altLang="en-US" sz="1300"/>
          </a:p>
        </p:txBody>
      </p:sp>
      <p:sp>
        <p:nvSpPr>
          <p:cNvPr id="12294" name="Rectangle 2">
            <a:extLst>
              <a:ext uri="{FF2B5EF4-FFF2-40B4-BE49-F238E27FC236}">
                <a16:creationId xmlns:a16="http://schemas.microsoft.com/office/drawing/2014/main" id="{A0A269DF-35AC-B0D5-B1BE-F96C51FCB728}"/>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EF2587DA-2ECD-FDE9-94F7-734DA58F4E76}"/>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71210F45-9691-818D-0917-414627743112}"/>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32ECC726-4436-D681-1A5C-AFC21B630D92}"/>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28</a:t>
            </a:fld>
            <a:endParaRPr lang="en-US" altLang="en-US" sz="1300"/>
          </a:p>
        </p:txBody>
      </p:sp>
      <p:sp>
        <p:nvSpPr>
          <p:cNvPr id="12298" name="Rectangle 2">
            <a:extLst>
              <a:ext uri="{FF2B5EF4-FFF2-40B4-BE49-F238E27FC236}">
                <a16:creationId xmlns:a16="http://schemas.microsoft.com/office/drawing/2014/main" id="{DB17B19C-B543-2192-0492-7AAFE24CE757}"/>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60547EB0-3950-74BD-18FE-D0981A678207}"/>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7F3303B5-A93C-FF09-83CC-40342494C47F}"/>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79FB77CA-9F88-F53B-2A84-51A55EC4690F}"/>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28</a:t>
            </a:fld>
            <a:endParaRPr lang="en-US" altLang="en-US" sz="1300"/>
          </a:p>
        </p:txBody>
      </p:sp>
      <p:sp>
        <p:nvSpPr>
          <p:cNvPr id="12302" name="Rectangle 2">
            <a:extLst>
              <a:ext uri="{FF2B5EF4-FFF2-40B4-BE49-F238E27FC236}">
                <a16:creationId xmlns:a16="http://schemas.microsoft.com/office/drawing/2014/main" id="{65AE08AF-9CAE-C057-39D0-4128D86ABF01}"/>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A435EC32-0772-78DC-EE95-DAAF887C0312}"/>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714E831A-58A1-4ADC-FDB5-5B592A3AC3F7}"/>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CA2F3421-2AA9-41AE-8124-5CF0A85B05BC}"/>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28</a:t>
            </a:fld>
            <a:endParaRPr lang="en-US" altLang="en-US" sz="1300"/>
          </a:p>
        </p:txBody>
      </p:sp>
      <p:sp>
        <p:nvSpPr>
          <p:cNvPr id="12306" name="Rectangle 2">
            <a:extLst>
              <a:ext uri="{FF2B5EF4-FFF2-40B4-BE49-F238E27FC236}">
                <a16:creationId xmlns:a16="http://schemas.microsoft.com/office/drawing/2014/main" id="{D53E2557-7E05-2D5E-F72E-AE9A99D7C2FE}"/>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C91B2104-3D88-EE70-0914-2F7FEAED5CA8}"/>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1261696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D027D-700E-7229-6760-1E97C8FF1100}"/>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80501355-3A3C-024B-4BA6-2AF59D0C6ECC}"/>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D59F4331-D6FC-FC9B-63D4-4C16C09DAAB2}"/>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D2BCCB37-F1E0-E657-6BD7-8D04C93B758A}"/>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9BBDF549-CE59-A76D-04B3-E2708942B3DC}"/>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29</a:t>
            </a:fld>
            <a:endParaRPr lang="en-US" altLang="en-US" sz="1300"/>
          </a:p>
        </p:txBody>
      </p:sp>
      <p:sp>
        <p:nvSpPr>
          <p:cNvPr id="12294" name="Rectangle 2">
            <a:extLst>
              <a:ext uri="{FF2B5EF4-FFF2-40B4-BE49-F238E27FC236}">
                <a16:creationId xmlns:a16="http://schemas.microsoft.com/office/drawing/2014/main" id="{421EA443-7D64-AF91-9079-F9120E775AA8}"/>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B91A02CD-DDD0-7501-5770-2B3D0225D845}"/>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132A5AE1-C84E-E629-0C03-9FAEC95CC714}"/>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0173A52D-1B5E-971C-49FD-C6A04A3F83B3}"/>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29</a:t>
            </a:fld>
            <a:endParaRPr lang="en-US" altLang="en-US" sz="1300"/>
          </a:p>
        </p:txBody>
      </p:sp>
      <p:sp>
        <p:nvSpPr>
          <p:cNvPr id="12298" name="Rectangle 2">
            <a:extLst>
              <a:ext uri="{FF2B5EF4-FFF2-40B4-BE49-F238E27FC236}">
                <a16:creationId xmlns:a16="http://schemas.microsoft.com/office/drawing/2014/main" id="{E61FFC0D-D914-3D1C-2F7A-E21BFAB0D2FA}"/>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B36C6EA5-DAD7-8C12-6AC0-8A83275534B9}"/>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3099055D-5BB0-7033-777A-A5EC71EBD9A0}"/>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0FBE4818-6080-F365-A686-199A8DB6F38C}"/>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29</a:t>
            </a:fld>
            <a:endParaRPr lang="en-US" altLang="en-US" sz="1300"/>
          </a:p>
        </p:txBody>
      </p:sp>
      <p:sp>
        <p:nvSpPr>
          <p:cNvPr id="12302" name="Rectangle 2">
            <a:extLst>
              <a:ext uri="{FF2B5EF4-FFF2-40B4-BE49-F238E27FC236}">
                <a16:creationId xmlns:a16="http://schemas.microsoft.com/office/drawing/2014/main" id="{85D07A1E-B38F-1052-FAE3-9FE15831C113}"/>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CEAD0110-1EC4-5A24-6A13-B6E14803C742}"/>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8A8842F4-4931-23CB-E843-8EF9B76699C7}"/>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170D9465-4379-8E9B-2E2B-60B570F937A8}"/>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29</a:t>
            </a:fld>
            <a:endParaRPr lang="en-US" altLang="en-US" sz="1300"/>
          </a:p>
        </p:txBody>
      </p:sp>
      <p:sp>
        <p:nvSpPr>
          <p:cNvPr id="12306" name="Rectangle 2">
            <a:extLst>
              <a:ext uri="{FF2B5EF4-FFF2-40B4-BE49-F238E27FC236}">
                <a16:creationId xmlns:a16="http://schemas.microsoft.com/office/drawing/2014/main" id="{97856091-3C94-4485-2AEF-4694A824C20C}"/>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ECC91912-EE54-7318-0F8B-2AD827D6C524}"/>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28852538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D581E-10BA-42C4-787A-090B035F6462}"/>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4488FE92-A94A-6FE8-606D-1FAD0C3A75C2}"/>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05801F41-6D26-A9C0-AC0A-9A334281AE61}"/>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062EA261-BD1A-79E2-3068-5EABCA29D89C}"/>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01CE599B-915C-98A4-4930-E4DF09B377D8}"/>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3</a:t>
            </a:fld>
            <a:endParaRPr lang="en-US" altLang="en-US" sz="1300"/>
          </a:p>
        </p:txBody>
      </p:sp>
      <p:sp>
        <p:nvSpPr>
          <p:cNvPr id="12294" name="Rectangle 2">
            <a:extLst>
              <a:ext uri="{FF2B5EF4-FFF2-40B4-BE49-F238E27FC236}">
                <a16:creationId xmlns:a16="http://schemas.microsoft.com/office/drawing/2014/main" id="{889EE0B3-778A-25BA-200B-87520C11F4D5}"/>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2187A92A-8BBC-2020-592D-A92A58AD859F}"/>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7DAE98CA-9B28-0E87-79D6-679F01ED99C6}"/>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5F5FF40C-B272-C629-4BB8-49E91EC3F0FA}"/>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3</a:t>
            </a:fld>
            <a:endParaRPr lang="en-US" altLang="en-US" sz="1300"/>
          </a:p>
        </p:txBody>
      </p:sp>
      <p:sp>
        <p:nvSpPr>
          <p:cNvPr id="12298" name="Rectangle 2">
            <a:extLst>
              <a:ext uri="{FF2B5EF4-FFF2-40B4-BE49-F238E27FC236}">
                <a16:creationId xmlns:a16="http://schemas.microsoft.com/office/drawing/2014/main" id="{AFB14D89-EBA1-E2BE-6F85-7AAAC0D0811A}"/>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6101FC52-342D-41BF-4012-8A067EE3F215}"/>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CD8CA016-E701-2081-A58A-C4FF338FF586}"/>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C093102D-A2BE-777E-A561-3426D7BA2869}"/>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3</a:t>
            </a:fld>
            <a:endParaRPr lang="en-US" altLang="en-US" sz="1300"/>
          </a:p>
        </p:txBody>
      </p:sp>
      <p:sp>
        <p:nvSpPr>
          <p:cNvPr id="12302" name="Rectangle 2">
            <a:extLst>
              <a:ext uri="{FF2B5EF4-FFF2-40B4-BE49-F238E27FC236}">
                <a16:creationId xmlns:a16="http://schemas.microsoft.com/office/drawing/2014/main" id="{8774C0F2-44F9-77ED-BE93-7F735D43CFD5}"/>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F98FACD7-30AC-F223-FEDE-8D9150581A85}"/>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5A2D6360-89A4-4BE6-5AD7-17C34796BEB1}"/>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60B7B8B9-08C0-B839-D5D4-9304FBC17A6A}"/>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3</a:t>
            </a:fld>
            <a:endParaRPr lang="en-US" altLang="en-US" sz="1300"/>
          </a:p>
        </p:txBody>
      </p:sp>
      <p:sp>
        <p:nvSpPr>
          <p:cNvPr id="12306" name="Rectangle 2">
            <a:extLst>
              <a:ext uri="{FF2B5EF4-FFF2-40B4-BE49-F238E27FC236}">
                <a16:creationId xmlns:a16="http://schemas.microsoft.com/office/drawing/2014/main" id="{414AB3FD-0E18-91F5-435E-CE674DB67D45}"/>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42EFA7FB-F021-885F-23B7-716653485B38}"/>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11541576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7D152-5E6D-5FA7-CFD9-6490268D16D4}"/>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3E735EEF-ADDC-0127-8382-E5CC9E047C08}"/>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5859D131-731B-E754-A8F4-C0627BA62DA1}"/>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8E561FDB-C273-D94C-543A-130513423965}"/>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EE1CA260-F236-E823-1640-61269E2F25C0}"/>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30</a:t>
            </a:fld>
            <a:endParaRPr lang="en-US" altLang="en-US" sz="1300"/>
          </a:p>
        </p:txBody>
      </p:sp>
      <p:sp>
        <p:nvSpPr>
          <p:cNvPr id="12294" name="Rectangle 2">
            <a:extLst>
              <a:ext uri="{FF2B5EF4-FFF2-40B4-BE49-F238E27FC236}">
                <a16:creationId xmlns:a16="http://schemas.microsoft.com/office/drawing/2014/main" id="{4A8EC2CC-879A-AA48-88F7-A79CE5EE4A84}"/>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A46196DE-9914-F686-24CD-525A7940568B}"/>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D4432F6A-EB8A-5609-8173-984065C147A4}"/>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958826D1-DF44-2C00-C52A-330AB13AA0FE}"/>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30</a:t>
            </a:fld>
            <a:endParaRPr lang="en-US" altLang="en-US" sz="1300"/>
          </a:p>
        </p:txBody>
      </p:sp>
      <p:sp>
        <p:nvSpPr>
          <p:cNvPr id="12298" name="Rectangle 2">
            <a:extLst>
              <a:ext uri="{FF2B5EF4-FFF2-40B4-BE49-F238E27FC236}">
                <a16:creationId xmlns:a16="http://schemas.microsoft.com/office/drawing/2014/main" id="{359B2B8D-1BEE-BFFF-D0E6-5CB32495952E}"/>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5DFF9598-EA6F-A685-C128-97BA6F5C7BB9}"/>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FB9FF2A9-6934-6CC3-C6BE-492A68B979AA}"/>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A6FB8BB9-FCA6-263E-AC40-F17174E9F2C7}"/>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30</a:t>
            </a:fld>
            <a:endParaRPr lang="en-US" altLang="en-US" sz="1300"/>
          </a:p>
        </p:txBody>
      </p:sp>
      <p:sp>
        <p:nvSpPr>
          <p:cNvPr id="12302" name="Rectangle 2">
            <a:extLst>
              <a:ext uri="{FF2B5EF4-FFF2-40B4-BE49-F238E27FC236}">
                <a16:creationId xmlns:a16="http://schemas.microsoft.com/office/drawing/2014/main" id="{0FD649E3-09FC-EBDE-82C6-858213A4B71C}"/>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61EE1274-8C80-D2BF-E766-CF4D10659AF3}"/>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850884E0-5726-F288-9958-58329BB95118}"/>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CA66C709-8C1C-D9DE-C692-7C0FA9FAC720}"/>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30</a:t>
            </a:fld>
            <a:endParaRPr lang="en-US" altLang="en-US" sz="1300"/>
          </a:p>
        </p:txBody>
      </p:sp>
      <p:sp>
        <p:nvSpPr>
          <p:cNvPr id="12306" name="Rectangle 2">
            <a:extLst>
              <a:ext uri="{FF2B5EF4-FFF2-40B4-BE49-F238E27FC236}">
                <a16:creationId xmlns:a16="http://schemas.microsoft.com/office/drawing/2014/main" id="{72880BD5-5B49-87D9-0052-1E4958656212}"/>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CA9C6B79-B8D2-9B4B-4668-EB4FAFC63FEE}"/>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33661458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6E377-E42C-A65B-C172-819CBDE62E84}"/>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20FB74FE-EF49-D67F-06F5-F8A27D30632F}"/>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D2970EE7-6132-491F-E05E-821A44BD1E24}"/>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190CC31A-CD53-A303-655B-0EAB26DF9A28}"/>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D2584F4D-0421-2A21-9B9B-CFAF14E31299}"/>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31</a:t>
            </a:fld>
            <a:endParaRPr lang="en-US" altLang="en-US" sz="1300"/>
          </a:p>
        </p:txBody>
      </p:sp>
      <p:sp>
        <p:nvSpPr>
          <p:cNvPr id="12294" name="Rectangle 2">
            <a:extLst>
              <a:ext uri="{FF2B5EF4-FFF2-40B4-BE49-F238E27FC236}">
                <a16:creationId xmlns:a16="http://schemas.microsoft.com/office/drawing/2014/main" id="{1F8B47CF-7741-5DDA-7D03-C9A390EFBA3D}"/>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10F274B9-4CBF-259F-9420-7479F8547FEB}"/>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F0BD0EE9-685A-5820-2630-881536A20A7C}"/>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28CBE6FD-8F43-5C78-1EB4-F77A44B516BD}"/>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31</a:t>
            </a:fld>
            <a:endParaRPr lang="en-US" altLang="en-US" sz="1300"/>
          </a:p>
        </p:txBody>
      </p:sp>
      <p:sp>
        <p:nvSpPr>
          <p:cNvPr id="12298" name="Rectangle 2">
            <a:extLst>
              <a:ext uri="{FF2B5EF4-FFF2-40B4-BE49-F238E27FC236}">
                <a16:creationId xmlns:a16="http://schemas.microsoft.com/office/drawing/2014/main" id="{E4B304A4-3980-F493-F8D3-C7107532148E}"/>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C432FBE0-BB87-2296-EF4B-663694AB0042}"/>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92B6F2DB-4621-74B0-AFF8-FF421A8FDF71}"/>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18BD477F-E7F2-91C3-F0AF-B5923C230565}"/>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31</a:t>
            </a:fld>
            <a:endParaRPr lang="en-US" altLang="en-US" sz="1300"/>
          </a:p>
        </p:txBody>
      </p:sp>
      <p:sp>
        <p:nvSpPr>
          <p:cNvPr id="12302" name="Rectangle 2">
            <a:extLst>
              <a:ext uri="{FF2B5EF4-FFF2-40B4-BE49-F238E27FC236}">
                <a16:creationId xmlns:a16="http://schemas.microsoft.com/office/drawing/2014/main" id="{3DAE1DD8-2409-1BF4-D110-06090FFA5E81}"/>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3BC904CA-B5ED-DF45-81CD-4D09CF2136DE}"/>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880198E3-150B-7FF0-248E-C12713BCE6A9}"/>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63517C2F-9CA9-FF41-6A25-0B608A9DCB4E}"/>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31</a:t>
            </a:fld>
            <a:endParaRPr lang="en-US" altLang="en-US" sz="1300"/>
          </a:p>
        </p:txBody>
      </p:sp>
      <p:sp>
        <p:nvSpPr>
          <p:cNvPr id="12306" name="Rectangle 2">
            <a:extLst>
              <a:ext uri="{FF2B5EF4-FFF2-40B4-BE49-F238E27FC236}">
                <a16:creationId xmlns:a16="http://schemas.microsoft.com/office/drawing/2014/main" id="{F82FF35F-7B1F-D44A-A6B0-AC71F76A652D}"/>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D91B4250-1838-D3E4-4CC3-74FE91CDB536}"/>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21963232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DFF372-0520-C554-305A-CC8B96DC904E}"/>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69D354C3-3DB6-2C5B-4A1F-60DC0E8DB917}"/>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D00264FC-5685-A411-F27A-EBAE1F751026}"/>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70203D98-0CD7-EA23-387E-6E586AF2E971}"/>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AC5B315D-D2CB-FFB1-86B2-6C09091E582E}"/>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32</a:t>
            </a:fld>
            <a:endParaRPr lang="en-US" altLang="en-US" sz="1300"/>
          </a:p>
        </p:txBody>
      </p:sp>
      <p:sp>
        <p:nvSpPr>
          <p:cNvPr id="12294" name="Rectangle 2">
            <a:extLst>
              <a:ext uri="{FF2B5EF4-FFF2-40B4-BE49-F238E27FC236}">
                <a16:creationId xmlns:a16="http://schemas.microsoft.com/office/drawing/2014/main" id="{C674657A-76AE-46EF-73FF-FE3CB7C399BB}"/>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E046C62A-7D57-B818-ADEE-1E9F0E43EF5D}"/>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2D75765E-9447-2FDB-E3F9-6BB1C0AA63AD}"/>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01991F4D-BF65-769F-2A2C-62C0625FC5D8}"/>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32</a:t>
            </a:fld>
            <a:endParaRPr lang="en-US" altLang="en-US" sz="1300"/>
          </a:p>
        </p:txBody>
      </p:sp>
      <p:sp>
        <p:nvSpPr>
          <p:cNvPr id="12298" name="Rectangle 2">
            <a:extLst>
              <a:ext uri="{FF2B5EF4-FFF2-40B4-BE49-F238E27FC236}">
                <a16:creationId xmlns:a16="http://schemas.microsoft.com/office/drawing/2014/main" id="{13856EFE-DCED-A243-7640-A2729CF92E72}"/>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58B120CD-B522-6D59-A2E5-207EC55757EA}"/>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ECD10ECF-3E4E-DDB2-1F1A-34E1A2EFCABF}"/>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CA6C8BFB-6EE7-0998-73C9-3168D74E2DBA}"/>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32</a:t>
            </a:fld>
            <a:endParaRPr lang="en-US" altLang="en-US" sz="1300"/>
          </a:p>
        </p:txBody>
      </p:sp>
      <p:sp>
        <p:nvSpPr>
          <p:cNvPr id="12302" name="Rectangle 2">
            <a:extLst>
              <a:ext uri="{FF2B5EF4-FFF2-40B4-BE49-F238E27FC236}">
                <a16:creationId xmlns:a16="http://schemas.microsoft.com/office/drawing/2014/main" id="{11CEEE18-F10A-ED47-98D0-DA6A90A41CB7}"/>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A82507D4-C873-6CAC-6E79-2738703BFD44}"/>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2795EC60-0153-BCAA-D9A7-BAB756B9BD28}"/>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0F5412DD-7187-7E30-AA6F-25D4D01C0D0A}"/>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32</a:t>
            </a:fld>
            <a:endParaRPr lang="en-US" altLang="en-US" sz="1300"/>
          </a:p>
        </p:txBody>
      </p:sp>
      <p:sp>
        <p:nvSpPr>
          <p:cNvPr id="12306" name="Rectangle 2">
            <a:extLst>
              <a:ext uri="{FF2B5EF4-FFF2-40B4-BE49-F238E27FC236}">
                <a16:creationId xmlns:a16="http://schemas.microsoft.com/office/drawing/2014/main" id="{126741B8-FA0D-4867-2CD2-90D508D5D9C4}"/>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A57F0CA3-EA3D-3AED-F8EF-7CA8657629B5}"/>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35360532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0C09A-8FEF-41C3-8BB9-EC2A926E851D}"/>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2D74275A-FE6C-20D6-0998-DC961D08A04E}"/>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61795483-DD0E-4912-1EC2-74D6A3288936}"/>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2961D30F-01B4-D2F5-7B3D-479052F13375}"/>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C6967265-C478-0EE2-4371-357D91DFA74D}"/>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33</a:t>
            </a:fld>
            <a:endParaRPr lang="en-US" altLang="en-US" sz="1300"/>
          </a:p>
        </p:txBody>
      </p:sp>
      <p:sp>
        <p:nvSpPr>
          <p:cNvPr id="12294" name="Rectangle 2">
            <a:extLst>
              <a:ext uri="{FF2B5EF4-FFF2-40B4-BE49-F238E27FC236}">
                <a16:creationId xmlns:a16="http://schemas.microsoft.com/office/drawing/2014/main" id="{9AFA0DED-E388-481D-750F-18CF36FE8372}"/>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3306C8A2-46B1-0480-7C07-6C03EF128DCF}"/>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07197DA8-C69A-22EC-1378-903B39EDF611}"/>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77697B4F-472D-84B6-65F8-BEB76D77BC65}"/>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33</a:t>
            </a:fld>
            <a:endParaRPr lang="en-US" altLang="en-US" sz="1300"/>
          </a:p>
        </p:txBody>
      </p:sp>
      <p:sp>
        <p:nvSpPr>
          <p:cNvPr id="12298" name="Rectangle 2">
            <a:extLst>
              <a:ext uri="{FF2B5EF4-FFF2-40B4-BE49-F238E27FC236}">
                <a16:creationId xmlns:a16="http://schemas.microsoft.com/office/drawing/2014/main" id="{7EF68CBC-E748-3773-A6DF-3C8F4EC9367D}"/>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ED8B7C5E-7C66-E3F3-5844-E4F16F63F7A7}"/>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578356EA-FC62-D72A-9391-1D77A526E0AC}"/>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5FACBC58-B269-D1E2-766C-ADA251C8854E}"/>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33</a:t>
            </a:fld>
            <a:endParaRPr lang="en-US" altLang="en-US" sz="1300"/>
          </a:p>
        </p:txBody>
      </p:sp>
      <p:sp>
        <p:nvSpPr>
          <p:cNvPr id="12302" name="Rectangle 2">
            <a:extLst>
              <a:ext uri="{FF2B5EF4-FFF2-40B4-BE49-F238E27FC236}">
                <a16:creationId xmlns:a16="http://schemas.microsoft.com/office/drawing/2014/main" id="{CEADBB25-B905-5038-2684-05ABE9F5A7F9}"/>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13E1D486-7045-0C7F-0DDC-2FBA1F0071DE}"/>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16D618C0-8219-5958-E492-C6F23CE35D91}"/>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DC2618FA-2A44-E7D8-F2C1-F5CBE2B27AD9}"/>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33</a:t>
            </a:fld>
            <a:endParaRPr lang="en-US" altLang="en-US" sz="1300"/>
          </a:p>
        </p:txBody>
      </p:sp>
      <p:sp>
        <p:nvSpPr>
          <p:cNvPr id="12306" name="Rectangle 2">
            <a:extLst>
              <a:ext uri="{FF2B5EF4-FFF2-40B4-BE49-F238E27FC236}">
                <a16:creationId xmlns:a16="http://schemas.microsoft.com/office/drawing/2014/main" id="{28643D41-6C66-066B-B20C-5CC0F3B6549C}"/>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4C8E584F-B961-D4AC-9D26-86BF12D9D0D6}"/>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390226016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464A31-AAAE-6348-B58B-046DDB1F0304}"/>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78042BB2-0B69-C906-48AD-EB1AF8FB39B9}"/>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17D7860A-5B0F-FB03-540B-D16C96FF1CD8}"/>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E2D99E16-B88C-00E0-D4BD-3D9C86F2455C}"/>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519BB4C8-91A8-3977-17AB-360F18CFA193}"/>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34</a:t>
            </a:fld>
            <a:endParaRPr lang="en-US" altLang="en-US" sz="1300"/>
          </a:p>
        </p:txBody>
      </p:sp>
      <p:sp>
        <p:nvSpPr>
          <p:cNvPr id="12294" name="Rectangle 2">
            <a:extLst>
              <a:ext uri="{FF2B5EF4-FFF2-40B4-BE49-F238E27FC236}">
                <a16:creationId xmlns:a16="http://schemas.microsoft.com/office/drawing/2014/main" id="{8157FF7B-45E1-E04A-2AE1-DD33099D1BBC}"/>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279B709B-7BEF-A8B4-A8E4-F0CCB804D70A}"/>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9A51E132-FFFE-67F0-3D45-9063FE8A25A7}"/>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6C883507-CD9C-9B5C-6C1E-2DBF6EAB4A97}"/>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34</a:t>
            </a:fld>
            <a:endParaRPr lang="en-US" altLang="en-US" sz="1300"/>
          </a:p>
        </p:txBody>
      </p:sp>
      <p:sp>
        <p:nvSpPr>
          <p:cNvPr id="12298" name="Rectangle 2">
            <a:extLst>
              <a:ext uri="{FF2B5EF4-FFF2-40B4-BE49-F238E27FC236}">
                <a16:creationId xmlns:a16="http://schemas.microsoft.com/office/drawing/2014/main" id="{486B7BCE-F263-2F34-4616-4FF5FD9C446F}"/>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5E01BDA6-5969-1F02-DB21-386E4646A395}"/>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EC7B2F14-59C6-13AA-D47C-0A8D255AA05F}"/>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3E628616-0C7B-FF75-EA0B-939F597B5A4F}"/>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34</a:t>
            </a:fld>
            <a:endParaRPr lang="en-US" altLang="en-US" sz="1300"/>
          </a:p>
        </p:txBody>
      </p:sp>
      <p:sp>
        <p:nvSpPr>
          <p:cNvPr id="12302" name="Rectangle 2">
            <a:extLst>
              <a:ext uri="{FF2B5EF4-FFF2-40B4-BE49-F238E27FC236}">
                <a16:creationId xmlns:a16="http://schemas.microsoft.com/office/drawing/2014/main" id="{8FB76E5A-BB4E-4154-4A80-02DEA1E97832}"/>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0EC82AEF-3B3E-31ED-10CD-FCBDAB503DCA}"/>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8F981458-E867-6DCE-2A91-B09F5191E4E7}"/>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5E9F0018-06A8-1BF8-7B04-53B23B5D0E3A}"/>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34</a:t>
            </a:fld>
            <a:endParaRPr lang="en-US" altLang="en-US" sz="1300"/>
          </a:p>
        </p:txBody>
      </p:sp>
      <p:sp>
        <p:nvSpPr>
          <p:cNvPr id="12306" name="Rectangle 2">
            <a:extLst>
              <a:ext uri="{FF2B5EF4-FFF2-40B4-BE49-F238E27FC236}">
                <a16:creationId xmlns:a16="http://schemas.microsoft.com/office/drawing/2014/main" id="{4C1E9A35-C343-B1E4-4A03-ABCFA938E1E3}"/>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BB93336D-F8B7-D5E2-29FA-7A956369A03F}"/>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20637888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2341D-E0E0-3E49-1FCD-49D0302F9F79}"/>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B5DBC072-B0F2-B804-F840-3D05731A2AA2}"/>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75EDDF5C-0F82-8E39-9D81-C309B7697BA7}"/>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52ED912A-26C7-78F8-04A7-117A3E283BBD}"/>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FBF3CAFD-3573-3B97-4AA2-1BF8FC34101C}"/>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35</a:t>
            </a:fld>
            <a:endParaRPr lang="en-US" altLang="en-US" sz="1300"/>
          </a:p>
        </p:txBody>
      </p:sp>
      <p:sp>
        <p:nvSpPr>
          <p:cNvPr id="12294" name="Rectangle 2">
            <a:extLst>
              <a:ext uri="{FF2B5EF4-FFF2-40B4-BE49-F238E27FC236}">
                <a16:creationId xmlns:a16="http://schemas.microsoft.com/office/drawing/2014/main" id="{A878745C-943A-EB0D-5BB6-A1EADD21CC2F}"/>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42CB6D78-A637-A9BA-F6C9-64C4388D4377}"/>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022E1476-0509-5A72-04B5-D1C6B952E77E}"/>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9FE6663D-C9C0-D3E7-40EA-A4CD49683DCA}"/>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35</a:t>
            </a:fld>
            <a:endParaRPr lang="en-US" altLang="en-US" sz="1300"/>
          </a:p>
        </p:txBody>
      </p:sp>
      <p:sp>
        <p:nvSpPr>
          <p:cNvPr id="12298" name="Rectangle 2">
            <a:extLst>
              <a:ext uri="{FF2B5EF4-FFF2-40B4-BE49-F238E27FC236}">
                <a16:creationId xmlns:a16="http://schemas.microsoft.com/office/drawing/2014/main" id="{8E1ABC33-BC60-B424-0D6A-AE7EF36C92B8}"/>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B569BD95-06B7-027B-4987-718C03553369}"/>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B7C11EDD-5073-AA68-ACAE-90C622C92CBB}"/>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7B893FCC-D377-7B9B-BD5E-3A92626384A1}"/>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35</a:t>
            </a:fld>
            <a:endParaRPr lang="en-US" altLang="en-US" sz="1300"/>
          </a:p>
        </p:txBody>
      </p:sp>
      <p:sp>
        <p:nvSpPr>
          <p:cNvPr id="12302" name="Rectangle 2">
            <a:extLst>
              <a:ext uri="{FF2B5EF4-FFF2-40B4-BE49-F238E27FC236}">
                <a16:creationId xmlns:a16="http://schemas.microsoft.com/office/drawing/2014/main" id="{3EF906E5-C41E-9807-770B-A7CFD6964296}"/>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6394BBB0-D1C5-63E8-AA4F-0CF1DCC90A4A}"/>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EC37841E-A443-5F5E-56BA-2405CA296964}"/>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0026E1FD-4520-46D0-9040-5D91F4E1E22C}"/>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35</a:t>
            </a:fld>
            <a:endParaRPr lang="en-US" altLang="en-US" sz="1300"/>
          </a:p>
        </p:txBody>
      </p:sp>
      <p:sp>
        <p:nvSpPr>
          <p:cNvPr id="12306" name="Rectangle 2">
            <a:extLst>
              <a:ext uri="{FF2B5EF4-FFF2-40B4-BE49-F238E27FC236}">
                <a16:creationId xmlns:a16="http://schemas.microsoft.com/office/drawing/2014/main" id="{CDC0F4C7-8CCF-894D-25DB-9E5ABFCF58F8}"/>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3BFF0CBA-2548-C179-D8BD-D68DC5398E5C}"/>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35976249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808C7-02C9-6486-6B81-1CC805AF25CD}"/>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D6E93E1E-4395-CF9F-4046-65A1E53C68D3}"/>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AE249FED-C03F-23E1-CF32-B859E3B70711}"/>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F750E09F-7BA9-9316-44CC-242C7D0649B9}"/>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E826DAFD-73D5-E2A6-EF09-49D744E70E32}"/>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36</a:t>
            </a:fld>
            <a:endParaRPr lang="en-US" altLang="en-US" sz="1300"/>
          </a:p>
        </p:txBody>
      </p:sp>
      <p:sp>
        <p:nvSpPr>
          <p:cNvPr id="12294" name="Rectangle 2">
            <a:extLst>
              <a:ext uri="{FF2B5EF4-FFF2-40B4-BE49-F238E27FC236}">
                <a16:creationId xmlns:a16="http://schemas.microsoft.com/office/drawing/2014/main" id="{983AF4E3-1BA4-5F88-6629-AEDBEABC355A}"/>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F2E2BF94-E963-8A9D-A9C7-540CC863C9CB}"/>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EF9EB816-0336-B905-1608-E93C326E11AF}"/>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322926BF-B7D2-42D9-4E03-C07DAF7C2E6A}"/>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36</a:t>
            </a:fld>
            <a:endParaRPr lang="en-US" altLang="en-US" sz="1300"/>
          </a:p>
        </p:txBody>
      </p:sp>
      <p:sp>
        <p:nvSpPr>
          <p:cNvPr id="12298" name="Rectangle 2">
            <a:extLst>
              <a:ext uri="{FF2B5EF4-FFF2-40B4-BE49-F238E27FC236}">
                <a16:creationId xmlns:a16="http://schemas.microsoft.com/office/drawing/2014/main" id="{EC15FF6B-43BF-A467-223A-6B6DDDEFFB5A}"/>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F7B22114-FC3C-A36B-AEAE-BECD3B012681}"/>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FD880163-CB7C-8518-DDD9-5BB0CCB1C4C9}"/>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5F02586F-558C-CC0B-01C7-EFD89E7716E0}"/>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36</a:t>
            </a:fld>
            <a:endParaRPr lang="en-US" altLang="en-US" sz="1300"/>
          </a:p>
        </p:txBody>
      </p:sp>
      <p:sp>
        <p:nvSpPr>
          <p:cNvPr id="12302" name="Rectangle 2">
            <a:extLst>
              <a:ext uri="{FF2B5EF4-FFF2-40B4-BE49-F238E27FC236}">
                <a16:creationId xmlns:a16="http://schemas.microsoft.com/office/drawing/2014/main" id="{2DB73376-8F7D-EF7D-44F9-17B241272A3F}"/>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E03A668D-8C81-1373-6201-B2FC67064351}"/>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0B46D909-A96D-7F8E-2DAE-A61B8126DF77}"/>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134E7E84-06B7-855B-3615-01A87BBB3819}"/>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36</a:t>
            </a:fld>
            <a:endParaRPr lang="en-US" altLang="en-US" sz="1300"/>
          </a:p>
        </p:txBody>
      </p:sp>
      <p:sp>
        <p:nvSpPr>
          <p:cNvPr id="12306" name="Rectangle 2">
            <a:extLst>
              <a:ext uri="{FF2B5EF4-FFF2-40B4-BE49-F238E27FC236}">
                <a16:creationId xmlns:a16="http://schemas.microsoft.com/office/drawing/2014/main" id="{F2762752-0932-7565-EF5E-5015A98DA21A}"/>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66E68A3A-13A3-9926-10FB-0843A8DC9107}"/>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33258876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C45AB-1311-4612-16A0-536D8B1BE4E7}"/>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1D812D88-4B97-1550-D277-1CDC66BDA79C}"/>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BE04EE51-DB54-7CFE-A1BB-B794D9A1DA2A}"/>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303996EC-B77E-2A53-0AB1-9271D0B656C2}"/>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6E70D81B-40CC-8741-D569-A73517DE254D}"/>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37</a:t>
            </a:fld>
            <a:endParaRPr lang="en-US" altLang="en-US" sz="1300"/>
          </a:p>
        </p:txBody>
      </p:sp>
      <p:sp>
        <p:nvSpPr>
          <p:cNvPr id="12294" name="Rectangle 2">
            <a:extLst>
              <a:ext uri="{FF2B5EF4-FFF2-40B4-BE49-F238E27FC236}">
                <a16:creationId xmlns:a16="http://schemas.microsoft.com/office/drawing/2014/main" id="{70F23CA2-A934-361B-1A11-74B3AB74F290}"/>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68028629-5E81-00FB-8205-A440DAF8D024}"/>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73619DAA-68B3-E809-EC5B-091B549C7FDD}"/>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0836DC25-F286-0AD6-135E-F93D46CAF56D}"/>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37</a:t>
            </a:fld>
            <a:endParaRPr lang="en-US" altLang="en-US" sz="1300"/>
          </a:p>
        </p:txBody>
      </p:sp>
      <p:sp>
        <p:nvSpPr>
          <p:cNvPr id="12298" name="Rectangle 2">
            <a:extLst>
              <a:ext uri="{FF2B5EF4-FFF2-40B4-BE49-F238E27FC236}">
                <a16:creationId xmlns:a16="http://schemas.microsoft.com/office/drawing/2014/main" id="{28FDEB57-4AD8-64E0-DEA8-2148C9204F92}"/>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CD19B18C-1D13-4051-ED13-4F1B2F452778}"/>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6B79F42B-1403-7822-7F32-BBD12898F67D}"/>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3DA01AD0-AE95-DA60-9106-C425655C12C8}"/>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37</a:t>
            </a:fld>
            <a:endParaRPr lang="en-US" altLang="en-US" sz="1300"/>
          </a:p>
        </p:txBody>
      </p:sp>
      <p:sp>
        <p:nvSpPr>
          <p:cNvPr id="12302" name="Rectangle 2">
            <a:extLst>
              <a:ext uri="{FF2B5EF4-FFF2-40B4-BE49-F238E27FC236}">
                <a16:creationId xmlns:a16="http://schemas.microsoft.com/office/drawing/2014/main" id="{1A271B08-E093-8D48-2805-5EE5F0FC6A59}"/>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392FAC01-944D-0534-2390-63E0EE54AAD9}"/>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0E960BD4-D488-9607-F13D-74F3B9FFCBEC}"/>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ECC518EC-2785-0620-B6E5-747BD9CC4AD8}"/>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37</a:t>
            </a:fld>
            <a:endParaRPr lang="en-US" altLang="en-US" sz="1300"/>
          </a:p>
        </p:txBody>
      </p:sp>
      <p:sp>
        <p:nvSpPr>
          <p:cNvPr id="12306" name="Rectangle 2">
            <a:extLst>
              <a:ext uri="{FF2B5EF4-FFF2-40B4-BE49-F238E27FC236}">
                <a16:creationId xmlns:a16="http://schemas.microsoft.com/office/drawing/2014/main" id="{78173445-FF5A-6C79-E68B-B3FD5644FD6F}"/>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B4733336-5059-1113-1786-1402452797A1}"/>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41154040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7184C-7230-B2B3-EC7C-5908BB9299C2}"/>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C616074A-C03A-6191-576A-07F1C9FF9161}"/>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BA36DAE6-2DA9-6246-5CCF-ED399BD4D264}"/>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5B52F774-FB53-1FDA-EE4E-F4A329738EE7}"/>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8C0FB77E-8557-1CEA-9F0C-AD00A78578E3}"/>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38</a:t>
            </a:fld>
            <a:endParaRPr lang="en-US" altLang="en-US" sz="1300"/>
          </a:p>
        </p:txBody>
      </p:sp>
      <p:sp>
        <p:nvSpPr>
          <p:cNvPr id="12294" name="Rectangle 2">
            <a:extLst>
              <a:ext uri="{FF2B5EF4-FFF2-40B4-BE49-F238E27FC236}">
                <a16:creationId xmlns:a16="http://schemas.microsoft.com/office/drawing/2014/main" id="{5284E769-9487-22F5-029B-E499F15FC43A}"/>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ED4C225C-8CCF-DDC7-EE8A-46EFAEB010B4}"/>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45BEAF36-EB46-5D46-EC19-53B239DBA359}"/>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DAC85D2C-E7E2-719B-562A-3C73A32CEAB7}"/>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38</a:t>
            </a:fld>
            <a:endParaRPr lang="en-US" altLang="en-US" sz="1300"/>
          </a:p>
        </p:txBody>
      </p:sp>
      <p:sp>
        <p:nvSpPr>
          <p:cNvPr id="12298" name="Rectangle 2">
            <a:extLst>
              <a:ext uri="{FF2B5EF4-FFF2-40B4-BE49-F238E27FC236}">
                <a16:creationId xmlns:a16="http://schemas.microsoft.com/office/drawing/2014/main" id="{BE2DA8C3-DFC6-1A36-588C-D09C0BCB47CD}"/>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80DE6E1C-CE96-FCDC-C8B7-21EB1EBEC66B}"/>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3E7BC4A4-D1E7-63F4-85B0-C0666CF3A5B1}"/>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01A05E32-4EA7-CCD6-723B-FD42C8E51A6D}"/>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38</a:t>
            </a:fld>
            <a:endParaRPr lang="en-US" altLang="en-US" sz="1300"/>
          </a:p>
        </p:txBody>
      </p:sp>
      <p:sp>
        <p:nvSpPr>
          <p:cNvPr id="12302" name="Rectangle 2">
            <a:extLst>
              <a:ext uri="{FF2B5EF4-FFF2-40B4-BE49-F238E27FC236}">
                <a16:creationId xmlns:a16="http://schemas.microsoft.com/office/drawing/2014/main" id="{1B8A5F53-9DE3-778C-7B22-7D24069BEBB9}"/>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988B5E45-72A5-4D6D-FBA6-10D107695502}"/>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A671A55C-FDE7-6D78-EB7A-8C5C4A09DE6D}"/>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5EF7F34A-C2AF-D573-F9F0-F4FECB60C5D4}"/>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38</a:t>
            </a:fld>
            <a:endParaRPr lang="en-US" altLang="en-US" sz="1300"/>
          </a:p>
        </p:txBody>
      </p:sp>
      <p:sp>
        <p:nvSpPr>
          <p:cNvPr id="12306" name="Rectangle 2">
            <a:extLst>
              <a:ext uri="{FF2B5EF4-FFF2-40B4-BE49-F238E27FC236}">
                <a16:creationId xmlns:a16="http://schemas.microsoft.com/office/drawing/2014/main" id="{A1065BEA-35FC-9255-E4F3-1301D1D0805E}"/>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95332230-2406-A43D-7EBE-8E9DF4083509}"/>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134366982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47E57-7FEA-E3D3-36F2-FAE6685BF865}"/>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13F79397-9F96-0D4C-7897-BE2143AE2C1B}"/>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133299DF-82B4-9ACD-32CD-606A1AB00EE8}"/>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3B19E039-E43F-2320-217D-5E80E07A1D45}"/>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DCE328BF-170A-60EB-E96E-1B960368521C}"/>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39</a:t>
            </a:fld>
            <a:endParaRPr lang="en-US" altLang="en-US" sz="1300"/>
          </a:p>
        </p:txBody>
      </p:sp>
      <p:sp>
        <p:nvSpPr>
          <p:cNvPr id="12294" name="Rectangle 2">
            <a:extLst>
              <a:ext uri="{FF2B5EF4-FFF2-40B4-BE49-F238E27FC236}">
                <a16:creationId xmlns:a16="http://schemas.microsoft.com/office/drawing/2014/main" id="{B2112188-B28B-F182-5275-5122BA1BA1AA}"/>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F9712476-9849-BFBB-DA21-3E90267D4CE8}"/>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C5106280-6C56-C350-9420-A07C7469C2D8}"/>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F34E39D7-09B8-FF80-01AF-45FCE47E3E9B}"/>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39</a:t>
            </a:fld>
            <a:endParaRPr lang="en-US" altLang="en-US" sz="1300"/>
          </a:p>
        </p:txBody>
      </p:sp>
      <p:sp>
        <p:nvSpPr>
          <p:cNvPr id="12298" name="Rectangle 2">
            <a:extLst>
              <a:ext uri="{FF2B5EF4-FFF2-40B4-BE49-F238E27FC236}">
                <a16:creationId xmlns:a16="http://schemas.microsoft.com/office/drawing/2014/main" id="{3C83BDED-FA1F-488F-ADAF-9A2F703CAD40}"/>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40472E90-C910-E7EC-A2E4-BDAAD4FCB8AE}"/>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76B19C7C-0FBB-D8C6-6191-6F6BB82D41A5}"/>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AC0CC0D1-E852-1711-1D88-F3330ACC527C}"/>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39</a:t>
            </a:fld>
            <a:endParaRPr lang="en-US" altLang="en-US" sz="1300"/>
          </a:p>
        </p:txBody>
      </p:sp>
      <p:sp>
        <p:nvSpPr>
          <p:cNvPr id="12302" name="Rectangle 2">
            <a:extLst>
              <a:ext uri="{FF2B5EF4-FFF2-40B4-BE49-F238E27FC236}">
                <a16:creationId xmlns:a16="http://schemas.microsoft.com/office/drawing/2014/main" id="{9F1973F0-DB7F-4419-697A-8F8EC4F338A0}"/>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9C2E79B7-0B43-B543-8BE2-46ACBC98A7BB}"/>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4E8EC19D-EE13-E331-FAB4-34D15173B8CD}"/>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D9D77DCF-C5F9-38BE-A2C7-1C5D552D3A86}"/>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39</a:t>
            </a:fld>
            <a:endParaRPr lang="en-US" altLang="en-US" sz="1300"/>
          </a:p>
        </p:txBody>
      </p:sp>
      <p:sp>
        <p:nvSpPr>
          <p:cNvPr id="12306" name="Rectangle 2">
            <a:extLst>
              <a:ext uri="{FF2B5EF4-FFF2-40B4-BE49-F238E27FC236}">
                <a16:creationId xmlns:a16="http://schemas.microsoft.com/office/drawing/2014/main" id="{5F52BA31-D7F3-07C3-1A66-FE2DCB991513}"/>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D4746EF2-7183-BC4D-EDD0-D5F11806821E}"/>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4142384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4</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4</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4</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4</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29415588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7614E-EBA5-411B-42F7-88C7F1C991BA}"/>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1518F560-F646-4B5B-03A9-095E9F37BAA5}"/>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A766E36F-6EAC-4C2E-C7DF-327E86E7E06C}"/>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89329110-ED85-F442-660A-12E5D170B00E}"/>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D90FCEB9-71C4-9B99-7772-27EEAAA157EB}"/>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40</a:t>
            </a:fld>
            <a:endParaRPr lang="en-US" altLang="en-US" sz="1300"/>
          </a:p>
        </p:txBody>
      </p:sp>
      <p:sp>
        <p:nvSpPr>
          <p:cNvPr id="12294" name="Rectangle 2">
            <a:extLst>
              <a:ext uri="{FF2B5EF4-FFF2-40B4-BE49-F238E27FC236}">
                <a16:creationId xmlns:a16="http://schemas.microsoft.com/office/drawing/2014/main" id="{A94FA1EB-F95D-E127-127A-09D4AED90F48}"/>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5FC268B4-1275-D51A-F079-67F3F95974DE}"/>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6A2B9167-A1AD-31E3-C665-1DA052219ECF}"/>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4EC12E64-4CD6-2AA0-CCD7-ACEBF4F07F9C}"/>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40</a:t>
            </a:fld>
            <a:endParaRPr lang="en-US" altLang="en-US" sz="1300"/>
          </a:p>
        </p:txBody>
      </p:sp>
      <p:sp>
        <p:nvSpPr>
          <p:cNvPr id="12298" name="Rectangle 2">
            <a:extLst>
              <a:ext uri="{FF2B5EF4-FFF2-40B4-BE49-F238E27FC236}">
                <a16:creationId xmlns:a16="http://schemas.microsoft.com/office/drawing/2014/main" id="{9611BE99-0332-B7FF-5F9F-E4B8868CEF46}"/>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94D3496F-86D0-86C7-0C4E-4794BABD2C48}"/>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1597C832-9E74-0D79-9F3F-5B28E8762866}"/>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A4D5360F-9D1D-94E8-60A7-F40124ACC0A6}"/>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40</a:t>
            </a:fld>
            <a:endParaRPr lang="en-US" altLang="en-US" sz="1300"/>
          </a:p>
        </p:txBody>
      </p:sp>
      <p:sp>
        <p:nvSpPr>
          <p:cNvPr id="12302" name="Rectangle 2">
            <a:extLst>
              <a:ext uri="{FF2B5EF4-FFF2-40B4-BE49-F238E27FC236}">
                <a16:creationId xmlns:a16="http://schemas.microsoft.com/office/drawing/2014/main" id="{9240399E-91BB-75A2-36FC-B89073CA7CA9}"/>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2291884B-2FD7-777A-4A69-A9B8E3D1787B}"/>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6643D8A8-D771-2FBA-A574-B6E3D0791502}"/>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426E7BD8-D4EC-E305-0FB2-4010BE7239D7}"/>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40</a:t>
            </a:fld>
            <a:endParaRPr lang="en-US" altLang="en-US" sz="1300"/>
          </a:p>
        </p:txBody>
      </p:sp>
      <p:sp>
        <p:nvSpPr>
          <p:cNvPr id="12306" name="Rectangle 2">
            <a:extLst>
              <a:ext uri="{FF2B5EF4-FFF2-40B4-BE49-F238E27FC236}">
                <a16:creationId xmlns:a16="http://schemas.microsoft.com/office/drawing/2014/main" id="{602B6FE2-DE03-58F0-22AE-EC7BE789F53D}"/>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9EC790C2-2DB8-27DB-3EA3-BDCF00A9BF74}"/>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346911573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66553-51B1-9364-F7A7-760E33B001DD}"/>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3F1D6915-0852-51CB-9842-80AD42674015}"/>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9866C30A-E620-3363-1A2F-7712E4E7E376}"/>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7CCA0B22-2C73-90FA-E557-B466A2E788CB}"/>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1C8306E5-7EC0-D693-4A9A-D534CCF2CAA9}"/>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41</a:t>
            </a:fld>
            <a:endParaRPr lang="en-US" altLang="en-US" sz="1300"/>
          </a:p>
        </p:txBody>
      </p:sp>
      <p:sp>
        <p:nvSpPr>
          <p:cNvPr id="12294" name="Rectangle 2">
            <a:extLst>
              <a:ext uri="{FF2B5EF4-FFF2-40B4-BE49-F238E27FC236}">
                <a16:creationId xmlns:a16="http://schemas.microsoft.com/office/drawing/2014/main" id="{4990ECB9-094A-6196-EB33-7DCAFECBFDB5}"/>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C119910C-2703-F47B-234A-B5D5D162919D}"/>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25ADDB8E-2AC7-3EAE-26CA-11D5CB922B8F}"/>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0689DE10-BC0C-DB87-7967-17CA0230FBC6}"/>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41</a:t>
            </a:fld>
            <a:endParaRPr lang="en-US" altLang="en-US" sz="1300"/>
          </a:p>
        </p:txBody>
      </p:sp>
      <p:sp>
        <p:nvSpPr>
          <p:cNvPr id="12298" name="Rectangle 2">
            <a:extLst>
              <a:ext uri="{FF2B5EF4-FFF2-40B4-BE49-F238E27FC236}">
                <a16:creationId xmlns:a16="http://schemas.microsoft.com/office/drawing/2014/main" id="{39525FA4-9DF7-A579-4A14-76B57B00F7D4}"/>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0E257931-89E7-2EC6-9EAF-9F896EA6CEFE}"/>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C71230A4-8C58-C7EB-990D-5E68D657D574}"/>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81141AEF-CE66-C8BB-EC6F-8A24FECA4C7B}"/>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41</a:t>
            </a:fld>
            <a:endParaRPr lang="en-US" altLang="en-US" sz="1300"/>
          </a:p>
        </p:txBody>
      </p:sp>
      <p:sp>
        <p:nvSpPr>
          <p:cNvPr id="12302" name="Rectangle 2">
            <a:extLst>
              <a:ext uri="{FF2B5EF4-FFF2-40B4-BE49-F238E27FC236}">
                <a16:creationId xmlns:a16="http://schemas.microsoft.com/office/drawing/2014/main" id="{6BED1BBC-47A5-E676-B8C3-D1DF50C42E99}"/>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6842FF9D-CD3E-8B72-E6A4-EB21930EB316}"/>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EB941A0E-28BC-1E6E-2DA6-5219B2AC3311}"/>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0584F040-0665-F7EF-84E6-BE6DD51895D5}"/>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41</a:t>
            </a:fld>
            <a:endParaRPr lang="en-US" altLang="en-US" sz="1300"/>
          </a:p>
        </p:txBody>
      </p:sp>
      <p:sp>
        <p:nvSpPr>
          <p:cNvPr id="12306" name="Rectangle 2">
            <a:extLst>
              <a:ext uri="{FF2B5EF4-FFF2-40B4-BE49-F238E27FC236}">
                <a16:creationId xmlns:a16="http://schemas.microsoft.com/office/drawing/2014/main" id="{F9BD0FE1-2296-8546-62C9-3FFA092290BD}"/>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BEC4FA42-3500-0C48-CCB0-1FE6B321DC06}"/>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291087919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E1728-1F48-04CD-3A8E-6A94F337C972}"/>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D72A94F1-087A-FF85-131C-07F04DAAC0B3}"/>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1520DA44-C67E-01B0-D5BC-C3917E51C303}"/>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2F6DE19B-9C9F-4DC5-E2C5-BF286F123390}"/>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885D26F7-58B3-0DF2-CC8E-7D477AB8336B}"/>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42</a:t>
            </a:fld>
            <a:endParaRPr lang="en-US" altLang="en-US" sz="1300"/>
          </a:p>
        </p:txBody>
      </p:sp>
      <p:sp>
        <p:nvSpPr>
          <p:cNvPr id="12294" name="Rectangle 2">
            <a:extLst>
              <a:ext uri="{FF2B5EF4-FFF2-40B4-BE49-F238E27FC236}">
                <a16:creationId xmlns:a16="http://schemas.microsoft.com/office/drawing/2014/main" id="{A4C0438E-EB5F-F15B-54A9-D62310714CC7}"/>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FA79B622-5C42-C758-3F78-AC3162DDCE84}"/>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D768AC95-78C8-7D4A-6263-DBF399EF586A}"/>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C833B332-E33C-2701-9D71-EF63F96A2740}"/>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42</a:t>
            </a:fld>
            <a:endParaRPr lang="en-US" altLang="en-US" sz="1300"/>
          </a:p>
        </p:txBody>
      </p:sp>
      <p:sp>
        <p:nvSpPr>
          <p:cNvPr id="12298" name="Rectangle 2">
            <a:extLst>
              <a:ext uri="{FF2B5EF4-FFF2-40B4-BE49-F238E27FC236}">
                <a16:creationId xmlns:a16="http://schemas.microsoft.com/office/drawing/2014/main" id="{87C0AE2B-60D3-2A84-ED7A-91AB8D093DA9}"/>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44905B56-BB3E-DAE3-DA0D-F5E61F70D2BD}"/>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80D35A31-3381-CC31-CC1F-4F3BBA20A9C0}"/>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4FFE3C16-AA8C-B06C-9846-DE4EB1B9D6CE}"/>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42</a:t>
            </a:fld>
            <a:endParaRPr lang="en-US" altLang="en-US" sz="1300"/>
          </a:p>
        </p:txBody>
      </p:sp>
      <p:sp>
        <p:nvSpPr>
          <p:cNvPr id="12302" name="Rectangle 2">
            <a:extLst>
              <a:ext uri="{FF2B5EF4-FFF2-40B4-BE49-F238E27FC236}">
                <a16:creationId xmlns:a16="http://schemas.microsoft.com/office/drawing/2014/main" id="{2CB53DA7-4F14-D18E-80DA-A1AC4E0DA86F}"/>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3BA480DE-EEC4-8C0F-3EF5-3CBB090DF317}"/>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25140AB6-910B-BF19-82E8-A53CB51E0E74}"/>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08AABC8F-DB67-48FF-23E8-5FA291A648F5}"/>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42</a:t>
            </a:fld>
            <a:endParaRPr lang="en-US" altLang="en-US" sz="1300"/>
          </a:p>
        </p:txBody>
      </p:sp>
      <p:sp>
        <p:nvSpPr>
          <p:cNvPr id="12306" name="Rectangle 2">
            <a:extLst>
              <a:ext uri="{FF2B5EF4-FFF2-40B4-BE49-F238E27FC236}">
                <a16:creationId xmlns:a16="http://schemas.microsoft.com/office/drawing/2014/main" id="{44A1D07B-2002-3EF2-1601-1456EC3EECCB}"/>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9EA1DEB1-EEC3-C0EA-6959-682705917BAA}"/>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68366908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8AEAF-3BB5-D860-78BC-1F435834AEE1}"/>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27FA266B-0745-97A2-57B5-65A448A7D7DF}"/>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ACB2FAB3-A2F3-CEEF-46E6-1A2866274DE9}"/>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E72C64A0-579A-D714-7390-6976D7D1F1C6}"/>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8D705AEA-043F-4E8E-537A-30DEDDFFB469}"/>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43</a:t>
            </a:fld>
            <a:endParaRPr lang="en-US" altLang="en-US" sz="1300"/>
          </a:p>
        </p:txBody>
      </p:sp>
      <p:sp>
        <p:nvSpPr>
          <p:cNvPr id="12294" name="Rectangle 2">
            <a:extLst>
              <a:ext uri="{FF2B5EF4-FFF2-40B4-BE49-F238E27FC236}">
                <a16:creationId xmlns:a16="http://schemas.microsoft.com/office/drawing/2014/main" id="{940B149C-0E40-41A0-4978-C468886A1A46}"/>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FBAA0545-ECFF-77A0-7926-4E45556BB005}"/>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BDF01DBD-A112-81C6-AC80-6FD8B14C1BC2}"/>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88CCAA07-1286-A9DE-A5AD-764E46FC2A80}"/>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43</a:t>
            </a:fld>
            <a:endParaRPr lang="en-US" altLang="en-US" sz="1300"/>
          </a:p>
        </p:txBody>
      </p:sp>
      <p:sp>
        <p:nvSpPr>
          <p:cNvPr id="12298" name="Rectangle 2">
            <a:extLst>
              <a:ext uri="{FF2B5EF4-FFF2-40B4-BE49-F238E27FC236}">
                <a16:creationId xmlns:a16="http://schemas.microsoft.com/office/drawing/2014/main" id="{4D8E30D1-3FAE-1CE2-E656-5411A59D7554}"/>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BF655D3A-EAF7-EFBF-7CFA-E2A4C5E8654F}"/>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25263E45-24C0-1829-682A-739149CF49BC}"/>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AA736A0E-3261-ADE7-F979-D2D4AEC037E7}"/>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43</a:t>
            </a:fld>
            <a:endParaRPr lang="en-US" altLang="en-US" sz="1300"/>
          </a:p>
        </p:txBody>
      </p:sp>
      <p:sp>
        <p:nvSpPr>
          <p:cNvPr id="12302" name="Rectangle 2">
            <a:extLst>
              <a:ext uri="{FF2B5EF4-FFF2-40B4-BE49-F238E27FC236}">
                <a16:creationId xmlns:a16="http://schemas.microsoft.com/office/drawing/2014/main" id="{1A1B9ED5-8394-7213-2B77-9159FC2DA581}"/>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1C3A545D-A105-5D7B-3CCF-245A99918ABE}"/>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B4F529C0-15A8-E8F0-B256-F380C8D0A649}"/>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2104BF64-A6CC-00EB-641B-4876B05828D4}"/>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43</a:t>
            </a:fld>
            <a:endParaRPr lang="en-US" altLang="en-US" sz="1300"/>
          </a:p>
        </p:txBody>
      </p:sp>
      <p:sp>
        <p:nvSpPr>
          <p:cNvPr id="12306" name="Rectangle 2">
            <a:extLst>
              <a:ext uri="{FF2B5EF4-FFF2-40B4-BE49-F238E27FC236}">
                <a16:creationId xmlns:a16="http://schemas.microsoft.com/office/drawing/2014/main" id="{3E43B908-3F1E-AA93-30A1-C30725AD969D}"/>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E92CA017-8E97-8D61-A7CD-2E0ADC439023}"/>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343094893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DD807-61A6-6CF8-C4C6-B770F20C4911}"/>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EE7AC648-ED0A-5465-92F3-3F57ED57257C}"/>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34BC279F-A894-20D6-B3AB-2D635BB91011}"/>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D3C729E8-CA60-C468-ADD4-B99A140D2100}"/>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C74AC0D6-CE56-BD2F-45C5-E6E7FFE31A79}"/>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44</a:t>
            </a:fld>
            <a:endParaRPr lang="en-US" altLang="en-US" sz="1300"/>
          </a:p>
        </p:txBody>
      </p:sp>
      <p:sp>
        <p:nvSpPr>
          <p:cNvPr id="12294" name="Rectangle 2">
            <a:extLst>
              <a:ext uri="{FF2B5EF4-FFF2-40B4-BE49-F238E27FC236}">
                <a16:creationId xmlns:a16="http://schemas.microsoft.com/office/drawing/2014/main" id="{2CCF9FF4-548F-3BB0-4D99-98281FCBE0AC}"/>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1B0C01DA-8249-7F7E-FBBD-F9DC865B2259}"/>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527C1DD8-31DC-CFE2-75E9-BA76C5AA01E4}"/>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4819C689-D908-94B8-FD0A-456099C9F43C}"/>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44</a:t>
            </a:fld>
            <a:endParaRPr lang="en-US" altLang="en-US" sz="1300"/>
          </a:p>
        </p:txBody>
      </p:sp>
      <p:sp>
        <p:nvSpPr>
          <p:cNvPr id="12298" name="Rectangle 2">
            <a:extLst>
              <a:ext uri="{FF2B5EF4-FFF2-40B4-BE49-F238E27FC236}">
                <a16:creationId xmlns:a16="http://schemas.microsoft.com/office/drawing/2014/main" id="{4E679362-2B3E-177D-DECA-27FB9AEB5241}"/>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1F3ED198-7B71-4023-883D-ECCD85118C5F}"/>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9DFF1219-0F0E-B951-929B-D0109E654F6E}"/>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CE1332C8-14E2-5D22-BA53-9129F38F113E}"/>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44</a:t>
            </a:fld>
            <a:endParaRPr lang="en-US" altLang="en-US" sz="1300"/>
          </a:p>
        </p:txBody>
      </p:sp>
      <p:sp>
        <p:nvSpPr>
          <p:cNvPr id="12302" name="Rectangle 2">
            <a:extLst>
              <a:ext uri="{FF2B5EF4-FFF2-40B4-BE49-F238E27FC236}">
                <a16:creationId xmlns:a16="http://schemas.microsoft.com/office/drawing/2014/main" id="{D22967CE-6329-20D2-034E-023914D9D77F}"/>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A280DB37-BA28-00FB-DD2C-EFCAADED9381}"/>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9ACEB792-AB56-B60F-C74C-2599F964E804}"/>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DD8B7BB1-4AED-B9EE-0002-E27E31991F8E}"/>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44</a:t>
            </a:fld>
            <a:endParaRPr lang="en-US" altLang="en-US" sz="1300"/>
          </a:p>
        </p:txBody>
      </p:sp>
      <p:sp>
        <p:nvSpPr>
          <p:cNvPr id="12306" name="Rectangle 2">
            <a:extLst>
              <a:ext uri="{FF2B5EF4-FFF2-40B4-BE49-F238E27FC236}">
                <a16:creationId xmlns:a16="http://schemas.microsoft.com/office/drawing/2014/main" id="{1347DBB4-F2DC-F451-262F-FFA5C7F38CD2}"/>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136AA54D-7A61-83F4-D138-7EE61CF073C7}"/>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133484878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78899-340A-A0F1-D08E-CF131A6B10A6}"/>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C618C032-A33B-9625-2519-3A4409BF6F99}"/>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54605266-D111-685E-5DD1-DEFD2FCDAC61}"/>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7689F136-C3F3-669E-25A2-000732980247}"/>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B62FD182-BFEE-DA3A-76BB-2D8D84AB10C2}"/>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45</a:t>
            </a:fld>
            <a:endParaRPr lang="en-US" altLang="en-US" sz="1300"/>
          </a:p>
        </p:txBody>
      </p:sp>
      <p:sp>
        <p:nvSpPr>
          <p:cNvPr id="12294" name="Rectangle 2">
            <a:extLst>
              <a:ext uri="{FF2B5EF4-FFF2-40B4-BE49-F238E27FC236}">
                <a16:creationId xmlns:a16="http://schemas.microsoft.com/office/drawing/2014/main" id="{E6D09186-3392-7552-0F1A-F55F7584EC31}"/>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05C23135-496B-8639-811A-FF2973FAD007}"/>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8A4D352C-392F-2392-EDB9-A6ACB45FDC7D}"/>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3705DA95-59FE-272B-6E20-9E346E2CB893}"/>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45</a:t>
            </a:fld>
            <a:endParaRPr lang="en-US" altLang="en-US" sz="1300"/>
          </a:p>
        </p:txBody>
      </p:sp>
      <p:sp>
        <p:nvSpPr>
          <p:cNvPr id="12298" name="Rectangle 2">
            <a:extLst>
              <a:ext uri="{FF2B5EF4-FFF2-40B4-BE49-F238E27FC236}">
                <a16:creationId xmlns:a16="http://schemas.microsoft.com/office/drawing/2014/main" id="{AA0B4A26-AB4C-474E-6404-FB237B4BDB83}"/>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4F133E10-EC2D-489C-6DCA-7077E808EB92}"/>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25BD8AFC-6AC6-C2CA-A9C1-546F34376E8D}"/>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F4BC4AC2-695A-DD98-1287-1BD799E807EF}"/>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45</a:t>
            </a:fld>
            <a:endParaRPr lang="en-US" altLang="en-US" sz="1300"/>
          </a:p>
        </p:txBody>
      </p:sp>
      <p:sp>
        <p:nvSpPr>
          <p:cNvPr id="12302" name="Rectangle 2">
            <a:extLst>
              <a:ext uri="{FF2B5EF4-FFF2-40B4-BE49-F238E27FC236}">
                <a16:creationId xmlns:a16="http://schemas.microsoft.com/office/drawing/2014/main" id="{236A44EB-7C5D-AD8A-7B48-95C5B4E6D56B}"/>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BA1C33AF-5621-7035-1192-2A9CB40D6E55}"/>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DD56F78B-70BE-E85B-21AA-CF9B8063DDD6}"/>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2FE1C1B2-3B56-2DD1-1083-864CC7DF3A58}"/>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45</a:t>
            </a:fld>
            <a:endParaRPr lang="en-US" altLang="en-US" sz="1300"/>
          </a:p>
        </p:txBody>
      </p:sp>
      <p:sp>
        <p:nvSpPr>
          <p:cNvPr id="12306" name="Rectangle 2">
            <a:extLst>
              <a:ext uri="{FF2B5EF4-FFF2-40B4-BE49-F238E27FC236}">
                <a16:creationId xmlns:a16="http://schemas.microsoft.com/office/drawing/2014/main" id="{D2E3595B-DB0B-356C-B8BE-43DA424CC9E8}"/>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B8E1153A-630C-F623-CEFD-D36FE49FE14B}"/>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291630956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C6FC1F-BECE-B0FB-1EF2-F4BEE7ABCD6A}"/>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011FD9F5-7348-A91E-ABA2-BF7735F397BB}"/>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E077F003-7BDA-C897-730E-0BE8D3B9303D}"/>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4464BD9D-07CE-38D8-0429-747D6569B33D}"/>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EABE47BE-F63E-04AA-FC0A-9971A0B47323}"/>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46</a:t>
            </a:fld>
            <a:endParaRPr lang="en-US" altLang="en-US" sz="1300"/>
          </a:p>
        </p:txBody>
      </p:sp>
      <p:sp>
        <p:nvSpPr>
          <p:cNvPr id="12294" name="Rectangle 2">
            <a:extLst>
              <a:ext uri="{FF2B5EF4-FFF2-40B4-BE49-F238E27FC236}">
                <a16:creationId xmlns:a16="http://schemas.microsoft.com/office/drawing/2014/main" id="{54CDEB52-1F71-EC3F-0D7C-1AF6C9B35587}"/>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FCEDDE87-0C4E-ED27-4E85-DC7CCF0D3DCC}"/>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2568E1B3-A1BE-F42E-B846-DE69D32AF70B}"/>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E0F8D36C-B8EE-9929-E74F-61C31A5DDF03}"/>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46</a:t>
            </a:fld>
            <a:endParaRPr lang="en-US" altLang="en-US" sz="1300"/>
          </a:p>
        </p:txBody>
      </p:sp>
      <p:sp>
        <p:nvSpPr>
          <p:cNvPr id="12298" name="Rectangle 2">
            <a:extLst>
              <a:ext uri="{FF2B5EF4-FFF2-40B4-BE49-F238E27FC236}">
                <a16:creationId xmlns:a16="http://schemas.microsoft.com/office/drawing/2014/main" id="{0D79F0C7-2B5A-7A9B-206D-62E9F7DB80B9}"/>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4A26E4FA-74D3-4BC7-DEEE-987D61DD361D}"/>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C0FCB608-6CFE-3347-9E2B-D011F45F3D57}"/>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4DC187F7-40BD-F848-08AB-76BE8C8B4213}"/>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46</a:t>
            </a:fld>
            <a:endParaRPr lang="en-US" altLang="en-US" sz="1300"/>
          </a:p>
        </p:txBody>
      </p:sp>
      <p:sp>
        <p:nvSpPr>
          <p:cNvPr id="12302" name="Rectangle 2">
            <a:extLst>
              <a:ext uri="{FF2B5EF4-FFF2-40B4-BE49-F238E27FC236}">
                <a16:creationId xmlns:a16="http://schemas.microsoft.com/office/drawing/2014/main" id="{76B31218-B7C8-E0E4-2F64-ADA62821D286}"/>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95CD228D-B5D8-084D-9B74-F2C2A6F65CA8}"/>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AB0242DC-D208-DC20-88F1-F673BA1954F3}"/>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83D72604-4652-D901-D97D-951933518807}"/>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46</a:t>
            </a:fld>
            <a:endParaRPr lang="en-US" altLang="en-US" sz="1300"/>
          </a:p>
        </p:txBody>
      </p:sp>
      <p:sp>
        <p:nvSpPr>
          <p:cNvPr id="12306" name="Rectangle 2">
            <a:extLst>
              <a:ext uri="{FF2B5EF4-FFF2-40B4-BE49-F238E27FC236}">
                <a16:creationId xmlns:a16="http://schemas.microsoft.com/office/drawing/2014/main" id="{071A6120-B5F0-F296-5E20-FAC73580EE16}"/>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6B04D2FA-099A-C31D-3236-C8755198DCBB}"/>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424823766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E1A077-8550-7C37-EC98-50E83FFB018E}"/>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EFA3D809-1D26-FB64-7650-ECD08269761E}"/>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E611B97A-4B41-90B3-15FE-8797003DC50F}"/>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68C5ACE9-F78C-F69A-E093-AFE4065DC8B0}"/>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9E6113DC-5849-7FD7-A160-A6ADA74E530F}"/>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47</a:t>
            </a:fld>
            <a:endParaRPr lang="en-US" altLang="en-US" sz="1300"/>
          </a:p>
        </p:txBody>
      </p:sp>
      <p:sp>
        <p:nvSpPr>
          <p:cNvPr id="12294" name="Rectangle 2">
            <a:extLst>
              <a:ext uri="{FF2B5EF4-FFF2-40B4-BE49-F238E27FC236}">
                <a16:creationId xmlns:a16="http://schemas.microsoft.com/office/drawing/2014/main" id="{534FC861-684E-4E91-9489-8393E6E45FE7}"/>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8F3982A1-FD4A-FD66-0F86-5116D27B95F2}"/>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D97B7A73-6412-C000-C1A8-92740B1EEEFE}"/>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D74F53DE-8C69-4538-9B9F-AB132FFA5054}"/>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47</a:t>
            </a:fld>
            <a:endParaRPr lang="en-US" altLang="en-US" sz="1300"/>
          </a:p>
        </p:txBody>
      </p:sp>
      <p:sp>
        <p:nvSpPr>
          <p:cNvPr id="12298" name="Rectangle 2">
            <a:extLst>
              <a:ext uri="{FF2B5EF4-FFF2-40B4-BE49-F238E27FC236}">
                <a16:creationId xmlns:a16="http://schemas.microsoft.com/office/drawing/2014/main" id="{5949CA69-3A2A-326C-0720-BA3E68A0D6D8}"/>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D5B06B77-DF77-2B65-E218-F1659CDA9536}"/>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D6A49BB5-8D9E-17DA-99D0-AF0B4B41194C}"/>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66834790-2C95-BF6A-8F27-786B9A37DA7F}"/>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47</a:t>
            </a:fld>
            <a:endParaRPr lang="en-US" altLang="en-US" sz="1300"/>
          </a:p>
        </p:txBody>
      </p:sp>
      <p:sp>
        <p:nvSpPr>
          <p:cNvPr id="12302" name="Rectangle 2">
            <a:extLst>
              <a:ext uri="{FF2B5EF4-FFF2-40B4-BE49-F238E27FC236}">
                <a16:creationId xmlns:a16="http://schemas.microsoft.com/office/drawing/2014/main" id="{C9FA55A1-3C76-2B4D-6510-E4190C3B68CC}"/>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D726C651-5460-C9A9-DD4D-7A25173333DE}"/>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C64518C6-1730-4EE6-A2BF-75344D0501E8}"/>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9DD558EF-DF19-64AA-9A17-E8D4A6B3EB8F}"/>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47</a:t>
            </a:fld>
            <a:endParaRPr lang="en-US" altLang="en-US" sz="1300"/>
          </a:p>
        </p:txBody>
      </p:sp>
      <p:sp>
        <p:nvSpPr>
          <p:cNvPr id="12306" name="Rectangle 2">
            <a:extLst>
              <a:ext uri="{FF2B5EF4-FFF2-40B4-BE49-F238E27FC236}">
                <a16:creationId xmlns:a16="http://schemas.microsoft.com/office/drawing/2014/main" id="{1267D1DE-ECC3-FC25-BAA7-B991AE92FCCE}"/>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69E01C0D-49AF-AFC9-E600-7917FA0AF1AE}"/>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102986171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DD4845-7928-91A7-CCF0-2F0120194CB6}"/>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3DCC7F75-33CF-329B-5311-94A53BC5C0A4}"/>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2442D1FE-E329-B695-BADF-48B0D477F5D0}"/>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FF91085C-1505-DF81-8ED5-4219AB2B2E08}"/>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FD710AF3-7FDA-2EF0-F479-F9775F294189}"/>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48</a:t>
            </a:fld>
            <a:endParaRPr lang="en-US" altLang="en-US" sz="1300"/>
          </a:p>
        </p:txBody>
      </p:sp>
      <p:sp>
        <p:nvSpPr>
          <p:cNvPr id="12294" name="Rectangle 2">
            <a:extLst>
              <a:ext uri="{FF2B5EF4-FFF2-40B4-BE49-F238E27FC236}">
                <a16:creationId xmlns:a16="http://schemas.microsoft.com/office/drawing/2014/main" id="{2134DE27-DBB8-7693-80EC-3A4E44350E4F}"/>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85D6CF0D-3A98-C9A3-2AEE-B389B441CE9A}"/>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C1AA92D8-A6AF-FB8A-80C1-72B1CEA64B93}"/>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86C853FA-85F3-7690-7959-6553FE50DF94}"/>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48</a:t>
            </a:fld>
            <a:endParaRPr lang="en-US" altLang="en-US" sz="1300"/>
          </a:p>
        </p:txBody>
      </p:sp>
      <p:sp>
        <p:nvSpPr>
          <p:cNvPr id="12298" name="Rectangle 2">
            <a:extLst>
              <a:ext uri="{FF2B5EF4-FFF2-40B4-BE49-F238E27FC236}">
                <a16:creationId xmlns:a16="http://schemas.microsoft.com/office/drawing/2014/main" id="{4F296E96-B694-267A-94AA-4401F96F39EA}"/>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883335D6-51E9-7FD8-811C-D79368704093}"/>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67B2FC35-7107-1BDE-0917-CE414A14155C}"/>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1AB468AB-44A1-E847-93B9-E1E8F9DE1B34}"/>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48</a:t>
            </a:fld>
            <a:endParaRPr lang="en-US" altLang="en-US" sz="1300"/>
          </a:p>
        </p:txBody>
      </p:sp>
      <p:sp>
        <p:nvSpPr>
          <p:cNvPr id="12302" name="Rectangle 2">
            <a:extLst>
              <a:ext uri="{FF2B5EF4-FFF2-40B4-BE49-F238E27FC236}">
                <a16:creationId xmlns:a16="http://schemas.microsoft.com/office/drawing/2014/main" id="{3247566C-27FE-73F7-C948-AC712D8CD7FD}"/>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236CB4EA-86D0-7292-F2DF-F1FB9EBCFB1E}"/>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F03EF25A-58CF-E61D-3AF8-E63555DB5C9C}"/>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00234605-E857-4FD5-D0C9-76A5F942D07A}"/>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48</a:t>
            </a:fld>
            <a:endParaRPr lang="en-US" altLang="en-US" sz="1300"/>
          </a:p>
        </p:txBody>
      </p:sp>
      <p:sp>
        <p:nvSpPr>
          <p:cNvPr id="12306" name="Rectangle 2">
            <a:extLst>
              <a:ext uri="{FF2B5EF4-FFF2-40B4-BE49-F238E27FC236}">
                <a16:creationId xmlns:a16="http://schemas.microsoft.com/office/drawing/2014/main" id="{698CA9D1-6341-8F6D-AA83-05DCF787A350}"/>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04552628-0EE6-E96B-7052-D9EEA0ECA845}"/>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140295599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4B957B-7B76-98B2-E924-32CF286C7815}"/>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711873FE-C49B-0186-4806-A3C83361DB02}"/>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C687823F-CFF3-EA3B-7D10-4CBD16F32EC3}"/>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38D0DB51-F4B9-517F-FAFC-8614450E9724}"/>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94DA40BC-38B5-7756-7ECE-D17FE2C29AAA}"/>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49</a:t>
            </a:fld>
            <a:endParaRPr lang="en-US" altLang="en-US" sz="1300"/>
          </a:p>
        </p:txBody>
      </p:sp>
      <p:sp>
        <p:nvSpPr>
          <p:cNvPr id="12294" name="Rectangle 2">
            <a:extLst>
              <a:ext uri="{FF2B5EF4-FFF2-40B4-BE49-F238E27FC236}">
                <a16:creationId xmlns:a16="http://schemas.microsoft.com/office/drawing/2014/main" id="{5826C986-816D-586F-4AA4-5135E29ED200}"/>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5CAE21E6-3F71-3781-A9AD-B116E16F668A}"/>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7F135AE7-D885-21A3-9E50-25623DD06F1D}"/>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FA8468BA-9B90-75F9-B956-2E33468749AF}"/>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49</a:t>
            </a:fld>
            <a:endParaRPr lang="en-US" altLang="en-US" sz="1300"/>
          </a:p>
        </p:txBody>
      </p:sp>
      <p:sp>
        <p:nvSpPr>
          <p:cNvPr id="12298" name="Rectangle 2">
            <a:extLst>
              <a:ext uri="{FF2B5EF4-FFF2-40B4-BE49-F238E27FC236}">
                <a16:creationId xmlns:a16="http://schemas.microsoft.com/office/drawing/2014/main" id="{AFAEEB93-E67A-3FF2-F8C5-24706574A2A1}"/>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AA78EAAA-F618-B12A-6B2E-741D198C2026}"/>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4AD1D4C9-BD0E-F070-177C-6664DAFB8FA9}"/>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89A3A809-7C61-BE7A-6367-605EE822ECAF}"/>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49</a:t>
            </a:fld>
            <a:endParaRPr lang="en-US" altLang="en-US" sz="1300"/>
          </a:p>
        </p:txBody>
      </p:sp>
      <p:sp>
        <p:nvSpPr>
          <p:cNvPr id="12302" name="Rectangle 2">
            <a:extLst>
              <a:ext uri="{FF2B5EF4-FFF2-40B4-BE49-F238E27FC236}">
                <a16:creationId xmlns:a16="http://schemas.microsoft.com/office/drawing/2014/main" id="{156B2F6A-7483-9017-8C8B-7BD9E59A8655}"/>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D2011FD9-E9FF-87FE-6E47-F51B987ACED9}"/>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9133DF3C-4943-FD8D-817D-FDFE5E0A1B92}"/>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2E6FEECF-F227-30CE-99EE-F0011FF91FA7}"/>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49</a:t>
            </a:fld>
            <a:endParaRPr lang="en-US" altLang="en-US" sz="1300"/>
          </a:p>
        </p:txBody>
      </p:sp>
      <p:sp>
        <p:nvSpPr>
          <p:cNvPr id="12306" name="Rectangle 2">
            <a:extLst>
              <a:ext uri="{FF2B5EF4-FFF2-40B4-BE49-F238E27FC236}">
                <a16:creationId xmlns:a16="http://schemas.microsoft.com/office/drawing/2014/main" id="{B8E47B23-152B-7214-11F5-A5156D3850A0}"/>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48D18047-73E4-1DF4-AF18-BCF7003043FF}"/>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41153237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5</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5</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5</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5</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57337026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9F8B9-1B93-0F67-C455-0AD660DEC75C}"/>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6EE64098-10C6-6A7F-83AF-08F7E6C91593}"/>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DB7B6D6A-8E41-CCA5-9ABD-41EAC0240848}"/>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C51D2AF5-031D-0D31-8340-5D58B08C74AB}"/>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0E59DD71-915C-7651-AB50-8E3389069D99}"/>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50</a:t>
            </a:fld>
            <a:endParaRPr lang="en-US" altLang="en-US" sz="1300"/>
          </a:p>
        </p:txBody>
      </p:sp>
      <p:sp>
        <p:nvSpPr>
          <p:cNvPr id="12294" name="Rectangle 2">
            <a:extLst>
              <a:ext uri="{FF2B5EF4-FFF2-40B4-BE49-F238E27FC236}">
                <a16:creationId xmlns:a16="http://schemas.microsoft.com/office/drawing/2014/main" id="{30C1285B-6733-65D8-245B-B69C5CBD4452}"/>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600A6CFC-D0E7-83D6-18FC-CFD6E1F0ECE3}"/>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6E0773AD-19F5-3F3C-690F-33494B4E7BF4}"/>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9AFFBE59-3378-7C4D-EBF0-CF33F8C0AA66}"/>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50</a:t>
            </a:fld>
            <a:endParaRPr lang="en-US" altLang="en-US" sz="1300"/>
          </a:p>
        </p:txBody>
      </p:sp>
      <p:sp>
        <p:nvSpPr>
          <p:cNvPr id="12298" name="Rectangle 2">
            <a:extLst>
              <a:ext uri="{FF2B5EF4-FFF2-40B4-BE49-F238E27FC236}">
                <a16:creationId xmlns:a16="http://schemas.microsoft.com/office/drawing/2014/main" id="{7520E036-41E8-B504-4DBF-7AB60546BE84}"/>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79974870-127C-90AE-88CA-DEE34D2D48F4}"/>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43D99A4A-5BD6-2157-2462-96557D7657E4}"/>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BECD0055-6D08-7392-8D8A-AEA2A6E6E312}"/>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50</a:t>
            </a:fld>
            <a:endParaRPr lang="en-US" altLang="en-US" sz="1300"/>
          </a:p>
        </p:txBody>
      </p:sp>
      <p:sp>
        <p:nvSpPr>
          <p:cNvPr id="12302" name="Rectangle 2">
            <a:extLst>
              <a:ext uri="{FF2B5EF4-FFF2-40B4-BE49-F238E27FC236}">
                <a16:creationId xmlns:a16="http://schemas.microsoft.com/office/drawing/2014/main" id="{47FF9AE4-CC19-C415-1C9B-4B27B5EA916F}"/>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D589D590-BEF7-CD3F-55A7-B35294EE6195}"/>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353FAC7D-FE96-E51C-FFDB-8FDB6B0C120F}"/>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D5E94973-3D51-5E5B-91B2-E096F3773394}"/>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50</a:t>
            </a:fld>
            <a:endParaRPr lang="en-US" altLang="en-US" sz="1300"/>
          </a:p>
        </p:txBody>
      </p:sp>
      <p:sp>
        <p:nvSpPr>
          <p:cNvPr id="12306" name="Rectangle 2">
            <a:extLst>
              <a:ext uri="{FF2B5EF4-FFF2-40B4-BE49-F238E27FC236}">
                <a16:creationId xmlns:a16="http://schemas.microsoft.com/office/drawing/2014/main" id="{9ED49BE0-F33A-502B-2C69-B4B3AACC747A}"/>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561E9B67-70ED-9072-6534-A0BB21B40BE9}"/>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56441172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1485F-E871-AB1A-B5E7-46C9B0E74AD3}"/>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67AC3BE5-FB99-F545-5EB5-3378CD8F24EB}"/>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62225005-A7F8-D3AE-EE0B-67285F30CEC4}"/>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3C6A5F1C-5496-B015-3888-C4A06EADB326}"/>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DF934A04-CA19-D056-3005-3797EC7F787B}"/>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51</a:t>
            </a:fld>
            <a:endParaRPr lang="en-US" altLang="en-US" sz="1300"/>
          </a:p>
        </p:txBody>
      </p:sp>
      <p:sp>
        <p:nvSpPr>
          <p:cNvPr id="12294" name="Rectangle 2">
            <a:extLst>
              <a:ext uri="{FF2B5EF4-FFF2-40B4-BE49-F238E27FC236}">
                <a16:creationId xmlns:a16="http://schemas.microsoft.com/office/drawing/2014/main" id="{36A9921E-8473-F952-F34A-FBEE62889C04}"/>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D304DADD-4313-9D03-CE71-43CE8DF4591B}"/>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7BC1B730-1F2F-3025-0F14-92A85A8A0095}"/>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F8D01703-F0DF-7E42-27FA-6EB1AF1E76E4}"/>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51</a:t>
            </a:fld>
            <a:endParaRPr lang="en-US" altLang="en-US" sz="1300"/>
          </a:p>
        </p:txBody>
      </p:sp>
      <p:sp>
        <p:nvSpPr>
          <p:cNvPr id="12298" name="Rectangle 2">
            <a:extLst>
              <a:ext uri="{FF2B5EF4-FFF2-40B4-BE49-F238E27FC236}">
                <a16:creationId xmlns:a16="http://schemas.microsoft.com/office/drawing/2014/main" id="{5579F84E-E30D-14F5-0254-69F8E1432728}"/>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8FC0B0FC-299B-DCAE-5D98-A0F7B3BFF268}"/>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6B36AD18-BF8E-7A65-5D0E-C6719A6F4933}"/>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2FE156A7-CBE6-C744-A55A-DF25E23E4F7C}"/>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51</a:t>
            </a:fld>
            <a:endParaRPr lang="en-US" altLang="en-US" sz="1300"/>
          </a:p>
        </p:txBody>
      </p:sp>
      <p:sp>
        <p:nvSpPr>
          <p:cNvPr id="12302" name="Rectangle 2">
            <a:extLst>
              <a:ext uri="{FF2B5EF4-FFF2-40B4-BE49-F238E27FC236}">
                <a16:creationId xmlns:a16="http://schemas.microsoft.com/office/drawing/2014/main" id="{3865F0CE-6F97-B742-FF27-1A54F17E6CFC}"/>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3ECBC204-6166-5A15-0C3B-1FFE311D330B}"/>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6AC74384-6F7D-701C-B9D1-2E333667D330}"/>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FBA5C3FD-6FBB-EB0C-AACA-AEA048B2739F}"/>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51</a:t>
            </a:fld>
            <a:endParaRPr lang="en-US" altLang="en-US" sz="1300"/>
          </a:p>
        </p:txBody>
      </p:sp>
      <p:sp>
        <p:nvSpPr>
          <p:cNvPr id="12306" name="Rectangle 2">
            <a:extLst>
              <a:ext uri="{FF2B5EF4-FFF2-40B4-BE49-F238E27FC236}">
                <a16:creationId xmlns:a16="http://schemas.microsoft.com/office/drawing/2014/main" id="{7C9EBEE8-6A96-15F7-AA9B-B8202CAE0596}"/>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39F2A164-5CDE-7A91-D767-F14687F981AA}"/>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99946558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6435C7-6EB6-AB56-A338-D9C373E49314}"/>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6D815545-3068-6FF1-008C-67F71647815E}"/>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3572AD7A-0977-7136-7B64-5B08F6C5B3E4}"/>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AB3F9419-2028-6961-BE0C-BA43F457F72E}"/>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0C602D79-FF54-8B42-FECA-9C39E43B37EE}"/>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52</a:t>
            </a:fld>
            <a:endParaRPr lang="en-US" altLang="en-US" sz="1300"/>
          </a:p>
        </p:txBody>
      </p:sp>
      <p:sp>
        <p:nvSpPr>
          <p:cNvPr id="12294" name="Rectangle 2">
            <a:extLst>
              <a:ext uri="{FF2B5EF4-FFF2-40B4-BE49-F238E27FC236}">
                <a16:creationId xmlns:a16="http://schemas.microsoft.com/office/drawing/2014/main" id="{C42EF019-6CB5-9781-B8EB-270EA60E8E41}"/>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CC541CE7-7D3C-841B-439C-8D6E57E7C35B}"/>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18380527-1137-FBAA-FB38-E48318DD95F2}"/>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5553AB66-94AF-68D6-6158-1EA1BC5C4882}"/>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52</a:t>
            </a:fld>
            <a:endParaRPr lang="en-US" altLang="en-US" sz="1300"/>
          </a:p>
        </p:txBody>
      </p:sp>
      <p:sp>
        <p:nvSpPr>
          <p:cNvPr id="12298" name="Rectangle 2">
            <a:extLst>
              <a:ext uri="{FF2B5EF4-FFF2-40B4-BE49-F238E27FC236}">
                <a16:creationId xmlns:a16="http://schemas.microsoft.com/office/drawing/2014/main" id="{E8CAB188-DD98-26A9-28EE-315BE48F4FFD}"/>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A069206C-F5D0-731D-7C69-7E7F8EC7AB40}"/>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6CFBFA59-A164-82D0-CE5A-659D8A2F6A32}"/>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D14B01A3-4D02-6B66-C3B6-35D64580627A}"/>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52</a:t>
            </a:fld>
            <a:endParaRPr lang="en-US" altLang="en-US" sz="1300"/>
          </a:p>
        </p:txBody>
      </p:sp>
      <p:sp>
        <p:nvSpPr>
          <p:cNvPr id="12302" name="Rectangle 2">
            <a:extLst>
              <a:ext uri="{FF2B5EF4-FFF2-40B4-BE49-F238E27FC236}">
                <a16:creationId xmlns:a16="http://schemas.microsoft.com/office/drawing/2014/main" id="{61DC8031-AF6D-5E45-D400-7BF7F734C891}"/>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47DF4E04-2910-690D-AC11-2B05974D4F18}"/>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E770892D-D006-3C7A-F67D-197E3F669CCC}"/>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9B06E92B-4610-8071-6BCD-096332CAA2E0}"/>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52</a:t>
            </a:fld>
            <a:endParaRPr lang="en-US" altLang="en-US" sz="1300"/>
          </a:p>
        </p:txBody>
      </p:sp>
      <p:sp>
        <p:nvSpPr>
          <p:cNvPr id="12306" name="Rectangle 2">
            <a:extLst>
              <a:ext uri="{FF2B5EF4-FFF2-40B4-BE49-F238E27FC236}">
                <a16:creationId xmlns:a16="http://schemas.microsoft.com/office/drawing/2014/main" id="{A63E02D6-5E38-BD28-747A-1E690E2395B0}"/>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857C76F6-365E-17CE-1739-A8D989261349}"/>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38479879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DBD4A-22D9-3BDB-FADD-D0BD56E17ECC}"/>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DE85355F-8436-4763-95EC-DA45E8CBEBB4}"/>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2D1290ED-F731-F820-B33B-B17805342349}"/>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DC8292AB-0957-3895-3FA7-2D62BF744E9E}"/>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44282ACC-B225-36BE-8DAC-4FEA61D07060}"/>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6</a:t>
            </a:fld>
            <a:endParaRPr lang="en-US" altLang="en-US" sz="1300"/>
          </a:p>
        </p:txBody>
      </p:sp>
      <p:sp>
        <p:nvSpPr>
          <p:cNvPr id="12294" name="Rectangle 2">
            <a:extLst>
              <a:ext uri="{FF2B5EF4-FFF2-40B4-BE49-F238E27FC236}">
                <a16:creationId xmlns:a16="http://schemas.microsoft.com/office/drawing/2014/main" id="{E6AFE018-EAD6-504E-2301-8883D3A3CD67}"/>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9D53B440-2B76-93AF-0F1A-CA9B33B28304}"/>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DAA7D187-5931-D04E-F42D-3CA521CE30F8}"/>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502D6EC4-3C39-DE5B-79CA-D4C562C8124D}"/>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6</a:t>
            </a:fld>
            <a:endParaRPr lang="en-US" altLang="en-US" sz="1300"/>
          </a:p>
        </p:txBody>
      </p:sp>
      <p:sp>
        <p:nvSpPr>
          <p:cNvPr id="12298" name="Rectangle 2">
            <a:extLst>
              <a:ext uri="{FF2B5EF4-FFF2-40B4-BE49-F238E27FC236}">
                <a16:creationId xmlns:a16="http://schemas.microsoft.com/office/drawing/2014/main" id="{AE1EB121-0496-5319-DF8C-E8D526E43656}"/>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C8DE6E59-62DF-034F-00FB-5A94A6F45D3B}"/>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EF3CCF3D-A68D-E711-14CA-352DD70580EF}"/>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552CB811-E02D-5B37-6D73-4EF7597ACD77}"/>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6</a:t>
            </a:fld>
            <a:endParaRPr lang="en-US" altLang="en-US" sz="1300"/>
          </a:p>
        </p:txBody>
      </p:sp>
      <p:sp>
        <p:nvSpPr>
          <p:cNvPr id="12302" name="Rectangle 2">
            <a:extLst>
              <a:ext uri="{FF2B5EF4-FFF2-40B4-BE49-F238E27FC236}">
                <a16:creationId xmlns:a16="http://schemas.microsoft.com/office/drawing/2014/main" id="{1D53B688-6365-BA54-C243-CA818C04EFA0}"/>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A5A7A5C9-5940-9C19-7FA9-6AA9079A84B5}"/>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4B7A0A12-B9FC-D0E9-3C52-C5ADF52E9B52}"/>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2B8EC7F4-1043-0222-6971-72A06CACF6CC}"/>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6</a:t>
            </a:fld>
            <a:endParaRPr lang="en-US" altLang="en-US" sz="1300"/>
          </a:p>
        </p:txBody>
      </p:sp>
      <p:sp>
        <p:nvSpPr>
          <p:cNvPr id="12306" name="Rectangle 2">
            <a:extLst>
              <a:ext uri="{FF2B5EF4-FFF2-40B4-BE49-F238E27FC236}">
                <a16:creationId xmlns:a16="http://schemas.microsoft.com/office/drawing/2014/main" id="{78613FBF-D4B2-2F27-1EE6-D7B8FD6E68D7}"/>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D6DA1AF3-5C31-5185-8C82-118278E346D5}"/>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3464591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B5ED6-AD51-C0FD-D4CE-B50000821111}"/>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CF77CC60-E097-247B-654E-D75DC076B0C4}"/>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03E31785-53CB-BA29-C2D3-A517663DD529}"/>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5CA8F7DB-2CAC-C1E8-5A14-35AEEAE3D8A2}"/>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66B6C87E-8917-3F3F-E1BA-FC941AEF648E}"/>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7</a:t>
            </a:fld>
            <a:endParaRPr lang="en-US" altLang="en-US" sz="1300"/>
          </a:p>
        </p:txBody>
      </p:sp>
      <p:sp>
        <p:nvSpPr>
          <p:cNvPr id="12294" name="Rectangle 2">
            <a:extLst>
              <a:ext uri="{FF2B5EF4-FFF2-40B4-BE49-F238E27FC236}">
                <a16:creationId xmlns:a16="http://schemas.microsoft.com/office/drawing/2014/main" id="{08075F48-1194-8DC0-EB9B-C80418399BCE}"/>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E3598B87-8B06-0E43-100B-00AA8EA1F750}"/>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540D0A96-FF35-D089-791B-0D0006BABB4A}"/>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9E42EC0A-CE01-74E6-BFC4-1EF63A5C53B8}"/>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7</a:t>
            </a:fld>
            <a:endParaRPr lang="en-US" altLang="en-US" sz="1300"/>
          </a:p>
        </p:txBody>
      </p:sp>
      <p:sp>
        <p:nvSpPr>
          <p:cNvPr id="12298" name="Rectangle 2">
            <a:extLst>
              <a:ext uri="{FF2B5EF4-FFF2-40B4-BE49-F238E27FC236}">
                <a16:creationId xmlns:a16="http://schemas.microsoft.com/office/drawing/2014/main" id="{73B1EC04-FE96-0BE8-2ADB-0BD710DA1827}"/>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A0EC4364-4C48-9449-133F-A599B0EE4717}"/>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DBF9E157-AFA4-1022-4D09-A2BEFD1DE1EE}"/>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7D26AFE7-A38D-2D45-FBC6-BC601ACE9662}"/>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7</a:t>
            </a:fld>
            <a:endParaRPr lang="en-US" altLang="en-US" sz="1300"/>
          </a:p>
        </p:txBody>
      </p:sp>
      <p:sp>
        <p:nvSpPr>
          <p:cNvPr id="12302" name="Rectangle 2">
            <a:extLst>
              <a:ext uri="{FF2B5EF4-FFF2-40B4-BE49-F238E27FC236}">
                <a16:creationId xmlns:a16="http://schemas.microsoft.com/office/drawing/2014/main" id="{3DEFCD42-4393-18EA-9960-E06E0B935A12}"/>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1E5DCD65-D3B4-CDE4-7A4D-077FA9974802}"/>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4A993BFA-9221-2E7F-3C6E-0DFB4FA86D52}"/>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FC172F9E-A871-DBD8-EE0E-06346145D890}"/>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7</a:t>
            </a:fld>
            <a:endParaRPr lang="en-US" altLang="en-US" sz="1300"/>
          </a:p>
        </p:txBody>
      </p:sp>
      <p:sp>
        <p:nvSpPr>
          <p:cNvPr id="12306" name="Rectangle 2">
            <a:extLst>
              <a:ext uri="{FF2B5EF4-FFF2-40B4-BE49-F238E27FC236}">
                <a16:creationId xmlns:a16="http://schemas.microsoft.com/office/drawing/2014/main" id="{A88627DE-E9D5-2466-B948-FBFE3A3098F5}"/>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7B021E85-B9A3-F888-4AEB-EB57B6048281}"/>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30035149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CD06C0-B6BF-6B33-BA42-EF8895B789F3}"/>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5ADD22D6-FA46-8D23-5EC2-905377D34C6F}"/>
              </a:ext>
            </a:extLst>
          </p:cNvPr>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a:extLst>
              <a:ext uri="{FF2B5EF4-FFF2-40B4-BE49-F238E27FC236}">
                <a16:creationId xmlns:a16="http://schemas.microsoft.com/office/drawing/2014/main" id="{27B3C943-A25F-09A9-9696-713FF7860771}"/>
              </a:ext>
            </a:extLst>
          </p:cNvPr>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a:extLst>
              <a:ext uri="{FF2B5EF4-FFF2-40B4-BE49-F238E27FC236}">
                <a16:creationId xmlns:a16="http://schemas.microsoft.com/office/drawing/2014/main" id="{BE028160-0925-8C2C-2E41-E817DBD8603A}"/>
              </a:ext>
            </a:extLst>
          </p:cNvPr>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a:extLst>
              <a:ext uri="{FF2B5EF4-FFF2-40B4-BE49-F238E27FC236}">
                <a16:creationId xmlns:a16="http://schemas.microsoft.com/office/drawing/2014/main" id="{57ED99D7-C05D-75AF-C2C6-63858C22DF4D}"/>
              </a:ext>
            </a:extLst>
          </p:cNvPr>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8</a:t>
            </a:fld>
            <a:endParaRPr lang="en-US" altLang="en-US" sz="1300"/>
          </a:p>
        </p:txBody>
      </p:sp>
      <p:sp>
        <p:nvSpPr>
          <p:cNvPr id="12294" name="Rectangle 2">
            <a:extLst>
              <a:ext uri="{FF2B5EF4-FFF2-40B4-BE49-F238E27FC236}">
                <a16:creationId xmlns:a16="http://schemas.microsoft.com/office/drawing/2014/main" id="{55626D7C-FA78-B77D-1A9F-3826D7B17454}"/>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a:extLst>
              <a:ext uri="{FF2B5EF4-FFF2-40B4-BE49-F238E27FC236}">
                <a16:creationId xmlns:a16="http://schemas.microsoft.com/office/drawing/2014/main" id="{0BF4CBC5-8FE5-5B1B-C608-98472050AC16}"/>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a:extLst>
              <a:ext uri="{FF2B5EF4-FFF2-40B4-BE49-F238E27FC236}">
                <a16:creationId xmlns:a16="http://schemas.microsoft.com/office/drawing/2014/main" id="{F03D9A9D-3230-EF31-A142-4410627534E2}"/>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a:extLst>
              <a:ext uri="{FF2B5EF4-FFF2-40B4-BE49-F238E27FC236}">
                <a16:creationId xmlns:a16="http://schemas.microsoft.com/office/drawing/2014/main" id="{20FA4EDA-CA9F-48F3-DA6B-45CF86C21146}"/>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8</a:t>
            </a:fld>
            <a:endParaRPr lang="en-US" altLang="en-US" sz="1300"/>
          </a:p>
        </p:txBody>
      </p:sp>
      <p:sp>
        <p:nvSpPr>
          <p:cNvPr id="12298" name="Rectangle 2">
            <a:extLst>
              <a:ext uri="{FF2B5EF4-FFF2-40B4-BE49-F238E27FC236}">
                <a16:creationId xmlns:a16="http://schemas.microsoft.com/office/drawing/2014/main" id="{A939D0A5-8ECA-964F-1515-7C1944DA98A6}"/>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a:extLst>
              <a:ext uri="{FF2B5EF4-FFF2-40B4-BE49-F238E27FC236}">
                <a16:creationId xmlns:a16="http://schemas.microsoft.com/office/drawing/2014/main" id="{6F23211B-D0DC-7ACA-E8F7-39D2E583DD04}"/>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a:extLst>
              <a:ext uri="{FF2B5EF4-FFF2-40B4-BE49-F238E27FC236}">
                <a16:creationId xmlns:a16="http://schemas.microsoft.com/office/drawing/2014/main" id="{CB257C1A-E4B7-AA2A-F46C-DBD82589A429}"/>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a:extLst>
              <a:ext uri="{FF2B5EF4-FFF2-40B4-BE49-F238E27FC236}">
                <a16:creationId xmlns:a16="http://schemas.microsoft.com/office/drawing/2014/main" id="{A4207AE1-477F-C5FE-8846-C4A0020EADA3}"/>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8</a:t>
            </a:fld>
            <a:endParaRPr lang="en-US" altLang="en-US" sz="1300"/>
          </a:p>
        </p:txBody>
      </p:sp>
      <p:sp>
        <p:nvSpPr>
          <p:cNvPr id="12302" name="Rectangle 2">
            <a:extLst>
              <a:ext uri="{FF2B5EF4-FFF2-40B4-BE49-F238E27FC236}">
                <a16:creationId xmlns:a16="http://schemas.microsoft.com/office/drawing/2014/main" id="{0151156E-FC1E-B654-0DAD-F0D66C7EF452}"/>
              </a:ext>
            </a:extLst>
          </p:cNvPr>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a:extLst>
              <a:ext uri="{FF2B5EF4-FFF2-40B4-BE49-F238E27FC236}">
                <a16:creationId xmlns:a16="http://schemas.microsoft.com/office/drawing/2014/main" id="{33AA7F77-DB97-0342-AAD8-350B7512F6B0}"/>
              </a:ext>
            </a:extLst>
          </p:cNvPr>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a:extLst>
              <a:ext uri="{FF2B5EF4-FFF2-40B4-BE49-F238E27FC236}">
                <a16:creationId xmlns:a16="http://schemas.microsoft.com/office/drawing/2014/main" id="{3384B4DC-5739-FB92-646B-9C6229898C01}"/>
              </a:ext>
            </a:extLst>
          </p:cNvPr>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a:extLst>
              <a:ext uri="{FF2B5EF4-FFF2-40B4-BE49-F238E27FC236}">
                <a16:creationId xmlns:a16="http://schemas.microsoft.com/office/drawing/2014/main" id="{A581094A-D36D-27CB-C0E9-EE2447D3498B}"/>
              </a:ext>
            </a:extLst>
          </p:cNvPr>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8</a:t>
            </a:fld>
            <a:endParaRPr lang="en-US" altLang="en-US" sz="1300"/>
          </a:p>
        </p:txBody>
      </p:sp>
      <p:sp>
        <p:nvSpPr>
          <p:cNvPr id="12306" name="Rectangle 2">
            <a:extLst>
              <a:ext uri="{FF2B5EF4-FFF2-40B4-BE49-F238E27FC236}">
                <a16:creationId xmlns:a16="http://schemas.microsoft.com/office/drawing/2014/main" id="{636E8010-3945-CEE2-B39F-7F89C7A1F3EB}"/>
              </a:ext>
            </a:extLst>
          </p:cNvPr>
          <p:cNvSpPr>
            <a:spLocks noGrp="1" noRot="1" noChangeAspect="1" noChangeArrowheads="1" noTextEdit="1"/>
          </p:cNvSpPr>
          <p:nvPr>
            <p:ph type="sldImg"/>
          </p:nvPr>
        </p:nvSpPr>
        <p:spPr>
          <a:xfrm>
            <a:off x="1258888" y="720725"/>
            <a:ext cx="4799012" cy="3598863"/>
          </a:xfrm>
          <a:ln/>
        </p:spPr>
      </p:sp>
      <p:sp>
        <p:nvSpPr>
          <p:cNvPr id="12307" name="Rectangle 3">
            <a:extLst>
              <a:ext uri="{FF2B5EF4-FFF2-40B4-BE49-F238E27FC236}">
                <a16:creationId xmlns:a16="http://schemas.microsoft.com/office/drawing/2014/main" id="{738E4249-1B0F-1D39-58C2-435AADD5E915}"/>
              </a:ext>
            </a:extLst>
          </p:cNvPr>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22267749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Logistic Regression 1Y1X in Excel 2013Model Trendline Linear 2Y1X using Excel 2013</a:t>
            </a:r>
          </a:p>
        </p:txBody>
      </p:sp>
      <p:sp>
        <p:nvSpPr>
          <p:cNvPr id="12291" name="Rectangle 3"/>
          <p:cNvSpPr>
            <a:spLocks noGrp="1" noChangeArrowheads="1"/>
          </p:cNvSpPr>
          <p:nvPr>
            <p:ph type="dt" sz="quarter" idx="1"/>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24 Feb 2014 V0d11/24/2013 V0a</a:t>
            </a:r>
          </a:p>
        </p:txBody>
      </p:sp>
      <p:sp>
        <p:nvSpPr>
          <p:cNvPr id="12292" name="Rectangle 6"/>
          <p:cNvSpPr>
            <a:spLocks noGrp="1" noChangeArrowheads="1"/>
          </p:cNvSpPr>
          <p:nvPr>
            <p:ph type="ftr" sz="quarter" idx="4"/>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Model-Logistic-Regression-1Y1X-Excel2013-6up.pdfwww.StatLit.org/pdf/Model-Trendline-Linear-2Y1X-Excel2013-6up.pdf</a:t>
            </a:r>
          </a:p>
        </p:txBody>
      </p:sp>
      <p:sp>
        <p:nvSpPr>
          <p:cNvPr id="12293" name="Rectangle 7"/>
          <p:cNvSpPr>
            <a:spLocks noGrp="1" noChangeArrowheads="1"/>
          </p:cNvSpPr>
          <p:nvPr>
            <p:ph type="sldNum" sz="quarter" idx="5"/>
          </p:nvPr>
        </p:nvSpPr>
        <p:spPr>
          <a:noFill/>
        </p:spPr>
        <p:txBody>
          <a:bodyPr/>
          <a:lstStyle>
            <a:lvl1pPr defTabSz="965200">
              <a:defRPr sz="4800">
                <a:solidFill>
                  <a:schemeClr val="tx1"/>
                </a:solidFill>
                <a:latin typeface="Times New Roman" panose="02020603050405020304" pitchFamily="18" charset="0"/>
              </a:defRPr>
            </a:lvl1pPr>
            <a:lvl2pPr marL="742950" indent="-285750" defTabSz="965200">
              <a:defRPr sz="4800">
                <a:solidFill>
                  <a:schemeClr val="tx1"/>
                </a:solidFill>
                <a:latin typeface="Times New Roman" panose="02020603050405020304" pitchFamily="18" charset="0"/>
              </a:defRPr>
            </a:lvl2pPr>
            <a:lvl3pPr marL="1143000" indent="-228600" defTabSz="965200">
              <a:defRPr sz="4800">
                <a:solidFill>
                  <a:schemeClr val="tx1"/>
                </a:solidFill>
                <a:latin typeface="Times New Roman" panose="02020603050405020304" pitchFamily="18" charset="0"/>
              </a:defRPr>
            </a:lvl3pPr>
            <a:lvl4pPr marL="1600200" indent="-228600" defTabSz="965200">
              <a:defRPr sz="4800">
                <a:solidFill>
                  <a:schemeClr val="tx1"/>
                </a:solidFill>
                <a:latin typeface="Times New Roman" panose="02020603050405020304" pitchFamily="18" charset="0"/>
              </a:defRPr>
            </a:lvl4pPr>
            <a:lvl5pPr marL="2057400" indent="-228600" defTabSz="965200">
              <a:defRPr sz="4800">
                <a:solidFill>
                  <a:schemeClr val="tx1"/>
                </a:solidFill>
                <a:latin typeface="Times New Roman" panose="02020603050405020304" pitchFamily="18" charset="0"/>
              </a:defRPr>
            </a:lvl5pPr>
            <a:lvl6pPr marL="2514600" indent="-228600" defTabSz="9652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defTabSz="9652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defTabSz="9652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defTabSz="965200" eaLnBrk="0" fontAlgn="base" hangingPunct="0">
              <a:spcBef>
                <a:spcPct val="0"/>
              </a:spcBef>
              <a:spcAft>
                <a:spcPct val="0"/>
              </a:spcAft>
              <a:defRPr sz="4800">
                <a:solidFill>
                  <a:schemeClr val="tx1"/>
                </a:solidFill>
                <a:latin typeface="Times New Roman" panose="02020603050405020304" pitchFamily="18" charset="0"/>
              </a:defRPr>
            </a:lvl9pPr>
          </a:lstStyle>
          <a:p>
            <a:fld id="{F8F22FEB-FE62-4313-A182-2F80185FDA03}" type="slidenum">
              <a:rPr lang="en-US" altLang="en-US" sz="1300" smtClean="0"/>
              <a:pPr/>
              <a:t>9</a:t>
            </a:fld>
            <a:endParaRPr lang="en-US" altLang="en-US" sz="1300"/>
          </a:p>
        </p:txBody>
      </p:sp>
      <p:sp>
        <p:nvSpPr>
          <p:cNvPr id="12294"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Model Trendline Linear 2Y1X using Excel 2013</a:t>
            </a:r>
          </a:p>
        </p:txBody>
      </p:sp>
      <p:sp>
        <p:nvSpPr>
          <p:cNvPr id="12295"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11/24/2013 V0a</a:t>
            </a:r>
          </a:p>
        </p:txBody>
      </p:sp>
      <p:sp>
        <p:nvSpPr>
          <p:cNvPr id="12296"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www.StatLit.org/pdf/Model-Trendline-Linear-2Y1X-Excel2013-6up.pdf</a:t>
            </a:r>
          </a:p>
        </p:txBody>
      </p:sp>
      <p:sp>
        <p:nvSpPr>
          <p:cNvPr id="12297"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965200">
              <a:defRPr sz="4800">
                <a:solidFill>
                  <a:schemeClr val="tx1"/>
                </a:solidFill>
                <a:latin typeface="Times New Roman" panose="02020603050405020304" pitchFamily="18" charset="0"/>
              </a:defRPr>
            </a:lvl1pPr>
            <a:lvl2pPr marL="776288" indent="-298450" defTabSz="965200">
              <a:defRPr sz="4800">
                <a:solidFill>
                  <a:schemeClr val="tx1"/>
                </a:solidFill>
                <a:latin typeface="Times New Roman" panose="02020603050405020304" pitchFamily="18" charset="0"/>
              </a:defRPr>
            </a:lvl2pPr>
            <a:lvl3pPr marL="1193800" indent="-238125" defTabSz="965200">
              <a:defRPr sz="4800">
                <a:solidFill>
                  <a:schemeClr val="tx1"/>
                </a:solidFill>
                <a:latin typeface="Times New Roman" panose="02020603050405020304" pitchFamily="18" charset="0"/>
              </a:defRPr>
            </a:lvl3pPr>
            <a:lvl4pPr marL="1671638" indent="-238125" defTabSz="965200">
              <a:defRPr sz="4800">
                <a:solidFill>
                  <a:schemeClr val="tx1"/>
                </a:solidFill>
                <a:latin typeface="Times New Roman" panose="02020603050405020304" pitchFamily="18" charset="0"/>
              </a:defRPr>
            </a:lvl4pPr>
            <a:lvl5pPr marL="2149475" indent="-238125" defTabSz="965200">
              <a:defRPr sz="4800">
                <a:solidFill>
                  <a:schemeClr val="tx1"/>
                </a:solidFill>
                <a:latin typeface="Times New Roman" panose="02020603050405020304" pitchFamily="18" charset="0"/>
              </a:defRPr>
            </a:lvl5pPr>
            <a:lvl6pPr marL="2606675" indent="-238125" defTabSz="96520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96520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96520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96520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7D08F455-CE59-466F-80C3-76EE536F423D}" type="slidenum">
              <a:rPr lang="en-US" altLang="en-US" sz="1300"/>
              <a:pPr algn="r"/>
              <a:t>9</a:t>
            </a:fld>
            <a:endParaRPr lang="en-US" altLang="en-US" sz="1300"/>
          </a:p>
        </p:txBody>
      </p:sp>
      <p:sp>
        <p:nvSpPr>
          <p:cNvPr id="12298"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Analyzing Numbers in the News</a:t>
            </a:r>
          </a:p>
        </p:txBody>
      </p:sp>
      <p:sp>
        <p:nvSpPr>
          <p:cNvPr id="12299"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r>
              <a:rPr lang="en-US" altLang="en-US" sz="1300"/>
              <a:t>15 May 2008</a:t>
            </a:r>
          </a:p>
        </p:txBody>
      </p:sp>
      <p:sp>
        <p:nvSpPr>
          <p:cNvPr id="12300"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r>
              <a:rPr lang="en-US" altLang="en-US" sz="1300"/>
              <a:t>2008SchieldNNN6up.pdf</a:t>
            </a:r>
          </a:p>
        </p:txBody>
      </p:sp>
      <p:sp>
        <p:nvSpPr>
          <p:cNvPr id="12301"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06A5EAAA-0272-4705-A3DF-269DA6F85CBD}" type="slidenum">
              <a:rPr lang="en-US" altLang="en-US" sz="1300"/>
              <a:pPr algn="r"/>
              <a:t>9</a:t>
            </a:fld>
            <a:endParaRPr lang="en-US" altLang="en-US" sz="1300"/>
          </a:p>
        </p:txBody>
      </p:sp>
      <p:sp>
        <p:nvSpPr>
          <p:cNvPr id="12302" name="Rectangle 2"/>
          <p:cNvSpPr txBox="1">
            <a:spLocks noGrp="1" noChangeArrowheads="1"/>
          </p:cNvSpPr>
          <p:nvPr/>
        </p:nvSpPr>
        <p:spPr bwMode="auto">
          <a:xfrm>
            <a:off x="0" y="0"/>
            <a:ext cx="3170238"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3" name="Rectangle 3"/>
          <p:cNvSpPr txBox="1">
            <a:spLocks noGrp="1" noChangeArrowheads="1"/>
          </p:cNvSpPr>
          <p:nvPr/>
        </p:nvSpPr>
        <p:spPr bwMode="auto">
          <a:xfrm>
            <a:off x="4144963" y="0"/>
            <a:ext cx="317023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endParaRPr lang="en-US" altLang="en-US" sz="1300"/>
          </a:p>
        </p:txBody>
      </p:sp>
      <p:sp>
        <p:nvSpPr>
          <p:cNvPr id="12304" name="Rectangle 6"/>
          <p:cNvSpPr txBox="1">
            <a:spLocks noGrp="1" noChangeArrowheads="1"/>
          </p:cNvSpPr>
          <p:nvPr/>
        </p:nvSpPr>
        <p:spPr bwMode="auto">
          <a:xfrm>
            <a:off x="0" y="9120188"/>
            <a:ext cx="31702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endParaRPr lang="en-US" altLang="en-US" sz="1300"/>
          </a:p>
        </p:txBody>
      </p:sp>
      <p:sp>
        <p:nvSpPr>
          <p:cNvPr id="12305"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5" rIns="96609" bIns="48305" anchor="b"/>
          <a:lstStyle>
            <a:lvl1pPr defTabSz="1009650">
              <a:defRPr sz="4800">
                <a:solidFill>
                  <a:schemeClr val="tx1"/>
                </a:solidFill>
                <a:latin typeface="Times New Roman" panose="02020603050405020304" pitchFamily="18" charset="0"/>
              </a:defRPr>
            </a:lvl1pPr>
            <a:lvl2pPr marL="776288" indent="-298450" defTabSz="1009650">
              <a:defRPr sz="4800">
                <a:solidFill>
                  <a:schemeClr val="tx1"/>
                </a:solidFill>
                <a:latin typeface="Times New Roman" panose="02020603050405020304" pitchFamily="18" charset="0"/>
              </a:defRPr>
            </a:lvl2pPr>
            <a:lvl3pPr marL="1193800" indent="-238125" defTabSz="1009650">
              <a:defRPr sz="4800">
                <a:solidFill>
                  <a:schemeClr val="tx1"/>
                </a:solidFill>
                <a:latin typeface="Times New Roman" panose="02020603050405020304" pitchFamily="18" charset="0"/>
              </a:defRPr>
            </a:lvl3pPr>
            <a:lvl4pPr marL="1671638" indent="-238125" defTabSz="1009650">
              <a:defRPr sz="4800">
                <a:solidFill>
                  <a:schemeClr val="tx1"/>
                </a:solidFill>
                <a:latin typeface="Times New Roman" panose="02020603050405020304" pitchFamily="18" charset="0"/>
              </a:defRPr>
            </a:lvl4pPr>
            <a:lvl5pPr marL="2149475" indent="-238125" defTabSz="1009650">
              <a:defRPr sz="4800">
                <a:solidFill>
                  <a:schemeClr val="tx1"/>
                </a:solidFill>
                <a:latin typeface="Times New Roman" panose="02020603050405020304" pitchFamily="18" charset="0"/>
              </a:defRPr>
            </a:lvl5pPr>
            <a:lvl6pPr marL="2606675" indent="-238125" defTabSz="1009650" eaLnBrk="0" fontAlgn="base" hangingPunct="0">
              <a:spcBef>
                <a:spcPct val="0"/>
              </a:spcBef>
              <a:spcAft>
                <a:spcPct val="0"/>
              </a:spcAft>
              <a:defRPr sz="4800">
                <a:solidFill>
                  <a:schemeClr val="tx1"/>
                </a:solidFill>
                <a:latin typeface="Times New Roman" panose="02020603050405020304" pitchFamily="18" charset="0"/>
              </a:defRPr>
            </a:lvl6pPr>
            <a:lvl7pPr marL="3063875" indent="-238125" defTabSz="1009650" eaLnBrk="0" fontAlgn="base" hangingPunct="0">
              <a:spcBef>
                <a:spcPct val="0"/>
              </a:spcBef>
              <a:spcAft>
                <a:spcPct val="0"/>
              </a:spcAft>
              <a:defRPr sz="4800">
                <a:solidFill>
                  <a:schemeClr val="tx1"/>
                </a:solidFill>
                <a:latin typeface="Times New Roman" panose="02020603050405020304" pitchFamily="18" charset="0"/>
              </a:defRPr>
            </a:lvl7pPr>
            <a:lvl8pPr marL="3521075" indent="-238125" defTabSz="1009650" eaLnBrk="0" fontAlgn="base" hangingPunct="0">
              <a:spcBef>
                <a:spcPct val="0"/>
              </a:spcBef>
              <a:spcAft>
                <a:spcPct val="0"/>
              </a:spcAft>
              <a:defRPr sz="4800">
                <a:solidFill>
                  <a:schemeClr val="tx1"/>
                </a:solidFill>
                <a:latin typeface="Times New Roman" panose="02020603050405020304" pitchFamily="18" charset="0"/>
              </a:defRPr>
            </a:lvl8pPr>
            <a:lvl9pPr marL="3978275" indent="-238125" defTabSz="1009650" eaLnBrk="0" fontAlgn="base" hangingPunct="0">
              <a:spcBef>
                <a:spcPct val="0"/>
              </a:spcBef>
              <a:spcAft>
                <a:spcPct val="0"/>
              </a:spcAft>
              <a:defRPr sz="4800">
                <a:solidFill>
                  <a:schemeClr val="tx1"/>
                </a:solidFill>
                <a:latin typeface="Times New Roman" panose="02020603050405020304" pitchFamily="18" charset="0"/>
              </a:defRPr>
            </a:lvl9pPr>
          </a:lstStyle>
          <a:p>
            <a:pPr algn="r"/>
            <a:fld id="{F5CCC40C-6BBC-4105-9C40-97F23E15FC87}" type="slidenum">
              <a:rPr lang="en-US" altLang="en-US" sz="1300"/>
              <a:pPr algn="r"/>
              <a:t>9</a:t>
            </a:fld>
            <a:endParaRPr lang="en-US" altLang="en-US" sz="1300"/>
          </a:p>
        </p:txBody>
      </p:sp>
      <p:sp>
        <p:nvSpPr>
          <p:cNvPr id="12306" name="Rectangle 2"/>
          <p:cNvSpPr>
            <a:spLocks noGrp="1" noRot="1" noChangeAspect="1" noChangeArrowheads="1" noTextEdit="1"/>
          </p:cNvSpPr>
          <p:nvPr>
            <p:ph type="sldImg"/>
          </p:nvPr>
        </p:nvSpPr>
        <p:spPr>
          <a:xfrm>
            <a:off x="1258888" y="720725"/>
            <a:ext cx="4799012" cy="3598863"/>
          </a:xfrm>
          <a:ln/>
        </p:spPr>
      </p:sp>
      <p:sp>
        <p:nvSpPr>
          <p:cNvPr id="12307" name="Rectangle 3"/>
          <p:cNvSpPr>
            <a:spLocks noGrp="1" noChangeArrowheads="1"/>
          </p:cNvSpPr>
          <p:nvPr>
            <p:ph type="body" idx="1"/>
          </p:nvPr>
        </p:nvSpPr>
        <p:spPr>
          <a:noFill/>
        </p:spPr>
        <p:txBody>
          <a:bodyPr/>
          <a:lstStyle/>
          <a:p>
            <a:endParaRPr lang="en-US" altLang="en-US" sz="1700"/>
          </a:p>
        </p:txBody>
      </p:sp>
    </p:spTree>
    <p:extLst>
      <p:ext uri="{BB962C8B-B14F-4D97-AF65-F5344CB8AC3E}">
        <p14:creationId xmlns:p14="http://schemas.microsoft.com/office/powerpoint/2010/main" val="20466675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27"/>
          <p:cNvSpPr>
            <a:spLocks noChangeArrowheads="1"/>
          </p:cNvSpPr>
          <p:nvPr/>
        </p:nvSpPr>
        <p:spPr bwMode="auto">
          <a:xfrm>
            <a:off x="685800" y="1676400"/>
            <a:ext cx="7772400" cy="76200"/>
          </a:xfrm>
          <a:prstGeom prst="rect">
            <a:avLst/>
          </a:prstGeom>
          <a:solidFill>
            <a:srgbClr val="000000"/>
          </a:solidFill>
          <a:ln w="9525">
            <a:solidFill>
              <a:srgbClr val="000000"/>
            </a:solidFill>
            <a:miter lim="800000"/>
            <a:headEnd/>
            <a:tailEnd/>
          </a:ln>
        </p:spPr>
        <p:txBody>
          <a:bodyPr wrap="none" anchor="ctr"/>
          <a:lstStyle>
            <a:lvl1pPr>
              <a:lnSpc>
                <a:spcPct val="80000"/>
              </a:lnSpc>
              <a:spcBef>
                <a:spcPct val="20000"/>
              </a:spcBef>
              <a:defRPr sz="4800">
                <a:solidFill>
                  <a:schemeClr val="tx1"/>
                </a:solidFill>
                <a:latin typeface="Times New Roman" panose="02020603050405020304" pitchFamily="18" charset="0"/>
              </a:defRPr>
            </a:lvl1pPr>
            <a:lvl2pPr marL="742950" indent="-285750">
              <a:lnSpc>
                <a:spcPct val="80000"/>
              </a:lnSpc>
              <a:spcBef>
                <a:spcPct val="20000"/>
              </a:spcBef>
              <a:defRPr sz="4800">
                <a:solidFill>
                  <a:schemeClr val="tx1"/>
                </a:solidFill>
                <a:latin typeface="Times New Roman" panose="02020603050405020304" pitchFamily="18" charset="0"/>
              </a:defRPr>
            </a:lvl2pPr>
            <a:lvl3pPr marL="1143000" indent="-228600">
              <a:lnSpc>
                <a:spcPct val="80000"/>
              </a:lnSpc>
              <a:spcBef>
                <a:spcPct val="20000"/>
              </a:spcBef>
              <a:defRPr sz="4800">
                <a:solidFill>
                  <a:schemeClr val="tx1"/>
                </a:solidFill>
                <a:latin typeface="Times New Roman" panose="02020603050405020304" pitchFamily="18" charset="0"/>
              </a:defRPr>
            </a:lvl3pPr>
            <a:lvl4pPr marL="1600200" indent="-228600">
              <a:lnSpc>
                <a:spcPct val="80000"/>
              </a:lnSpc>
              <a:spcBef>
                <a:spcPct val="20000"/>
              </a:spcBef>
              <a:defRPr sz="4800">
                <a:solidFill>
                  <a:schemeClr val="tx1"/>
                </a:solidFill>
                <a:latin typeface="Times New Roman" panose="02020603050405020304" pitchFamily="18" charset="0"/>
              </a:defRPr>
            </a:lvl4pPr>
            <a:lvl5pPr marL="2057400" indent="-228600">
              <a:lnSpc>
                <a:spcPct val="80000"/>
              </a:lnSpc>
              <a:spcBef>
                <a:spcPct val="20000"/>
              </a:spcBef>
              <a:defRPr sz="4800">
                <a:solidFill>
                  <a:schemeClr val="tx1"/>
                </a:solidFill>
                <a:latin typeface="Times New Roman" panose="02020603050405020304" pitchFamily="18" charset="0"/>
              </a:defRPr>
            </a:lvl5pPr>
            <a:lvl6pPr marL="2514600" indent="-228600" eaLnBrk="0" fontAlgn="base" hangingPunct="0">
              <a:lnSpc>
                <a:spcPct val="80000"/>
              </a:lnSpc>
              <a:spcBef>
                <a:spcPct val="20000"/>
              </a:spcBef>
              <a:spcAft>
                <a:spcPct val="0"/>
              </a:spcAft>
              <a:defRPr sz="4800">
                <a:solidFill>
                  <a:schemeClr val="tx1"/>
                </a:solidFill>
                <a:latin typeface="Times New Roman" panose="02020603050405020304" pitchFamily="18" charset="0"/>
              </a:defRPr>
            </a:lvl6pPr>
            <a:lvl7pPr marL="2971800" indent="-228600" eaLnBrk="0" fontAlgn="base" hangingPunct="0">
              <a:lnSpc>
                <a:spcPct val="80000"/>
              </a:lnSpc>
              <a:spcBef>
                <a:spcPct val="20000"/>
              </a:spcBef>
              <a:spcAft>
                <a:spcPct val="0"/>
              </a:spcAft>
              <a:defRPr sz="4800">
                <a:solidFill>
                  <a:schemeClr val="tx1"/>
                </a:solidFill>
                <a:latin typeface="Times New Roman" panose="02020603050405020304" pitchFamily="18" charset="0"/>
              </a:defRPr>
            </a:lvl7pPr>
            <a:lvl8pPr marL="3429000" indent="-228600" eaLnBrk="0" fontAlgn="base" hangingPunct="0">
              <a:lnSpc>
                <a:spcPct val="80000"/>
              </a:lnSpc>
              <a:spcBef>
                <a:spcPct val="20000"/>
              </a:spcBef>
              <a:spcAft>
                <a:spcPct val="0"/>
              </a:spcAft>
              <a:defRPr sz="4800">
                <a:solidFill>
                  <a:schemeClr val="tx1"/>
                </a:solidFill>
                <a:latin typeface="Times New Roman" panose="02020603050405020304" pitchFamily="18" charset="0"/>
              </a:defRPr>
            </a:lvl8pPr>
            <a:lvl9pPr marL="3886200" indent="-228600" eaLnBrk="0" fontAlgn="base" hangingPunct="0">
              <a:lnSpc>
                <a:spcPct val="80000"/>
              </a:lnSpc>
              <a:spcBef>
                <a:spcPct val="20000"/>
              </a:spcBef>
              <a:spcAft>
                <a:spcPct val="0"/>
              </a:spcAft>
              <a:defRPr sz="4800">
                <a:solidFill>
                  <a:schemeClr val="tx1"/>
                </a:solidFill>
                <a:latin typeface="Times New Roman" panose="02020603050405020304" pitchFamily="18" charset="0"/>
              </a:defRPr>
            </a:lvl9pPr>
          </a:lstStyle>
          <a:p>
            <a:pPr algn="ctr">
              <a:lnSpc>
                <a:spcPct val="100000"/>
              </a:lnSpc>
              <a:spcBef>
                <a:spcPct val="0"/>
              </a:spcBef>
              <a:defRPr/>
            </a:pPr>
            <a:endParaRPr lang="en-US" sz="2400"/>
          </a:p>
        </p:txBody>
      </p:sp>
      <p:sp>
        <p:nvSpPr>
          <p:cNvPr id="5" name="Rectangle 29"/>
          <p:cNvSpPr>
            <a:spLocks noChangeArrowheads="1"/>
          </p:cNvSpPr>
          <p:nvPr/>
        </p:nvSpPr>
        <p:spPr bwMode="auto">
          <a:xfrm>
            <a:off x="76200" y="304800"/>
            <a:ext cx="15240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80000"/>
              </a:lnSpc>
              <a:spcBef>
                <a:spcPct val="20000"/>
              </a:spcBef>
              <a:defRPr sz="4800">
                <a:solidFill>
                  <a:schemeClr val="tx1"/>
                </a:solidFill>
                <a:latin typeface="Times New Roman" panose="02020603050405020304" pitchFamily="18" charset="0"/>
              </a:defRPr>
            </a:lvl1pPr>
            <a:lvl2pPr marL="742950" indent="-285750">
              <a:lnSpc>
                <a:spcPct val="80000"/>
              </a:lnSpc>
              <a:spcBef>
                <a:spcPct val="20000"/>
              </a:spcBef>
              <a:defRPr sz="4800">
                <a:solidFill>
                  <a:schemeClr val="tx1"/>
                </a:solidFill>
                <a:latin typeface="Times New Roman" panose="02020603050405020304" pitchFamily="18" charset="0"/>
              </a:defRPr>
            </a:lvl2pPr>
            <a:lvl3pPr marL="1143000" indent="-228600">
              <a:lnSpc>
                <a:spcPct val="80000"/>
              </a:lnSpc>
              <a:spcBef>
                <a:spcPct val="20000"/>
              </a:spcBef>
              <a:defRPr sz="4800">
                <a:solidFill>
                  <a:schemeClr val="tx1"/>
                </a:solidFill>
                <a:latin typeface="Times New Roman" panose="02020603050405020304" pitchFamily="18" charset="0"/>
              </a:defRPr>
            </a:lvl3pPr>
            <a:lvl4pPr marL="1600200" indent="-228600">
              <a:lnSpc>
                <a:spcPct val="80000"/>
              </a:lnSpc>
              <a:spcBef>
                <a:spcPct val="20000"/>
              </a:spcBef>
              <a:defRPr sz="4800">
                <a:solidFill>
                  <a:schemeClr val="tx1"/>
                </a:solidFill>
                <a:latin typeface="Times New Roman" panose="02020603050405020304" pitchFamily="18" charset="0"/>
              </a:defRPr>
            </a:lvl4pPr>
            <a:lvl5pPr marL="2057400" indent="-228600">
              <a:lnSpc>
                <a:spcPct val="80000"/>
              </a:lnSpc>
              <a:spcBef>
                <a:spcPct val="20000"/>
              </a:spcBef>
              <a:defRPr sz="4800">
                <a:solidFill>
                  <a:schemeClr val="tx1"/>
                </a:solidFill>
                <a:latin typeface="Times New Roman" panose="02020603050405020304" pitchFamily="18" charset="0"/>
              </a:defRPr>
            </a:lvl5pPr>
            <a:lvl6pPr marL="2514600" indent="-228600" eaLnBrk="0" fontAlgn="base" hangingPunct="0">
              <a:lnSpc>
                <a:spcPct val="80000"/>
              </a:lnSpc>
              <a:spcBef>
                <a:spcPct val="20000"/>
              </a:spcBef>
              <a:spcAft>
                <a:spcPct val="0"/>
              </a:spcAft>
              <a:defRPr sz="4800">
                <a:solidFill>
                  <a:schemeClr val="tx1"/>
                </a:solidFill>
                <a:latin typeface="Times New Roman" panose="02020603050405020304" pitchFamily="18" charset="0"/>
              </a:defRPr>
            </a:lvl6pPr>
            <a:lvl7pPr marL="2971800" indent="-228600" eaLnBrk="0" fontAlgn="base" hangingPunct="0">
              <a:lnSpc>
                <a:spcPct val="80000"/>
              </a:lnSpc>
              <a:spcBef>
                <a:spcPct val="20000"/>
              </a:spcBef>
              <a:spcAft>
                <a:spcPct val="0"/>
              </a:spcAft>
              <a:defRPr sz="4800">
                <a:solidFill>
                  <a:schemeClr val="tx1"/>
                </a:solidFill>
                <a:latin typeface="Times New Roman" panose="02020603050405020304" pitchFamily="18" charset="0"/>
              </a:defRPr>
            </a:lvl7pPr>
            <a:lvl8pPr marL="3429000" indent="-228600" eaLnBrk="0" fontAlgn="base" hangingPunct="0">
              <a:lnSpc>
                <a:spcPct val="80000"/>
              </a:lnSpc>
              <a:spcBef>
                <a:spcPct val="20000"/>
              </a:spcBef>
              <a:spcAft>
                <a:spcPct val="0"/>
              </a:spcAft>
              <a:defRPr sz="4800">
                <a:solidFill>
                  <a:schemeClr val="tx1"/>
                </a:solidFill>
                <a:latin typeface="Times New Roman" panose="02020603050405020304" pitchFamily="18" charset="0"/>
              </a:defRPr>
            </a:lvl8pPr>
            <a:lvl9pPr marL="3886200" indent="-228600" eaLnBrk="0" fontAlgn="base" hangingPunct="0">
              <a:lnSpc>
                <a:spcPct val="80000"/>
              </a:lnSpc>
              <a:spcBef>
                <a:spcPct val="20000"/>
              </a:spcBef>
              <a:spcAft>
                <a:spcPct val="0"/>
              </a:spcAft>
              <a:defRPr sz="4800">
                <a:solidFill>
                  <a:schemeClr val="tx1"/>
                </a:solidFill>
                <a:latin typeface="Times New Roman" panose="02020603050405020304" pitchFamily="18" charset="0"/>
              </a:defRPr>
            </a:lvl9pPr>
          </a:lstStyle>
          <a:p>
            <a:pPr algn="ctr">
              <a:lnSpc>
                <a:spcPct val="100000"/>
              </a:lnSpc>
              <a:spcBef>
                <a:spcPct val="0"/>
              </a:spcBef>
              <a:defRPr/>
            </a:pPr>
            <a:endParaRPr lang="en-US" sz="2400"/>
          </a:p>
        </p:txBody>
      </p:sp>
      <p:sp>
        <p:nvSpPr>
          <p:cNvPr id="6" name="Rectangle 32"/>
          <p:cNvSpPr>
            <a:spLocks noChangeArrowheads="1"/>
          </p:cNvSpPr>
          <p:nvPr/>
        </p:nvSpPr>
        <p:spPr bwMode="auto">
          <a:xfrm>
            <a:off x="3314700" y="152400"/>
            <a:ext cx="2495550" cy="228600"/>
          </a:xfrm>
          <a:prstGeom prst="rect">
            <a:avLst/>
          </a:prstGeom>
          <a:noFill/>
          <a:ln w="9525">
            <a:noFill/>
            <a:miter lim="800000"/>
            <a:headEnd/>
            <a:tailEnd/>
          </a:ln>
          <a:effectLst/>
        </p:spPr>
        <p:txBody>
          <a:bodyPr/>
          <a:lstStyle>
            <a:lvl1pPr>
              <a:defRPr sz="4800">
                <a:solidFill>
                  <a:schemeClr val="tx1"/>
                </a:solidFill>
                <a:latin typeface="Times New Roman" panose="02020603050405020304" pitchFamily="18" charset="0"/>
              </a:defRPr>
            </a:lvl1pPr>
            <a:lvl2pPr marL="742950" indent="-285750">
              <a:defRPr sz="4800">
                <a:solidFill>
                  <a:schemeClr val="tx1"/>
                </a:solidFill>
                <a:latin typeface="Times New Roman" panose="02020603050405020304" pitchFamily="18" charset="0"/>
              </a:defRPr>
            </a:lvl2pPr>
            <a:lvl3pPr marL="1143000" indent="-228600">
              <a:defRPr sz="4800">
                <a:solidFill>
                  <a:schemeClr val="tx1"/>
                </a:solidFill>
                <a:latin typeface="Times New Roman" panose="02020603050405020304" pitchFamily="18" charset="0"/>
              </a:defRPr>
            </a:lvl3pPr>
            <a:lvl4pPr marL="1600200" indent="-228600">
              <a:defRPr sz="4800">
                <a:solidFill>
                  <a:schemeClr val="tx1"/>
                </a:solidFill>
                <a:latin typeface="Times New Roman" panose="02020603050405020304" pitchFamily="18" charset="0"/>
              </a:defRPr>
            </a:lvl4pPr>
            <a:lvl5pPr marL="2057400" indent="-228600">
              <a:defRPr sz="4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4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4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4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4800">
                <a:solidFill>
                  <a:schemeClr val="tx1"/>
                </a:solidFill>
                <a:latin typeface="Times New Roman" panose="02020603050405020304" pitchFamily="18" charset="0"/>
              </a:defRPr>
            </a:lvl9pPr>
          </a:lstStyle>
          <a:p>
            <a:pPr algn="ctr">
              <a:defRPr/>
            </a:pPr>
            <a:r>
              <a:rPr lang="en-US" altLang="en-US" sz="800" baseline="0" dirty="0">
                <a:latin typeface="Arial" panose="020B0604020202020204" pitchFamily="34" charset="0"/>
              </a:rPr>
              <a:t>StatLit Textbook </a:t>
            </a:r>
            <a:r>
              <a:rPr lang="en-US" altLang="en-US" sz="800" dirty="0">
                <a:latin typeface="Arial" panose="020B0604020202020204" pitchFamily="34" charset="0"/>
              </a:rPr>
              <a:t>2023 Chapter 7 Slides</a:t>
            </a:r>
          </a:p>
        </p:txBody>
      </p:sp>
      <p:sp>
        <p:nvSpPr>
          <p:cNvPr id="7" name="Slide Number Placeholder 3"/>
          <p:cNvSpPr txBox="1">
            <a:spLocks/>
          </p:cNvSpPr>
          <p:nvPr userDrawn="1"/>
        </p:nvSpPr>
        <p:spPr bwMode="auto">
          <a:xfrm>
            <a:off x="8172450" y="147638"/>
            <a:ext cx="571500" cy="339725"/>
          </a:xfrm>
          <a:prstGeom prst="rect">
            <a:avLst/>
          </a:prstGeom>
          <a:ln>
            <a:miter lim="800000"/>
            <a:headEnd/>
            <a:tailEnd/>
          </a:ln>
        </p:spPr>
        <p:txBody>
          <a:bodyPr/>
          <a:lstStyle>
            <a:defPPr>
              <a:defRPr lang="en-US"/>
            </a:defPPr>
            <a:lvl1pPr algn="ctr" rtl="0" eaLnBrk="0" fontAlgn="base" hangingPunct="0">
              <a:lnSpc>
                <a:spcPct val="100000"/>
              </a:lnSpc>
              <a:spcBef>
                <a:spcPct val="0"/>
              </a:spcBef>
              <a:spcAft>
                <a:spcPct val="0"/>
              </a:spcAft>
              <a:defRPr sz="1400" b="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48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48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48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4800" kern="1200">
                <a:solidFill>
                  <a:schemeClr val="tx1"/>
                </a:solidFill>
                <a:latin typeface="Times New Roman" panose="02020603050405020304" pitchFamily="18" charset="0"/>
                <a:ea typeface="+mn-ea"/>
                <a:cs typeface="+mn-cs"/>
              </a:defRPr>
            </a:lvl5pPr>
            <a:lvl6pPr marL="2286000" algn="l" defTabSz="914400" rtl="0" eaLnBrk="1" latinLnBrk="0" hangingPunct="1">
              <a:defRPr sz="4800" kern="1200">
                <a:solidFill>
                  <a:schemeClr val="tx1"/>
                </a:solidFill>
                <a:latin typeface="Times New Roman" panose="02020603050405020304" pitchFamily="18" charset="0"/>
                <a:ea typeface="+mn-ea"/>
                <a:cs typeface="+mn-cs"/>
              </a:defRPr>
            </a:lvl6pPr>
            <a:lvl7pPr marL="2743200" algn="l" defTabSz="914400" rtl="0" eaLnBrk="1" latinLnBrk="0" hangingPunct="1">
              <a:defRPr sz="4800" kern="1200">
                <a:solidFill>
                  <a:schemeClr val="tx1"/>
                </a:solidFill>
                <a:latin typeface="Times New Roman" panose="02020603050405020304" pitchFamily="18" charset="0"/>
                <a:ea typeface="+mn-ea"/>
                <a:cs typeface="+mn-cs"/>
              </a:defRPr>
            </a:lvl7pPr>
            <a:lvl8pPr marL="3200400" algn="l" defTabSz="914400" rtl="0" eaLnBrk="1" latinLnBrk="0" hangingPunct="1">
              <a:defRPr sz="4800" kern="1200">
                <a:solidFill>
                  <a:schemeClr val="tx1"/>
                </a:solidFill>
                <a:latin typeface="Times New Roman" panose="02020603050405020304" pitchFamily="18" charset="0"/>
                <a:ea typeface="+mn-ea"/>
                <a:cs typeface="+mn-cs"/>
              </a:defRPr>
            </a:lvl8pPr>
            <a:lvl9pPr marL="3657600" algn="l" defTabSz="914400" rtl="0" eaLnBrk="1" latinLnBrk="0" hangingPunct="1">
              <a:defRPr sz="4800" kern="1200">
                <a:solidFill>
                  <a:schemeClr val="tx1"/>
                </a:solidFill>
                <a:latin typeface="Times New Roman" panose="02020603050405020304" pitchFamily="18" charset="0"/>
                <a:ea typeface="+mn-ea"/>
                <a:cs typeface="+mn-cs"/>
              </a:defRPr>
            </a:lvl9pPr>
          </a:lstStyle>
          <a:p>
            <a:pPr>
              <a:defRPr/>
            </a:pPr>
            <a:r>
              <a:rPr lang="en-US" b="0" dirty="0"/>
              <a:t>V0E</a:t>
            </a:r>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3"/>
          <p:cNvSpPr>
            <a:spLocks noGrp="1"/>
          </p:cNvSpPr>
          <p:nvPr>
            <p:ph type="sldNum" sz="quarter" idx="10"/>
          </p:nvPr>
        </p:nvSpPr>
        <p:spPr/>
        <p:txBody>
          <a:bodyPr/>
          <a:lstStyle>
            <a:lvl1pPr>
              <a:defRPr/>
            </a:lvl1pPr>
          </a:lstStyle>
          <a:p>
            <a:pPr>
              <a:defRPr/>
            </a:pPr>
            <a:fld id="{78454342-4F70-4C77-8A5A-B90D6F92A098}" type="slidenum">
              <a:rPr lang="en-US"/>
              <a:pPr>
                <a:defRPr/>
              </a:pPr>
              <a:t>‹#›</a:t>
            </a:fld>
            <a:endParaRPr lang="en-US" b="0"/>
          </a:p>
        </p:txBody>
      </p:sp>
    </p:spTree>
    <p:extLst>
      <p:ext uri="{BB962C8B-B14F-4D97-AF65-F5344CB8AC3E}">
        <p14:creationId xmlns:p14="http://schemas.microsoft.com/office/powerpoint/2010/main" val="1173128816"/>
      </p:ext>
    </p:extLst>
  </p:cSld>
  <p:clrMapOvr>
    <a:masterClrMapping/>
  </p:clrMapOvr>
  <p:transition spd="slow">
    <p:pull dir="ld"/>
  </p:transition>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63575" y="457200"/>
            <a:ext cx="7742238"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981200"/>
            <a:ext cx="80010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1" name="Slide Number Placeholder 3"/>
          <p:cNvSpPr>
            <a:spLocks noGrp="1"/>
          </p:cNvSpPr>
          <p:nvPr>
            <p:ph type="sldNum" sz="quarter" idx="4"/>
          </p:nvPr>
        </p:nvSpPr>
        <p:spPr bwMode="auto">
          <a:xfrm>
            <a:off x="7815263" y="147638"/>
            <a:ext cx="609600" cy="339725"/>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lnSpc>
                <a:spcPct val="100000"/>
              </a:lnSpc>
              <a:spcBef>
                <a:spcPct val="0"/>
              </a:spcBef>
              <a:defRPr sz="1400" b="1">
                <a:latin typeface="Arial" panose="020B0604020202020204" pitchFamily="34" charset="0"/>
              </a:defRPr>
            </a:lvl1pPr>
          </a:lstStyle>
          <a:p>
            <a:pPr>
              <a:defRPr/>
            </a:pPr>
            <a:fld id="{DEAF1BC4-9429-4377-9581-85FDABCDA212}" type="slidenum">
              <a:rPr lang="en-US"/>
              <a:pPr>
                <a:defRPr/>
              </a:pPr>
              <a:t>‹#›</a:t>
            </a:fld>
            <a:endParaRPr lang="en-US" b="0"/>
          </a:p>
        </p:txBody>
      </p:sp>
    </p:spTree>
  </p:cSld>
  <p:clrMap bg1="lt1" tx1="dk1" bg2="lt2" tx2="dk2" accent1="accent1" accent2="accent2" accent3="accent3" accent4="accent4" accent5="accent5" accent6="accent6" hlink="hlink" folHlink="folHlink"/>
  <p:sldLayoutIdLst>
    <p:sldLayoutId id="2147483750" r:id="rId1"/>
  </p:sldLayoutIdLst>
  <p:transition/>
  <p:hf hdr="0" ftr="0" dt="0"/>
  <p:txStyles>
    <p:titleStyle>
      <a:lvl1pPr algn="ctr" rtl="0" eaLnBrk="0" fontAlgn="base" hangingPunct="0">
        <a:spcBef>
          <a:spcPct val="0"/>
        </a:spcBef>
        <a:spcAft>
          <a:spcPct val="0"/>
        </a:spcAft>
        <a:defRPr sz="3600" b="1">
          <a:solidFill>
            <a:srgbClr val="CC0000"/>
          </a:solidFill>
          <a:latin typeface="+mj-lt"/>
          <a:ea typeface="+mj-ea"/>
          <a:cs typeface="+mj-cs"/>
        </a:defRPr>
      </a:lvl1pPr>
      <a:lvl2pPr algn="ctr" rtl="0" eaLnBrk="0" fontAlgn="base" hangingPunct="0">
        <a:spcBef>
          <a:spcPct val="0"/>
        </a:spcBef>
        <a:spcAft>
          <a:spcPct val="0"/>
        </a:spcAft>
        <a:defRPr sz="3600" b="1">
          <a:solidFill>
            <a:srgbClr val="CC0000"/>
          </a:solidFill>
          <a:latin typeface="Arial" charset="0"/>
        </a:defRPr>
      </a:lvl2pPr>
      <a:lvl3pPr algn="ctr" rtl="0" eaLnBrk="0" fontAlgn="base" hangingPunct="0">
        <a:spcBef>
          <a:spcPct val="0"/>
        </a:spcBef>
        <a:spcAft>
          <a:spcPct val="0"/>
        </a:spcAft>
        <a:defRPr sz="3600" b="1">
          <a:solidFill>
            <a:srgbClr val="CC0000"/>
          </a:solidFill>
          <a:latin typeface="Arial" charset="0"/>
        </a:defRPr>
      </a:lvl3pPr>
      <a:lvl4pPr algn="ctr" rtl="0" eaLnBrk="0" fontAlgn="base" hangingPunct="0">
        <a:spcBef>
          <a:spcPct val="0"/>
        </a:spcBef>
        <a:spcAft>
          <a:spcPct val="0"/>
        </a:spcAft>
        <a:defRPr sz="3600" b="1">
          <a:solidFill>
            <a:srgbClr val="CC0000"/>
          </a:solidFill>
          <a:latin typeface="Arial" charset="0"/>
        </a:defRPr>
      </a:lvl4pPr>
      <a:lvl5pPr algn="ctr" rtl="0" eaLnBrk="0" fontAlgn="base" hangingPunct="0">
        <a:spcBef>
          <a:spcPct val="0"/>
        </a:spcBef>
        <a:spcAft>
          <a:spcPct val="0"/>
        </a:spcAft>
        <a:defRPr sz="3600" b="1">
          <a:solidFill>
            <a:srgbClr val="CC0000"/>
          </a:solidFill>
          <a:latin typeface="Arial" charset="0"/>
        </a:defRPr>
      </a:lvl5pPr>
      <a:lvl6pPr marL="457200" algn="ctr" rtl="0" eaLnBrk="0" fontAlgn="base" hangingPunct="0">
        <a:spcBef>
          <a:spcPct val="0"/>
        </a:spcBef>
        <a:spcAft>
          <a:spcPct val="0"/>
        </a:spcAft>
        <a:defRPr sz="3600" b="1">
          <a:solidFill>
            <a:srgbClr val="CC0000"/>
          </a:solidFill>
          <a:latin typeface="Arial" charset="0"/>
        </a:defRPr>
      </a:lvl6pPr>
      <a:lvl7pPr marL="914400" algn="ctr" rtl="0" eaLnBrk="0" fontAlgn="base" hangingPunct="0">
        <a:spcBef>
          <a:spcPct val="0"/>
        </a:spcBef>
        <a:spcAft>
          <a:spcPct val="0"/>
        </a:spcAft>
        <a:defRPr sz="3600" b="1">
          <a:solidFill>
            <a:srgbClr val="CC0000"/>
          </a:solidFill>
          <a:latin typeface="Arial" charset="0"/>
        </a:defRPr>
      </a:lvl7pPr>
      <a:lvl8pPr marL="1371600" algn="ctr" rtl="0" eaLnBrk="0" fontAlgn="base" hangingPunct="0">
        <a:spcBef>
          <a:spcPct val="0"/>
        </a:spcBef>
        <a:spcAft>
          <a:spcPct val="0"/>
        </a:spcAft>
        <a:defRPr sz="3600" b="1">
          <a:solidFill>
            <a:srgbClr val="CC0000"/>
          </a:solidFill>
          <a:latin typeface="Arial" charset="0"/>
        </a:defRPr>
      </a:lvl8pPr>
      <a:lvl9pPr marL="1828800" algn="ctr" rtl="0" eaLnBrk="0" fontAlgn="base" hangingPunct="0">
        <a:spcBef>
          <a:spcPct val="0"/>
        </a:spcBef>
        <a:spcAft>
          <a:spcPct val="0"/>
        </a:spcAft>
        <a:defRPr sz="3600" b="1">
          <a:solidFill>
            <a:srgbClr val="CC00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085850" indent="-228600" algn="l" rtl="0" eaLnBrk="0" fontAlgn="base" hangingPunct="0">
        <a:spcBef>
          <a:spcPct val="20000"/>
        </a:spcBef>
        <a:spcAft>
          <a:spcPct val="0"/>
        </a:spcAft>
        <a:buChar char="•"/>
        <a:defRPr sz="2400">
          <a:solidFill>
            <a:schemeClr val="tx1"/>
          </a:solidFill>
          <a:latin typeface="+mn-lt"/>
        </a:defRPr>
      </a:lvl3pPr>
      <a:lvl4pPr marL="1428750" indent="-228600" algn="l" rtl="0" eaLnBrk="0" fontAlgn="base" hangingPunct="0">
        <a:spcBef>
          <a:spcPct val="20000"/>
        </a:spcBef>
        <a:spcAft>
          <a:spcPct val="0"/>
        </a:spcAft>
        <a:buChar char="–"/>
        <a:defRPr sz="2000">
          <a:solidFill>
            <a:schemeClr val="tx1"/>
          </a:solidFill>
          <a:latin typeface="+mn-lt"/>
        </a:defRPr>
      </a:lvl4pPr>
      <a:lvl5pPr marL="1771650" indent="-228600" algn="l" rtl="0" eaLnBrk="0" fontAlgn="base" hangingPunct="0">
        <a:spcBef>
          <a:spcPct val="20000"/>
        </a:spcBef>
        <a:spcAft>
          <a:spcPct val="0"/>
        </a:spcAft>
        <a:buChar char="»"/>
        <a:defRPr sz="2000">
          <a:solidFill>
            <a:schemeClr val="tx1"/>
          </a:solidFill>
          <a:latin typeface="+mn-lt"/>
        </a:defRPr>
      </a:lvl5pPr>
      <a:lvl6pPr marL="2228850" indent="-228600" algn="l" rtl="0" eaLnBrk="0" fontAlgn="base" hangingPunct="0">
        <a:spcBef>
          <a:spcPct val="20000"/>
        </a:spcBef>
        <a:spcAft>
          <a:spcPct val="0"/>
        </a:spcAft>
        <a:buChar char="»"/>
        <a:defRPr sz="2000">
          <a:solidFill>
            <a:schemeClr val="tx1"/>
          </a:solidFill>
          <a:latin typeface="+mn-lt"/>
        </a:defRPr>
      </a:lvl6pPr>
      <a:lvl7pPr marL="2686050" indent="-228600" algn="l" rtl="0" eaLnBrk="0" fontAlgn="base" hangingPunct="0">
        <a:spcBef>
          <a:spcPct val="20000"/>
        </a:spcBef>
        <a:spcAft>
          <a:spcPct val="0"/>
        </a:spcAft>
        <a:buChar char="»"/>
        <a:defRPr sz="2000">
          <a:solidFill>
            <a:schemeClr val="tx1"/>
          </a:solidFill>
          <a:latin typeface="+mn-lt"/>
        </a:defRPr>
      </a:lvl7pPr>
      <a:lvl8pPr marL="3143250" indent="-228600" algn="l" rtl="0" eaLnBrk="0" fontAlgn="base" hangingPunct="0">
        <a:spcBef>
          <a:spcPct val="20000"/>
        </a:spcBef>
        <a:spcAft>
          <a:spcPct val="0"/>
        </a:spcAft>
        <a:buChar char="»"/>
        <a:defRPr sz="2000">
          <a:solidFill>
            <a:schemeClr val="tx1"/>
          </a:solidFill>
          <a:latin typeface="+mn-lt"/>
        </a:defRPr>
      </a:lvl8pPr>
      <a:lvl9pPr marL="360045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3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0.xml"/><Relationship Id="rId1" Type="http://schemas.openxmlformats.org/officeDocument/2006/relationships/slideLayout" Target="../slideLayouts/slideLayout1.xml"/><Relationship Id="rId5" Type="http://schemas.openxmlformats.org/officeDocument/2006/relationships/image" Target="../media/image47.png"/><Relationship Id="rId4" Type="http://schemas.openxmlformats.org/officeDocument/2006/relationships/image" Target="../media/image46.png"/></Relationships>
</file>

<file path=ppt/slides/_rels/slide4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1.xml"/><Relationship Id="rId1" Type="http://schemas.openxmlformats.org/officeDocument/2006/relationships/slideLayout" Target="../slideLayouts/slideLayout1.xml"/><Relationship Id="rId5" Type="http://schemas.openxmlformats.org/officeDocument/2006/relationships/image" Target="../media/image50.png"/><Relationship Id="rId4" Type="http://schemas.openxmlformats.org/officeDocument/2006/relationships/image" Target="../media/image49.png"/></Relationships>
</file>

<file path=ppt/slides/_rels/slide4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3.xml"/><Relationship Id="rId1" Type="http://schemas.openxmlformats.org/officeDocument/2006/relationships/slideLayout" Target="../slideLayouts/slideLayout1.xml"/><Relationship Id="rId5" Type="http://schemas.openxmlformats.org/officeDocument/2006/relationships/image" Target="../media/image53.png"/><Relationship Id="rId4" Type="http://schemas.openxmlformats.org/officeDocument/2006/relationships/image" Target="../media/image52.png"/></Relationships>
</file>

<file path=ppt/slides/_rels/slide4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4.xml"/><Relationship Id="rId1" Type="http://schemas.openxmlformats.org/officeDocument/2006/relationships/slideLayout" Target="../slideLayouts/slideLayout1.xml"/><Relationship Id="rId5" Type="http://schemas.openxmlformats.org/officeDocument/2006/relationships/image" Target="../media/image56.png"/><Relationship Id="rId4" Type="http://schemas.openxmlformats.org/officeDocument/2006/relationships/image" Target="../media/image55.png"/></Relationships>
</file>

<file path=ppt/slides/_rels/slide4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B206D6CF-4FCD-4DF7-80B0-6371DF3DA89D}" type="slidenum">
              <a:rPr lang="en-US" altLang="en-US" sz="1400" smtClean="0">
                <a:latin typeface="Arial" panose="020B0604020202020204" pitchFamily="34" charset="0"/>
              </a:rPr>
              <a:pPr>
                <a:spcBef>
                  <a:spcPct val="0"/>
                </a:spcBef>
                <a:buFontTx/>
                <a:buNone/>
              </a:pPr>
              <a:t>1</a:t>
            </a:fld>
            <a:endParaRPr lang="en-US" altLang="en-US" sz="1400" b="0">
              <a:latin typeface="Arial" panose="020B0604020202020204" pitchFamily="34" charset="0"/>
            </a:endParaRPr>
          </a:p>
        </p:txBody>
      </p:sp>
      <p:sp>
        <p:nvSpPr>
          <p:cNvPr id="5123" name="Rectangle 2"/>
          <p:cNvSpPr>
            <a:spLocks noGrp="1" noChangeArrowheads="1"/>
          </p:cNvSpPr>
          <p:nvPr>
            <p:ph type="body" idx="1"/>
          </p:nvPr>
        </p:nvSpPr>
        <p:spPr>
          <a:xfrm>
            <a:off x="133350" y="1981200"/>
            <a:ext cx="8772525" cy="4648200"/>
          </a:xfrm>
        </p:spPr>
        <p:txBody>
          <a:bodyPr/>
          <a:lstStyle/>
          <a:p>
            <a:pPr marL="0" indent="0" algn="ctr">
              <a:lnSpc>
                <a:spcPct val="90000"/>
              </a:lnSpc>
              <a:buFontTx/>
              <a:buNone/>
            </a:pPr>
            <a:endParaRPr lang="en-US" altLang="en-US" sz="100" dirty="0"/>
          </a:p>
          <a:p>
            <a:pPr marL="0" indent="0" algn="ctr">
              <a:lnSpc>
                <a:spcPct val="90000"/>
              </a:lnSpc>
              <a:buFontTx/>
              <a:buNone/>
            </a:pPr>
            <a:r>
              <a:rPr lang="en-US" altLang="en-US" sz="3600" b="1" i="1" dirty="0"/>
              <a:t>Statistical Literacy:</a:t>
            </a:r>
            <a:br>
              <a:rPr lang="en-US" altLang="en-US" sz="3600" b="1" i="1" dirty="0"/>
            </a:br>
            <a:r>
              <a:rPr lang="en-US" altLang="en-US" sz="3600" b="1" i="1" dirty="0"/>
              <a:t>Critical Thinking about Everyday Statistics</a:t>
            </a:r>
          </a:p>
          <a:p>
            <a:pPr marL="0" indent="0" algn="ctr">
              <a:lnSpc>
                <a:spcPct val="90000"/>
              </a:lnSpc>
              <a:buFontTx/>
              <a:buNone/>
            </a:pPr>
            <a:r>
              <a:rPr lang="en-US" altLang="en-US" sz="3600" b="1" dirty="0"/>
              <a:t>Kendall-Hunt 2023</a:t>
            </a:r>
          </a:p>
          <a:p>
            <a:pPr marL="0" indent="0" algn="ctr">
              <a:lnSpc>
                <a:spcPct val="90000"/>
              </a:lnSpc>
              <a:buFontTx/>
              <a:buNone/>
            </a:pPr>
            <a:endParaRPr lang="en-US" altLang="en-US" sz="2000" b="1" i="1" dirty="0"/>
          </a:p>
          <a:p>
            <a:pPr marL="0" indent="0" algn="ctr">
              <a:lnSpc>
                <a:spcPct val="90000"/>
              </a:lnSpc>
              <a:spcBef>
                <a:spcPct val="0"/>
              </a:spcBef>
              <a:buFontTx/>
              <a:buNone/>
            </a:pPr>
            <a:r>
              <a:rPr lang="en-US" altLang="en-US" sz="2400" b="1" dirty="0"/>
              <a:t>Milo Schield</a:t>
            </a:r>
          </a:p>
          <a:p>
            <a:pPr marL="0" indent="0" algn="ctr">
              <a:lnSpc>
                <a:spcPct val="90000"/>
              </a:lnSpc>
              <a:spcBef>
                <a:spcPct val="0"/>
              </a:spcBef>
              <a:buNone/>
            </a:pPr>
            <a:r>
              <a:rPr lang="en-US" altLang="en-US" sz="2400" dirty="0"/>
              <a:t>ASA Fellow</a:t>
            </a:r>
            <a:br>
              <a:rPr lang="en-US" altLang="en-US" sz="2400" dirty="0"/>
            </a:br>
            <a:r>
              <a:rPr lang="en-US" altLang="en-US" sz="2400" dirty="0"/>
              <a:t>Adjunct: University of New Mexico</a:t>
            </a:r>
            <a:br>
              <a:rPr lang="en-US" altLang="en-US" sz="2400" dirty="0"/>
            </a:br>
            <a:r>
              <a:rPr lang="en-US" altLang="en-US" sz="2400" dirty="0"/>
              <a:t>Visiting Professor: New College of Florida</a:t>
            </a:r>
          </a:p>
          <a:p>
            <a:pPr marL="0" indent="0" algn="ctr">
              <a:lnSpc>
                <a:spcPct val="90000"/>
              </a:lnSpc>
              <a:buFontTx/>
              <a:buNone/>
            </a:pPr>
            <a:endParaRPr lang="en-US" altLang="en-US" sz="2000" b="1" i="1" dirty="0"/>
          </a:p>
          <a:p>
            <a:pPr marL="0" indent="0" algn="ctr">
              <a:lnSpc>
                <a:spcPct val="90000"/>
              </a:lnSpc>
              <a:buFontTx/>
              <a:buNone/>
            </a:pPr>
            <a:r>
              <a:rPr lang="en-US" altLang="en-US" sz="2800" dirty="0"/>
              <a:t>www.StatLit.org/pdf/</a:t>
            </a:r>
            <a:br>
              <a:rPr lang="en-US" altLang="en-US" sz="2800" dirty="0"/>
            </a:br>
            <a:r>
              <a:rPr lang="en-US" altLang="en-US" sz="2800" dirty="0"/>
              <a:t>2023-Schield-StatLit-Ch7-Slides.pdf</a:t>
            </a:r>
          </a:p>
        </p:txBody>
      </p:sp>
      <p:sp>
        <p:nvSpPr>
          <p:cNvPr id="5124" name="Rectangle 3"/>
          <p:cNvSpPr>
            <a:spLocks noGrp="1" noChangeArrowheads="1"/>
          </p:cNvSpPr>
          <p:nvPr>
            <p:ph type="title"/>
          </p:nvPr>
        </p:nvSpPr>
        <p:spPr>
          <a:xfrm>
            <a:off x="438150" y="438150"/>
            <a:ext cx="8356600" cy="1066800"/>
          </a:xfrm>
        </p:spPr>
        <p:txBody>
          <a:bodyPr/>
          <a:lstStyle/>
          <a:p>
            <a:pPr>
              <a:lnSpc>
                <a:spcPct val="95000"/>
              </a:lnSpc>
            </a:pPr>
            <a:r>
              <a:rPr lang="en-US" altLang="en-US" b="0" dirty="0">
                <a:latin typeface="Rockwell Extra Bold" panose="02060903040505020403" pitchFamily="18" charset="0"/>
              </a:rPr>
              <a:t>Statistical Literacy Textbook: </a:t>
            </a:r>
            <a:br>
              <a:rPr lang="en-US" altLang="en-US" b="0" dirty="0">
                <a:latin typeface="Rockwell Extra Bold" panose="02060903040505020403" pitchFamily="18" charset="0"/>
              </a:rPr>
            </a:br>
            <a:r>
              <a:rPr lang="en-US" altLang="en-US" b="0" dirty="0">
                <a:latin typeface="Rockwell Extra Bold" panose="02060903040505020403" pitchFamily="18" charset="0"/>
              </a:rPr>
              <a:t>Chapter 7 Slides</a:t>
            </a:r>
            <a:endParaRPr lang="en-US" altLang="en-US" b="0" i="1" dirty="0"/>
          </a:p>
        </p:txBody>
      </p:sp>
    </p:spTree>
  </p:cSld>
  <p:clrMapOvr>
    <a:masterClrMapping/>
  </p:clrMapOvr>
  <p:transition spd="slow">
    <p:pull dir="l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9BE451-477F-4AA7-62A6-B8A4206CC4D2}"/>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BF76D723-0158-6F2D-3905-AF1225780AE5}"/>
              </a:ext>
            </a:extLst>
          </p:cNvPr>
          <p:cNvSpPr>
            <a:spLocks noGrp="1" noChangeAspect="1" noChangeArrowheads="1"/>
          </p:cNvSpPr>
          <p:nvPr>
            <p:ph type="body" sz="half" idx="4294967295"/>
          </p:nvPr>
        </p:nvSpPr>
        <p:spPr>
          <a:xfrm>
            <a:off x="234949" y="1705688"/>
            <a:ext cx="8848281" cy="4938290"/>
          </a:xfrm>
        </p:spPr>
        <p:txBody>
          <a:bodyPr/>
          <a:lstStyle/>
          <a:p>
            <a:pPr marL="0" lvl="0" indent="0">
              <a:spcBef>
                <a:spcPts val="1200"/>
              </a:spcBef>
              <a:spcAft>
                <a:spcPts val="0"/>
              </a:spcAft>
              <a:buNone/>
            </a:pPr>
            <a:endParaRPr lang="en-US" sz="800" strike="sngStrike" dirty="0"/>
          </a:p>
          <a:p>
            <a:pPr marL="0" lvl="0" indent="0">
              <a:spcBef>
                <a:spcPts val="0"/>
              </a:spcBef>
              <a:spcAft>
                <a:spcPts val="0"/>
              </a:spcAft>
              <a:buNone/>
            </a:pPr>
            <a:r>
              <a:rPr lang="en-US" sz="2800" i="1" dirty="0"/>
              <a:t>Racial disparities may be a sign of systemic racism. If a racial disparity is caused by racism, then reducing that disparity should be a reasonable goal.</a:t>
            </a:r>
          </a:p>
          <a:p>
            <a:pPr marL="0" lvl="0" indent="0">
              <a:spcBef>
                <a:spcPts val="0"/>
              </a:spcBef>
              <a:spcAft>
                <a:spcPts val="0"/>
              </a:spcAft>
              <a:buNone/>
            </a:pPr>
            <a:endParaRPr lang="en-US" sz="2800" i="1" dirty="0"/>
          </a:p>
          <a:p>
            <a:pPr marL="0" lvl="0" indent="0">
              <a:spcBef>
                <a:spcPts val="0"/>
              </a:spcBef>
              <a:spcAft>
                <a:spcPts val="0"/>
              </a:spcAft>
              <a:buNone/>
            </a:pPr>
            <a:r>
              <a:rPr lang="en-US" sz="2800" dirty="0"/>
              <a:t>Inner-city school suspensions were </a:t>
            </a:r>
            <a:r>
              <a:rPr lang="en-US" sz="2800" b="1" dirty="0"/>
              <a:t>six times as likely </a:t>
            </a:r>
            <a:r>
              <a:rPr lang="en-US" sz="2800" dirty="0"/>
              <a:t>for Blacks as for Whites. A third of school exclusions are for minor incidents: talking back, eye rolling or swearing. </a:t>
            </a:r>
          </a:p>
          <a:p>
            <a:pPr marL="0" lvl="0" indent="0">
              <a:spcBef>
                <a:spcPts val="0"/>
              </a:spcBef>
              <a:spcAft>
                <a:spcPts val="0"/>
              </a:spcAft>
              <a:buNone/>
            </a:pPr>
            <a:endParaRPr lang="en-US" sz="2800" dirty="0"/>
          </a:p>
          <a:p>
            <a:pPr marL="0" lvl="0" indent="0">
              <a:spcBef>
                <a:spcPts val="0"/>
              </a:spcBef>
              <a:spcAft>
                <a:spcPts val="0"/>
              </a:spcAft>
              <a:buNone/>
            </a:pPr>
            <a:r>
              <a:rPr lang="en-US" sz="2800" dirty="0"/>
              <a:t>If these were more common for Blacks, then eliminating</a:t>
            </a:r>
          </a:p>
          <a:p>
            <a:pPr marL="0" lvl="0" indent="0">
              <a:spcBef>
                <a:spcPts val="0"/>
              </a:spcBef>
              <a:spcAft>
                <a:spcPts val="0"/>
              </a:spcAft>
              <a:buNone/>
            </a:pPr>
            <a:r>
              <a:rPr lang="en-US" sz="2800" dirty="0"/>
              <a:t>these as a basis for suspension should lower the Black-White suspension ratio.</a:t>
            </a:r>
          </a:p>
        </p:txBody>
      </p:sp>
      <p:sp>
        <p:nvSpPr>
          <p:cNvPr id="11267" name="Slide Number Placeholder 4">
            <a:extLst>
              <a:ext uri="{FF2B5EF4-FFF2-40B4-BE49-F238E27FC236}">
                <a16:creationId xmlns:a16="http://schemas.microsoft.com/office/drawing/2014/main" id="{26A5CB32-73FA-9A2E-DA01-9D03A13928C4}"/>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10</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B994C7A5-9850-4920-C7E0-91A892487B94}"/>
              </a:ext>
            </a:extLst>
          </p:cNvPr>
          <p:cNvSpPr>
            <a:spLocks noGrp="1" noChangeArrowheads="1"/>
          </p:cNvSpPr>
          <p:nvPr>
            <p:ph type="title" idx="4294967295"/>
          </p:nvPr>
        </p:nvSpPr>
        <p:spPr>
          <a:xfrm>
            <a:off x="501650" y="457200"/>
            <a:ext cx="8191500" cy="1066800"/>
          </a:xfrm>
        </p:spPr>
        <p:txBody>
          <a:bodyPr/>
          <a:lstStyle/>
          <a:p>
            <a:r>
              <a:rPr lang="en-US" altLang="en-US" sz="3200" b="0" dirty="0">
                <a:latin typeface="Rockwell Extra Bold" panose="02060903040505020403" pitchFamily="18" charset="0"/>
              </a:rPr>
              <a:t>Scanlan’s Paradox</a:t>
            </a:r>
            <a:br>
              <a:rPr lang="en-US" altLang="en-US" sz="3200" b="0" dirty="0">
                <a:latin typeface="Rockwell Extra Bold" panose="02060903040505020403" pitchFamily="18" charset="0"/>
              </a:rPr>
            </a:br>
            <a:r>
              <a:rPr lang="en-US" altLang="en-US" sz="3000" b="0" dirty="0">
                <a:latin typeface="Rockwell Extra Bold" panose="02060903040505020403" pitchFamily="18" charset="0"/>
              </a:rPr>
              <a:t>School Suspensions: Background</a:t>
            </a:r>
          </a:p>
        </p:txBody>
      </p:sp>
      <p:sp>
        <p:nvSpPr>
          <p:cNvPr id="11269" name="Rectangle 4">
            <a:extLst>
              <a:ext uri="{FF2B5EF4-FFF2-40B4-BE49-F238E27FC236}">
                <a16:creationId xmlns:a16="http://schemas.microsoft.com/office/drawing/2014/main" id="{3E67F1EC-3183-613C-DBE8-3BEFFB3A18E2}"/>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7" name="TextBox 6">
            <a:extLst>
              <a:ext uri="{FF2B5EF4-FFF2-40B4-BE49-F238E27FC236}">
                <a16:creationId xmlns:a16="http://schemas.microsoft.com/office/drawing/2014/main" id="{B25CB73D-480C-07CF-6536-B92DA4C5686D}"/>
              </a:ext>
            </a:extLst>
          </p:cNvPr>
          <p:cNvSpPr txBox="1"/>
          <p:nvPr/>
        </p:nvSpPr>
        <p:spPr>
          <a:xfrm>
            <a:off x="247650" y="163611"/>
            <a:ext cx="1123950" cy="307777"/>
          </a:xfrm>
          <a:prstGeom prst="rect">
            <a:avLst/>
          </a:prstGeom>
          <a:noFill/>
        </p:spPr>
        <p:txBody>
          <a:bodyPr wrap="square" rtlCol="0">
            <a:spAutoFit/>
          </a:bodyPr>
          <a:lstStyle/>
          <a:p>
            <a:r>
              <a:rPr lang="en-US" sz="1400" dirty="0"/>
              <a:t>7.3.2;  P 276</a:t>
            </a:r>
          </a:p>
        </p:txBody>
      </p:sp>
    </p:spTree>
    <p:extLst>
      <p:ext uri="{BB962C8B-B14F-4D97-AF65-F5344CB8AC3E}">
        <p14:creationId xmlns:p14="http://schemas.microsoft.com/office/powerpoint/2010/main" val="726763039"/>
      </p:ext>
    </p:extLst>
  </p:cSld>
  <p:clrMapOvr>
    <a:masterClrMapping/>
  </p:clrMapOvr>
  <p:transition spd="slow">
    <p:pull dir="l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09B2E-498E-230A-8684-CD6A518B9A65}"/>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B2A809C6-F945-F236-E953-E4AC657F06D5}"/>
              </a:ext>
            </a:extLst>
          </p:cNvPr>
          <p:cNvSpPr>
            <a:spLocks noGrp="1" noChangeAspect="1" noChangeArrowheads="1"/>
          </p:cNvSpPr>
          <p:nvPr>
            <p:ph type="body" sz="half" idx="4294967295"/>
          </p:nvPr>
        </p:nvSpPr>
        <p:spPr>
          <a:xfrm>
            <a:off x="234949" y="1705688"/>
            <a:ext cx="8848281" cy="4938290"/>
          </a:xfrm>
        </p:spPr>
        <p:txBody>
          <a:bodyPr/>
          <a:lstStyle/>
          <a:p>
            <a:pPr marL="0" lvl="0" indent="0">
              <a:spcBef>
                <a:spcPts val="0"/>
              </a:spcBef>
              <a:spcAft>
                <a:spcPts val="0"/>
              </a:spcAft>
              <a:buNone/>
            </a:pPr>
            <a:r>
              <a:rPr lang="en-US" dirty="0"/>
              <a:t>Change the rules: </a:t>
            </a:r>
          </a:p>
          <a:p>
            <a:pPr>
              <a:spcBef>
                <a:spcPts val="0"/>
              </a:spcBef>
              <a:spcAft>
                <a:spcPts val="0"/>
              </a:spcAft>
            </a:pPr>
            <a:r>
              <a:rPr lang="en-US" dirty="0"/>
              <a:t>District narrowed behaviors causing suspension, </a:t>
            </a:r>
          </a:p>
          <a:p>
            <a:pPr>
              <a:spcBef>
                <a:spcPts val="0"/>
              </a:spcBef>
              <a:spcAft>
                <a:spcPts val="0"/>
              </a:spcAft>
            </a:pPr>
            <a:r>
              <a:rPr lang="en-US" dirty="0"/>
              <a:t>teachers took racial equity training, and </a:t>
            </a:r>
          </a:p>
          <a:p>
            <a:pPr>
              <a:spcBef>
                <a:spcPts val="0"/>
              </a:spcBef>
              <a:spcAft>
                <a:spcPts val="0"/>
              </a:spcAft>
            </a:pPr>
            <a:r>
              <a:rPr lang="en-US" dirty="0"/>
              <a:t>principals were told to keep kids in class.</a:t>
            </a:r>
          </a:p>
        </p:txBody>
      </p:sp>
      <p:sp>
        <p:nvSpPr>
          <p:cNvPr id="11267" name="Slide Number Placeholder 4">
            <a:extLst>
              <a:ext uri="{FF2B5EF4-FFF2-40B4-BE49-F238E27FC236}">
                <a16:creationId xmlns:a16="http://schemas.microsoft.com/office/drawing/2014/main" id="{A1B2A05D-6AB0-5623-D044-A9B5F9915D00}"/>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11</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EBD00DD3-8A03-6160-A82F-034F661A9CB2}"/>
              </a:ext>
            </a:extLst>
          </p:cNvPr>
          <p:cNvSpPr>
            <a:spLocks noGrp="1" noChangeArrowheads="1"/>
          </p:cNvSpPr>
          <p:nvPr>
            <p:ph type="title" idx="4294967295"/>
          </p:nvPr>
        </p:nvSpPr>
        <p:spPr>
          <a:xfrm>
            <a:off x="501650" y="457200"/>
            <a:ext cx="8191500" cy="1066800"/>
          </a:xfrm>
        </p:spPr>
        <p:txBody>
          <a:bodyPr/>
          <a:lstStyle/>
          <a:p>
            <a:r>
              <a:rPr lang="en-US" altLang="en-US" sz="3200" b="0" dirty="0">
                <a:latin typeface="Rockwell Extra Bold" panose="02060903040505020403" pitchFamily="18" charset="0"/>
              </a:rPr>
              <a:t>Scanlan’s Paradox</a:t>
            </a:r>
            <a:br>
              <a:rPr lang="en-US" altLang="en-US" sz="3200" b="0" dirty="0">
                <a:latin typeface="Rockwell Extra Bold" panose="02060903040505020403" pitchFamily="18" charset="0"/>
              </a:rPr>
            </a:br>
            <a:r>
              <a:rPr lang="en-US" altLang="en-US" sz="3000" b="0" dirty="0">
                <a:latin typeface="Rockwell Extra Bold" panose="02060903040505020403" pitchFamily="18" charset="0"/>
              </a:rPr>
              <a:t>School Suspensions: Action</a:t>
            </a:r>
          </a:p>
        </p:txBody>
      </p:sp>
      <p:sp>
        <p:nvSpPr>
          <p:cNvPr id="11269" name="Rectangle 4">
            <a:extLst>
              <a:ext uri="{FF2B5EF4-FFF2-40B4-BE49-F238E27FC236}">
                <a16:creationId xmlns:a16="http://schemas.microsoft.com/office/drawing/2014/main" id="{BA062258-0B11-0628-D7C9-53DE93B8A4B8}"/>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7" name="TextBox 6">
            <a:extLst>
              <a:ext uri="{FF2B5EF4-FFF2-40B4-BE49-F238E27FC236}">
                <a16:creationId xmlns:a16="http://schemas.microsoft.com/office/drawing/2014/main" id="{18088600-9BC8-6AC9-B8F0-D799B6E3A35B}"/>
              </a:ext>
            </a:extLst>
          </p:cNvPr>
          <p:cNvSpPr txBox="1"/>
          <p:nvPr/>
        </p:nvSpPr>
        <p:spPr>
          <a:xfrm>
            <a:off x="247650" y="163611"/>
            <a:ext cx="1123950" cy="307777"/>
          </a:xfrm>
          <a:prstGeom prst="rect">
            <a:avLst/>
          </a:prstGeom>
          <a:noFill/>
        </p:spPr>
        <p:txBody>
          <a:bodyPr wrap="square" rtlCol="0">
            <a:spAutoFit/>
          </a:bodyPr>
          <a:lstStyle/>
          <a:p>
            <a:r>
              <a:rPr lang="en-US" sz="1400" dirty="0"/>
              <a:t>7.3.2;  P 276</a:t>
            </a:r>
          </a:p>
        </p:txBody>
      </p:sp>
      <p:sp>
        <p:nvSpPr>
          <p:cNvPr id="2" name="TextBox 1">
            <a:extLst>
              <a:ext uri="{FF2B5EF4-FFF2-40B4-BE49-F238E27FC236}">
                <a16:creationId xmlns:a16="http://schemas.microsoft.com/office/drawing/2014/main" id="{1841629C-293E-B057-7182-47F6520F49C2}"/>
              </a:ext>
            </a:extLst>
          </p:cNvPr>
          <p:cNvSpPr txBox="1"/>
          <p:nvPr/>
        </p:nvSpPr>
        <p:spPr>
          <a:xfrm>
            <a:off x="234949" y="4044316"/>
            <a:ext cx="8580471" cy="2215991"/>
          </a:xfrm>
          <a:prstGeom prst="rect">
            <a:avLst/>
          </a:prstGeom>
          <a:noFill/>
        </p:spPr>
        <p:txBody>
          <a:bodyPr wrap="square" rtlCol="0">
            <a:spAutoFit/>
          </a:bodyPr>
          <a:lstStyle/>
          <a:p>
            <a:pPr marL="0" lvl="0" indent="0">
              <a:spcBef>
                <a:spcPts val="1200"/>
              </a:spcBef>
              <a:spcAft>
                <a:spcPts val="0"/>
              </a:spcAft>
              <a:buNone/>
            </a:pPr>
            <a:r>
              <a:rPr lang="en-US" sz="3200" dirty="0"/>
              <a:t>Good news! During the next two years, suspension rates were </a:t>
            </a:r>
            <a:r>
              <a:rPr lang="en-US" sz="3200" i="1" dirty="0"/>
              <a:t>cut by over a third </a:t>
            </a:r>
            <a:r>
              <a:rPr lang="en-US" sz="3200" dirty="0"/>
              <a:t>for both groups. And the difference in their suspension rates decreased.</a:t>
            </a:r>
          </a:p>
          <a:p>
            <a:pPr marL="0" lvl="0" indent="0">
              <a:spcBef>
                <a:spcPts val="1200"/>
              </a:spcBef>
              <a:spcAft>
                <a:spcPts val="0"/>
              </a:spcAft>
              <a:buNone/>
            </a:pPr>
            <a:r>
              <a:rPr lang="en-US" sz="3200" dirty="0"/>
              <a:t>Mission accomplished?</a:t>
            </a:r>
          </a:p>
        </p:txBody>
      </p:sp>
    </p:spTree>
    <p:extLst>
      <p:ext uri="{BB962C8B-B14F-4D97-AF65-F5344CB8AC3E}">
        <p14:creationId xmlns:p14="http://schemas.microsoft.com/office/powerpoint/2010/main" val="1437354293"/>
      </p:ext>
    </p:extLst>
  </p:cSld>
  <p:clrMapOvr>
    <a:masterClrMapping/>
  </p:clrMapOvr>
  <p:transition spd="slow">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E89222-2993-43DC-2B6E-E6F3C402FF4D}"/>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6FC090B8-2E4E-073A-A7DE-563BAA62DF3C}"/>
              </a:ext>
            </a:extLst>
          </p:cNvPr>
          <p:cNvSpPr>
            <a:spLocks noGrp="1" noChangeAspect="1" noChangeArrowheads="1"/>
          </p:cNvSpPr>
          <p:nvPr>
            <p:ph type="body" sz="half" idx="4294967295"/>
          </p:nvPr>
        </p:nvSpPr>
        <p:spPr>
          <a:xfrm>
            <a:off x="234949" y="1705688"/>
            <a:ext cx="8848281" cy="4938290"/>
          </a:xfrm>
        </p:spPr>
        <p:txBody>
          <a:bodyPr/>
          <a:lstStyle/>
          <a:p>
            <a:pPr marL="0" lvl="0" indent="0">
              <a:spcBef>
                <a:spcPts val="1200"/>
              </a:spcBef>
              <a:spcAft>
                <a:spcPts val="0"/>
              </a:spcAft>
              <a:buNone/>
            </a:pPr>
            <a:r>
              <a:rPr lang="en-US" dirty="0"/>
              <a:t>Not quite! The goal was to lower the Black-White suspension ratio.</a:t>
            </a:r>
          </a:p>
          <a:p>
            <a:pPr marL="0" lvl="0" indent="0">
              <a:spcBef>
                <a:spcPts val="1200"/>
              </a:spcBef>
              <a:spcAft>
                <a:spcPts val="0"/>
              </a:spcAft>
              <a:buNone/>
            </a:pPr>
            <a:endParaRPr lang="en-US" dirty="0"/>
          </a:p>
          <a:p>
            <a:pPr marL="0" lvl="0" indent="0">
              <a:spcBef>
                <a:spcPts val="1200"/>
              </a:spcBef>
              <a:spcAft>
                <a:spcPts val="0"/>
              </a:spcAft>
              <a:buNone/>
            </a:pPr>
            <a:endParaRPr lang="en-US" dirty="0"/>
          </a:p>
          <a:p>
            <a:pPr marL="0" lvl="0" indent="0">
              <a:spcBef>
                <a:spcPts val="1200"/>
              </a:spcBef>
              <a:spcAft>
                <a:spcPts val="0"/>
              </a:spcAft>
              <a:buNone/>
            </a:pPr>
            <a:endParaRPr lang="en-US" dirty="0"/>
          </a:p>
          <a:p>
            <a:pPr marL="0" lvl="0" indent="0">
              <a:spcBef>
                <a:spcPts val="1200"/>
              </a:spcBef>
              <a:spcAft>
                <a:spcPts val="0"/>
              </a:spcAft>
              <a:buNone/>
            </a:pPr>
            <a:endParaRPr lang="en-US" dirty="0"/>
          </a:p>
        </p:txBody>
      </p:sp>
      <p:sp>
        <p:nvSpPr>
          <p:cNvPr id="11267" name="Slide Number Placeholder 4">
            <a:extLst>
              <a:ext uri="{FF2B5EF4-FFF2-40B4-BE49-F238E27FC236}">
                <a16:creationId xmlns:a16="http://schemas.microsoft.com/office/drawing/2014/main" id="{CBC22DDC-0D50-256D-5658-E64A66DFE1CB}"/>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12</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D2150113-67F1-3EB8-0419-27913FE75C9C}"/>
              </a:ext>
            </a:extLst>
          </p:cNvPr>
          <p:cNvSpPr>
            <a:spLocks noGrp="1" noChangeArrowheads="1"/>
          </p:cNvSpPr>
          <p:nvPr>
            <p:ph type="title" idx="4294967295"/>
          </p:nvPr>
        </p:nvSpPr>
        <p:spPr>
          <a:xfrm>
            <a:off x="501650" y="457200"/>
            <a:ext cx="8191500" cy="1066800"/>
          </a:xfrm>
        </p:spPr>
        <p:txBody>
          <a:bodyPr/>
          <a:lstStyle/>
          <a:p>
            <a:r>
              <a:rPr lang="en-US" altLang="en-US" sz="3200" b="0" dirty="0">
                <a:latin typeface="Rockwell Extra Bold" panose="02060903040505020403" pitchFamily="18" charset="0"/>
              </a:rPr>
              <a:t>Scanlan’s Paradox</a:t>
            </a:r>
            <a:br>
              <a:rPr lang="en-US" altLang="en-US" sz="3200" b="0" dirty="0">
                <a:latin typeface="Rockwell Extra Bold" panose="02060903040505020403" pitchFamily="18" charset="0"/>
              </a:rPr>
            </a:br>
            <a:r>
              <a:rPr lang="en-US" altLang="en-US" sz="3000" b="0" dirty="0">
                <a:latin typeface="Rockwell Extra Bold" panose="02060903040505020403" pitchFamily="18" charset="0"/>
              </a:rPr>
              <a:t>School Suspensions: Results</a:t>
            </a:r>
          </a:p>
        </p:txBody>
      </p:sp>
      <p:sp>
        <p:nvSpPr>
          <p:cNvPr id="11269" name="Rectangle 4">
            <a:extLst>
              <a:ext uri="{FF2B5EF4-FFF2-40B4-BE49-F238E27FC236}">
                <a16:creationId xmlns:a16="http://schemas.microsoft.com/office/drawing/2014/main" id="{D2C3B809-FF53-B23C-4776-E090BB43A7A6}"/>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7" name="TextBox 6">
            <a:extLst>
              <a:ext uri="{FF2B5EF4-FFF2-40B4-BE49-F238E27FC236}">
                <a16:creationId xmlns:a16="http://schemas.microsoft.com/office/drawing/2014/main" id="{793BE310-1447-54A5-5BB7-70015B62FDC3}"/>
              </a:ext>
            </a:extLst>
          </p:cNvPr>
          <p:cNvSpPr txBox="1"/>
          <p:nvPr/>
        </p:nvSpPr>
        <p:spPr>
          <a:xfrm>
            <a:off x="247650" y="163611"/>
            <a:ext cx="1123950" cy="307777"/>
          </a:xfrm>
          <a:prstGeom prst="rect">
            <a:avLst/>
          </a:prstGeom>
          <a:noFill/>
        </p:spPr>
        <p:txBody>
          <a:bodyPr wrap="square" rtlCol="0">
            <a:spAutoFit/>
          </a:bodyPr>
          <a:lstStyle/>
          <a:p>
            <a:r>
              <a:rPr lang="en-US" sz="1400" dirty="0"/>
              <a:t>7.3.2;  P 276</a:t>
            </a:r>
          </a:p>
        </p:txBody>
      </p:sp>
      <p:sp>
        <p:nvSpPr>
          <p:cNvPr id="2" name="TextBox 1">
            <a:extLst>
              <a:ext uri="{FF2B5EF4-FFF2-40B4-BE49-F238E27FC236}">
                <a16:creationId xmlns:a16="http://schemas.microsoft.com/office/drawing/2014/main" id="{199F808F-5366-6E4D-4447-4B95FF27C64F}"/>
              </a:ext>
            </a:extLst>
          </p:cNvPr>
          <p:cNvSpPr txBox="1"/>
          <p:nvPr/>
        </p:nvSpPr>
        <p:spPr>
          <a:xfrm>
            <a:off x="291154" y="2986391"/>
            <a:ext cx="8220548" cy="1569660"/>
          </a:xfrm>
          <a:prstGeom prst="rect">
            <a:avLst/>
          </a:prstGeom>
          <a:noFill/>
        </p:spPr>
        <p:txBody>
          <a:bodyPr wrap="square" rtlCol="0">
            <a:spAutoFit/>
          </a:bodyPr>
          <a:lstStyle/>
          <a:p>
            <a:r>
              <a:rPr lang="en-US" sz="3200" dirty="0"/>
              <a:t>Bad news! Black-White ratio for suspensions increased! Blacks are now almost </a:t>
            </a:r>
            <a:r>
              <a:rPr lang="en-US" sz="3200" b="1" dirty="0"/>
              <a:t>8 times </a:t>
            </a:r>
            <a:br>
              <a:rPr lang="en-US" sz="3200" dirty="0"/>
            </a:br>
            <a:r>
              <a:rPr lang="en-US" sz="3200" b="1" dirty="0"/>
              <a:t>as likely </a:t>
            </a:r>
            <a:r>
              <a:rPr lang="en-US" sz="3200" dirty="0"/>
              <a:t>to be suspended as Whites.</a:t>
            </a:r>
            <a:endParaRPr lang="en-US" dirty="0"/>
          </a:p>
        </p:txBody>
      </p:sp>
      <p:sp>
        <p:nvSpPr>
          <p:cNvPr id="3" name="TextBox 2">
            <a:extLst>
              <a:ext uri="{FF2B5EF4-FFF2-40B4-BE49-F238E27FC236}">
                <a16:creationId xmlns:a16="http://schemas.microsoft.com/office/drawing/2014/main" id="{312AC0C8-E93D-A5C5-FA20-89AC47A9A7C6}"/>
              </a:ext>
            </a:extLst>
          </p:cNvPr>
          <p:cNvSpPr txBox="1"/>
          <p:nvPr/>
        </p:nvSpPr>
        <p:spPr>
          <a:xfrm>
            <a:off x="291153" y="4815191"/>
            <a:ext cx="8617897" cy="1569660"/>
          </a:xfrm>
          <a:prstGeom prst="rect">
            <a:avLst/>
          </a:prstGeom>
          <a:noFill/>
        </p:spPr>
        <p:txBody>
          <a:bodyPr wrap="square" rtlCol="0">
            <a:spAutoFit/>
          </a:bodyPr>
          <a:lstStyle/>
          <a:p>
            <a:r>
              <a:rPr lang="en-US" sz="3200" dirty="0"/>
              <a:t>This increase is politically and socially significant! It is journalistically significant! It makes headlines. Administrators can be fired for this negative result.</a:t>
            </a:r>
          </a:p>
        </p:txBody>
      </p:sp>
    </p:spTree>
    <p:extLst>
      <p:ext uri="{BB962C8B-B14F-4D97-AF65-F5344CB8AC3E}">
        <p14:creationId xmlns:p14="http://schemas.microsoft.com/office/powerpoint/2010/main" val="3056937010"/>
      </p:ext>
    </p:extLst>
  </p:cSld>
  <p:clrMapOvr>
    <a:masterClrMapping/>
  </p:clrMapOvr>
  <p:transition spd="slow">
    <p:pull dir="l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9722B-D064-D85A-748C-4A61FB46C7C6}"/>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713DCFF1-8DE3-C210-FD21-A29140F2DA3A}"/>
              </a:ext>
            </a:extLst>
          </p:cNvPr>
          <p:cNvSpPr>
            <a:spLocks noGrp="1" noChangeAspect="1" noChangeArrowheads="1"/>
          </p:cNvSpPr>
          <p:nvPr>
            <p:ph type="body" sz="half" idx="4294967295"/>
          </p:nvPr>
        </p:nvSpPr>
        <p:spPr>
          <a:xfrm>
            <a:off x="234949" y="1705688"/>
            <a:ext cx="8848281" cy="4938290"/>
          </a:xfrm>
        </p:spPr>
        <p:txBody>
          <a:bodyPr/>
          <a:lstStyle/>
          <a:p>
            <a:pPr marL="0" lvl="0" indent="0">
              <a:spcBef>
                <a:spcPts val="1200"/>
              </a:spcBef>
              <a:spcAft>
                <a:spcPts val="0"/>
              </a:spcAft>
              <a:buNone/>
            </a:pPr>
            <a:r>
              <a:rPr lang="en-US" dirty="0"/>
              <a:t>Why did the disparity ratio increase? The cut was smaller for Blacks (37%) than for Whites (44%).</a:t>
            </a:r>
          </a:p>
          <a:p>
            <a:pPr marL="0" lvl="0" indent="0">
              <a:spcBef>
                <a:spcPts val="1200"/>
              </a:spcBef>
              <a:spcAft>
                <a:spcPts val="0"/>
              </a:spcAft>
              <a:buNone/>
            </a:pPr>
            <a:r>
              <a:rPr lang="en-US" dirty="0"/>
              <a:t>Blacks were more likely to behave in ways that  caused suspensions than [were] Whites.</a:t>
            </a:r>
          </a:p>
        </p:txBody>
      </p:sp>
      <p:sp>
        <p:nvSpPr>
          <p:cNvPr id="11267" name="Slide Number Placeholder 4">
            <a:extLst>
              <a:ext uri="{FF2B5EF4-FFF2-40B4-BE49-F238E27FC236}">
                <a16:creationId xmlns:a16="http://schemas.microsoft.com/office/drawing/2014/main" id="{53AE6B2E-FA62-308C-B293-743C7CC0B0DE}"/>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13</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F8D0DEF0-4E4D-C5BA-5AA2-B0CA15C55C02}"/>
              </a:ext>
            </a:extLst>
          </p:cNvPr>
          <p:cNvSpPr>
            <a:spLocks noGrp="1" noChangeArrowheads="1"/>
          </p:cNvSpPr>
          <p:nvPr>
            <p:ph type="title" idx="4294967295"/>
          </p:nvPr>
        </p:nvSpPr>
        <p:spPr>
          <a:xfrm>
            <a:off x="501650" y="457200"/>
            <a:ext cx="8191500" cy="1066800"/>
          </a:xfrm>
        </p:spPr>
        <p:txBody>
          <a:bodyPr/>
          <a:lstStyle/>
          <a:p>
            <a:r>
              <a:rPr lang="en-US" altLang="en-US" sz="3200" b="0" dirty="0">
                <a:latin typeface="Rockwell Extra Bold" panose="02060903040505020403" pitchFamily="18" charset="0"/>
              </a:rPr>
              <a:t>Scanlan’s Paradox</a:t>
            </a:r>
            <a:br>
              <a:rPr lang="en-US" altLang="en-US" sz="3200" b="0" dirty="0">
                <a:latin typeface="Rockwell Extra Bold" panose="02060903040505020403" pitchFamily="18" charset="0"/>
              </a:rPr>
            </a:br>
            <a:r>
              <a:rPr lang="en-US" altLang="en-US" sz="3000" b="0" dirty="0">
                <a:latin typeface="Rockwell Extra Bold" panose="02060903040505020403" pitchFamily="18" charset="0"/>
              </a:rPr>
              <a:t>School Suspensions: Why?</a:t>
            </a:r>
          </a:p>
        </p:txBody>
      </p:sp>
      <p:sp>
        <p:nvSpPr>
          <p:cNvPr id="11269" name="Rectangle 4">
            <a:extLst>
              <a:ext uri="{FF2B5EF4-FFF2-40B4-BE49-F238E27FC236}">
                <a16:creationId xmlns:a16="http://schemas.microsoft.com/office/drawing/2014/main" id="{801BDF2A-18EE-DD4A-C1EA-A80B872CD985}"/>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7" name="TextBox 6">
            <a:extLst>
              <a:ext uri="{FF2B5EF4-FFF2-40B4-BE49-F238E27FC236}">
                <a16:creationId xmlns:a16="http://schemas.microsoft.com/office/drawing/2014/main" id="{B1DE9EFF-1E48-0D10-3E8F-A63AC0BA7CFD}"/>
              </a:ext>
            </a:extLst>
          </p:cNvPr>
          <p:cNvSpPr txBox="1"/>
          <p:nvPr/>
        </p:nvSpPr>
        <p:spPr>
          <a:xfrm>
            <a:off x="247650" y="163611"/>
            <a:ext cx="1123950" cy="307777"/>
          </a:xfrm>
          <a:prstGeom prst="rect">
            <a:avLst/>
          </a:prstGeom>
          <a:noFill/>
        </p:spPr>
        <p:txBody>
          <a:bodyPr wrap="square" rtlCol="0">
            <a:spAutoFit/>
          </a:bodyPr>
          <a:lstStyle/>
          <a:p>
            <a:r>
              <a:rPr lang="en-US" sz="1400" dirty="0"/>
              <a:t>7.3.2;  P 276</a:t>
            </a:r>
          </a:p>
        </p:txBody>
      </p:sp>
      <p:sp>
        <p:nvSpPr>
          <p:cNvPr id="2" name="TextBox 1">
            <a:extLst>
              <a:ext uri="{FF2B5EF4-FFF2-40B4-BE49-F238E27FC236}">
                <a16:creationId xmlns:a16="http://schemas.microsoft.com/office/drawing/2014/main" id="{B72FEFF2-1D4E-5004-243C-C8842ECDFF46}"/>
              </a:ext>
            </a:extLst>
          </p:cNvPr>
          <p:cNvSpPr txBox="1"/>
          <p:nvPr/>
        </p:nvSpPr>
        <p:spPr>
          <a:xfrm>
            <a:off x="107004" y="4075889"/>
            <a:ext cx="8463064" cy="2062103"/>
          </a:xfrm>
          <a:prstGeom prst="rect">
            <a:avLst/>
          </a:prstGeom>
          <a:noFill/>
        </p:spPr>
        <p:txBody>
          <a:bodyPr wrap="square" rtlCol="0">
            <a:spAutoFit/>
          </a:bodyPr>
          <a:lstStyle/>
          <a:p>
            <a:r>
              <a:rPr lang="en-US" sz="3200" dirty="0"/>
              <a:t>Summary: Trying to improve things by decreasing the suspension rates for Blacks and Whites ended up making things </a:t>
            </a:r>
            <a:r>
              <a:rPr lang="en-US" sz="3200" i="1" dirty="0"/>
              <a:t>worse for Blacks</a:t>
            </a:r>
            <a:r>
              <a:rPr lang="en-US" sz="3200" dirty="0"/>
              <a:t>—relative to Whites.</a:t>
            </a:r>
            <a:endParaRPr lang="en-US" dirty="0"/>
          </a:p>
        </p:txBody>
      </p:sp>
    </p:spTree>
    <p:extLst>
      <p:ext uri="{BB962C8B-B14F-4D97-AF65-F5344CB8AC3E}">
        <p14:creationId xmlns:p14="http://schemas.microsoft.com/office/powerpoint/2010/main" val="2390086027"/>
      </p:ext>
    </p:extLst>
  </p:cSld>
  <p:clrMapOvr>
    <a:masterClrMapping/>
  </p:clrMapOvr>
  <p:transition spd="slow">
    <p:pull dir="l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359923" y="1705688"/>
            <a:ext cx="8723307" cy="4938290"/>
          </a:xfrm>
        </p:spPr>
        <p:txBody>
          <a:bodyPr/>
          <a:lstStyle/>
          <a:p>
            <a:pPr marL="0" lvl="0" indent="0">
              <a:spcBef>
                <a:spcPts val="1200"/>
              </a:spcBef>
              <a:spcAft>
                <a:spcPts val="0"/>
              </a:spcAft>
              <a:buNone/>
            </a:pPr>
            <a:endParaRPr lang="en-US" sz="800" strike="sngStrike" dirty="0"/>
          </a:p>
          <a:p>
            <a:pPr marL="0" lvl="0" indent="0">
              <a:spcBef>
                <a:spcPts val="0"/>
              </a:spcBef>
              <a:spcAft>
                <a:spcPts val="0"/>
              </a:spcAft>
              <a:buNone/>
            </a:pPr>
            <a:r>
              <a:rPr lang="en-US" sz="2800" dirty="0"/>
              <a:t>Undesirable: small % </a:t>
            </a:r>
          </a:p>
          <a:p>
            <a:pPr marL="0" lvl="0" indent="0">
              <a:spcBef>
                <a:spcPts val="0"/>
              </a:spcBef>
              <a:spcAft>
                <a:spcPts val="0"/>
              </a:spcAft>
              <a:buNone/>
            </a:pPr>
            <a:r>
              <a:rPr lang="en-US" sz="2800" dirty="0"/>
              <a:t>5 point cut in A.</a:t>
            </a:r>
          </a:p>
          <a:p>
            <a:pPr marL="0" lvl="0" indent="0">
              <a:spcBef>
                <a:spcPts val="0"/>
              </a:spcBef>
              <a:spcAft>
                <a:spcPts val="0"/>
              </a:spcAft>
              <a:buNone/>
            </a:pPr>
            <a:r>
              <a:rPr lang="en-US" sz="2800" dirty="0"/>
              <a:t>10 point cut in B.</a:t>
            </a:r>
          </a:p>
          <a:p>
            <a:pPr marL="0" lvl="0" indent="0">
              <a:spcBef>
                <a:spcPts val="0"/>
              </a:spcBef>
              <a:spcAft>
                <a:spcPts val="0"/>
              </a:spcAft>
              <a:buNone/>
            </a:pPr>
            <a:r>
              <a:rPr lang="en-US" sz="2800" i="1" dirty="0"/>
              <a:t>Bigger point cut in B.</a:t>
            </a:r>
          </a:p>
          <a:p>
            <a:pPr marL="0" lvl="0" indent="0">
              <a:spcBef>
                <a:spcPts val="0"/>
              </a:spcBef>
              <a:spcAft>
                <a:spcPts val="0"/>
              </a:spcAft>
              <a:buNone/>
            </a:pPr>
            <a:endParaRPr lang="en-US" sz="2800" dirty="0"/>
          </a:p>
          <a:p>
            <a:pPr marL="0" lvl="0" indent="0">
              <a:spcBef>
                <a:spcPts val="0"/>
              </a:spcBef>
              <a:spcAft>
                <a:spcPts val="0"/>
              </a:spcAft>
              <a:buNone/>
            </a:pPr>
            <a:endParaRPr lang="en-US" sz="2800" dirty="0"/>
          </a:p>
          <a:p>
            <a:pPr marL="0" lvl="0" indent="0">
              <a:spcBef>
                <a:spcPts val="0"/>
              </a:spcBef>
              <a:spcAft>
                <a:spcPts val="0"/>
              </a:spcAft>
              <a:buNone/>
            </a:pPr>
            <a:endParaRPr lang="en-US" sz="2800" dirty="0"/>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14</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a:xfrm>
            <a:off x="501650" y="457200"/>
            <a:ext cx="8191500" cy="1066800"/>
          </a:xfrm>
        </p:spPr>
        <p:txBody>
          <a:bodyPr/>
          <a:lstStyle/>
          <a:p>
            <a:r>
              <a:rPr lang="en-US" altLang="en-US" sz="3200" b="0" dirty="0">
                <a:latin typeface="Rockwell Extra Bold" panose="02060903040505020403" pitchFamily="18" charset="0"/>
              </a:rPr>
              <a:t>Scanlan’s Paradox</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Desirable up; Undesirable down!</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7" name="TextBox 6"/>
          <p:cNvSpPr txBox="1"/>
          <p:nvPr/>
        </p:nvSpPr>
        <p:spPr>
          <a:xfrm>
            <a:off x="247650" y="163611"/>
            <a:ext cx="1123950" cy="307777"/>
          </a:xfrm>
          <a:prstGeom prst="rect">
            <a:avLst/>
          </a:prstGeom>
          <a:noFill/>
        </p:spPr>
        <p:txBody>
          <a:bodyPr wrap="square" rtlCol="0">
            <a:spAutoFit/>
          </a:bodyPr>
          <a:lstStyle/>
          <a:p>
            <a:r>
              <a:rPr lang="en-US" sz="1400" dirty="0"/>
              <a:t>7.3.2, P 275</a:t>
            </a:r>
          </a:p>
        </p:txBody>
      </p:sp>
      <p:pic>
        <p:nvPicPr>
          <p:cNvPr id="5" name="Picture 4">
            <a:extLst>
              <a:ext uri="{FF2B5EF4-FFF2-40B4-BE49-F238E27FC236}">
                <a16:creationId xmlns:a16="http://schemas.microsoft.com/office/drawing/2014/main" id="{9C63B05A-6181-7D1B-D782-5E08FB0A48A4}"/>
              </a:ext>
            </a:extLst>
          </p:cNvPr>
          <p:cNvPicPr>
            <a:picLocks noChangeAspect="1"/>
          </p:cNvPicPr>
          <p:nvPr/>
        </p:nvPicPr>
        <p:blipFill>
          <a:blip r:embed="rId3"/>
          <a:stretch>
            <a:fillRect/>
          </a:stretch>
        </p:blipFill>
        <p:spPr>
          <a:xfrm>
            <a:off x="4461753" y="1817589"/>
            <a:ext cx="4231397" cy="4938289"/>
          </a:xfrm>
          <a:prstGeom prst="rect">
            <a:avLst/>
          </a:prstGeom>
        </p:spPr>
      </p:pic>
      <p:sp>
        <p:nvSpPr>
          <p:cNvPr id="2" name="TextBox 1">
            <a:extLst>
              <a:ext uri="{FF2B5EF4-FFF2-40B4-BE49-F238E27FC236}">
                <a16:creationId xmlns:a16="http://schemas.microsoft.com/office/drawing/2014/main" id="{1FD73954-F79B-A66C-5B85-B02C5D6CE1FA}"/>
              </a:ext>
            </a:extLst>
          </p:cNvPr>
          <p:cNvSpPr txBox="1"/>
          <p:nvPr/>
        </p:nvSpPr>
        <p:spPr>
          <a:xfrm>
            <a:off x="359923" y="5277956"/>
            <a:ext cx="3591182" cy="1384995"/>
          </a:xfrm>
          <a:prstGeom prst="rect">
            <a:avLst/>
          </a:prstGeom>
          <a:noFill/>
        </p:spPr>
        <p:txBody>
          <a:bodyPr wrap="square" rtlCol="0">
            <a:spAutoFit/>
          </a:bodyPr>
          <a:lstStyle/>
          <a:p>
            <a:pPr marL="0" lvl="0" indent="0">
              <a:spcBef>
                <a:spcPts val="0"/>
              </a:spcBef>
              <a:spcAft>
                <a:spcPts val="0"/>
              </a:spcAft>
              <a:buNone/>
            </a:pPr>
            <a:r>
              <a:rPr lang="en-US" sz="2800" dirty="0"/>
              <a:t>50% cut in A</a:t>
            </a:r>
          </a:p>
          <a:p>
            <a:pPr marL="0" lvl="0" indent="0">
              <a:spcBef>
                <a:spcPts val="0"/>
              </a:spcBef>
              <a:spcAft>
                <a:spcPts val="0"/>
              </a:spcAft>
              <a:buNone/>
            </a:pPr>
            <a:r>
              <a:rPr lang="en-US" sz="2800" dirty="0"/>
              <a:t>33% cut in B</a:t>
            </a:r>
          </a:p>
          <a:p>
            <a:pPr marL="0" lvl="0" indent="0">
              <a:spcBef>
                <a:spcPts val="0"/>
              </a:spcBef>
              <a:spcAft>
                <a:spcPts val="0"/>
              </a:spcAft>
              <a:buNone/>
            </a:pPr>
            <a:r>
              <a:rPr lang="en-US" sz="2800" i="1" dirty="0"/>
              <a:t>Bigger percent cut in A</a:t>
            </a:r>
            <a:endParaRPr lang="en-US" sz="2800" dirty="0"/>
          </a:p>
        </p:txBody>
      </p:sp>
      <p:sp>
        <p:nvSpPr>
          <p:cNvPr id="4" name="TextBox 3">
            <a:extLst>
              <a:ext uri="{FF2B5EF4-FFF2-40B4-BE49-F238E27FC236}">
                <a16:creationId xmlns:a16="http://schemas.microsoft.com/office/drawing/2014/main" id="{8AA167A8-4E70-C8A5-CCF3-F1AE454C046B}"/>
              </a:ext>
            </a:extLst>
          </p:cNvPr>
          <p:cNvSpPr txBox="1"/>
          <p:nvPr/>
        </p:nvSpPr>
        <p:spPr>
          <a:xfrm>
            <a:off x="359923" y="4043656"/>
            <a:ext cx="3625228" cy="954107"/>
          </a:xfrm>
          <a:prstGeom prst="rect">
            <a:avLst/>
          </a:prstGeom>
          <a:noFill/>
        </p:spPr>
        <p:txBody>
          <a:bodyPr wrap="square" rtlCol="0">
            <a:spAutoFit/>
          </a:bodyPr>
          <a:lstStyle/>
          <a:p>
            <a:r>
              <a:rPr lang="en-US" sz="2800" dirty="0"/>
              <a:t>B/A ratio before cut: 3</a:t>
            </a:r>
            <a:br>
              <a:rPr lang="en-US" sz="2800" dirty="0"/>
            </a:br>
            <a:r>
              <a:rPr lang="en-US" sz="2800" dirty="0"/>
              <a:t>B/A ratio after cut:  4</a:t>
            </a:r>
          </a:p>
        </p:txBody>
      </p:sp>
    </p:spTree>
    <p:extLst>
      <p:ext uri="{BB962C8B-B14F-4D97-AF65-F5344CB8AC3E}">
        <p14:creationId xmlns:p14="http://schemas.microsoft.com/office/powerpoint/2010/main" val="1612124172"/>
      </p:ext>
    </p:extLst>
  </p:cSld>
  <p:clrMapOvr>
    <a:masterClrMapping/>
  </p:clrMapOvr>
  <p:transition spd="slow">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961F0B-5B3A-2EE1-0977-F7C6B8C8A28D}"/>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5282FF60-6943-76B5-4C65-8B72F8610ABA}"/>
              </a:ext>
            </a:extLst>
          </p:cNvPr>
          <p:cNvSpPr>
            <a:spLocks noGrp="1" noChangeAspect="1" noChangeArrowheads="1"/>
          </p:cNvSpPr>
          <p:nvPr>
            <p:ph type="body" sz="half" idx="4294967295"/>
          </p:nvPr>
        </p:nvSpPr>
        <p:spPr>
          <a:xfrm>
            <a:off x="234949" y="1705688"/>
            <a:ext cx="8848281" cy="4938290"/>
          </a:xfrm>
        </p:spPr>
        <p:txBody>
          <a:bodyPr/>
          <a:lstStyle/>
          <a:p>
            <a:pPr marL="0" lvl="0" indent="0">
              <a:spcBef>
                <a:spcPts val="1200"/>
              </a:spcBef>
              <a:spcAft>
                <a:spcPts val="0"/>
              </a:spcAft>
              <a:buNone/>
            </a:pPr>
            <a:endParaRPr lang="en-US" sz="800" strike="sngStrike" dirty="0"/>
          </a:p>
          <a:p>
            <a:pPr marL="0" lvl="0" indent="0">
              <a:spcBef>
                <a:spcPts val="0"/>
              </a:spcBef>
              <a:spcAft>
                <a:spcPts val="0"/>
              </a:spcAft>
              <a:buNone/>
            </a:pPr>
            <a:r>
              <a:rPr lang="en-US" sz="2800" dirty="0"/>
              <a:t>	.</a:t>
            </a:r>
          </a:p>
        </p:txBody>
      </p:sp>
      <p:sp>
        <p:nvSpPr>
          <p:cNvPr id="11267" name="Slide Number Placeholder 4">
            <a:extLst>
              <a:ext uri="{FF2B5EF4-FFF2-40B4-BE49-F238E27FC236}">
                <a16:creationId xmlns:a16="http://schemas.microsoft.com/office/drawing/2014/main" id="{1FE76B83-A048-C672-5203-5F2C295BAE64}"/>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15</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AAC222AA-E435-71BF-69E0-213F215BF2E2}"/>
              </a:ext>
            </a:extLst>
          </p:cNvPr>
          <p:cNvSpPr>
            <a:spLocks noGrp="1" noChangeArrowheads="1"/>
          </p:cNvSpPr>
          <p:nvPr>
            <p:ph type="title" idx="4294967295"/>
          </p:nvPr>
        </p:nvSpPr>
        <p:spPr>
          <a:xfrm>
            <a:off x="501650" y="457200"/>
            <a:ext cx="8191500" cy="1066800"/>
          </a:xfrm>
        </p:spPr>
        <p:txBody>
          <a:bodyPr/>
          <a:lstStyle/>
          <a:p>
            <a:r>
              <a:rPr lang="en-US" altLang="en-US" sz="3200" b="0" dirty="0">
                <a:latin typeface="Rockwell Extra Bold" panose="02060903040505020403" pitchFamily="18" charset="0"/>
              </a:rPr>
              <a:t>Scanlan’s Paradox</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Desirable up; Undesirable down!</a:t>
            </a:r>
          </a:p>
        </p:txBody>
      </p:sp>
      <p:sp>
        <p:nvSpPr>
          <p:cNvPr id="11269" name="Rectangle 4">
            <a:extLst>
              <a:ext uri="{FF2B5EF4-FFF2-40B4-BE49-F238E27FC236}">
                <a16:creationId xmlns:a16="http://schemas.microsoft.com/office/drawing/2014/main" id="{1BCAB437-3370-2301-9884-F15D457DDD94}"/>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7" name="TextBox 6">
            <a:extLst>
              <a:ext uri="{FF2B5EF4-FFF2-40B4-BE49-F238E27FC236}">
                <a16:creationId xmlns:a16="http://schemas.microsoft.com/office/drawing/2014/main" id="{94D9DCC3-38E1-AD3C-308D-2CD0FCB717A5}"/>
              </a:ext>
            </a:extLst>
          </p:cNvPr>
          <p:cNvSpPr txBox="1"/>
          <p:nvPr/>
        </p:nvSpPr>
        <p:spPr>
          <a:xfrm>
            <a:off x="247650" y="163611"/>
            <a:ext cx="1123950" cy="307777"/>
          </a:xfrm>
          <a:prstGeom prst="rect">
            <a:avLst/>
          </a:prstGeom>
          <a:noFill/>
        </p:spPr>
        <p:txBody>
          <a:bodyPr wrap="square" rtlCol="0">
            <a:spAutoFit/>
          </a:bodyPr>
          <a:lstStyle/>
          <a:p>
            <a:r>
              <a:rPr lang="en-US" sz="1400" dirty="0"/>
              <a:t>7.3.2, P 275</a:t>
            </a:r>
          </a:p>
        </p:txBody>
      </p:sp>
      <p:pic>
        <p:nvPicPr>
          <p:cNvPr id="8" name="Picture 7">
            <a:extLst>
              <a:ext uri="{FF2B5EF4-FFF2-40B4-BE49-F238E27FC236}">
                <a16:creationId xmlns:a16="http://schemas.microsoft.com/office/drawing/2014/main" id="{027E10F4-A105-6B03-7243-039185EF2498}"/>
              </a:ext>
            </a:extLst>
          </p:cNvPr>
          <p:cNvPicPr>
            <a:picLocks noChangeAspect="1"/>
          </p:cNvPicPr>
          <p:nvPr/>
        </p:nvPicPr>
        <p:blipFill>
          <a:blip r:embed="rId3"/>
          <a:stretch>
            <a:fillRect/>
          </a:stretch>
        </p:blipFill>
        <p:spPr>
          <a:xfrm>
            <a:off x="4367683" y="1833562"/>
            <a:ext cx="4358027" cy="4992105"/>
          </a:xfrm>
          <a:prstGeom prst="rect">
            <a:avLst/>
          </a:prstGeom>
        </p:spPr>
      </p:pic>
      <p:sp>
        <p:nvSpPr>
          <p:cNvPr id="3" name="TextBox 2">
            <a:extLst>
              <a:ext uri="{FF2B5EF4-FFF2-40B4-BE49-F238E27FC236}">
                <a16:creationId xmlns:a16="http://schemas.microsoft.com/office/drawing/2014/main" id="{8B2B4BCC-56EC-7C66-84A4-060B3C228812}"/>
              </a:ext>
            </a:extLst>
          </p:cNvPr>
          <p:cNvSpPr txBox="1"/>
          <p:nvPr/>
        </p:nvSpPr>
        <p:spPr>
          <a:xfrm>
            <a:off x="379379" y="1818865"/>
            <a:ext cx="4001306" cy="3108543"/>
          </a:xfrm>
          <a:prstGeom prst="rect">
            <a:avLst/>
          </a:prstGeom>
          <a:noFill/>
        </p:spPr>
        <p:txBody>
          <a:bodyPr wrap="square">
            <a:spAutoFit/>
          </a:bodyPr>
          <a:lstStyle/>
          <a:p>
            <a:pPr marL="0" lvl="0" indent="0">
              <a:spcBef>
                <a:spcPts val="0"/>
              </a:spcBef>
              <a:spcAft>
                <a:spcPts val="0"/>
              </a:spcAft>
              <a:buNone/>
            </a:pPr>
            <a:r>
              <a:rPr lang="en-US" sz="2800" dirty="0"/>
              <a:t>Undesirable: small % </a:t>
            </a:r>
          </a:p>
          <a:p>
            <a:pPr marL="0" lvl="0" indent="0">
              <a:spcBef>
                <a:spcPts val="0"/>
              </a:spcBef>
              <a:spcAft>
                <a:spcPts val="0"/>
              </a:spcAft>
              <a:buNone/>
            </a:pPr>
            <a:r>
              <a:rPr lang="en-US" sz="2800" dirty="0"/>
              <a:t>5 point cut in A.</a:t>
            </a:r>
          </a:p>
          <a:p>
            <a:pPr marL="0" lvl="0" indent="0">
              <a:spcBef>
                <a:spcPts val="0"/>
              </a:spcBef>
              <a:spcAft>
                <a:spcPts val="0"/>
              </a:spcAft>
              <a:buNone/>
            </a:pPr>
            <a:r>
              <a:rPr lang="en-US" sz="2800" dirty="0"/>
              <a:t>15 point cut in B.</a:t>
            </a:r>
          </a:p>
          <a:p>
            <a:pPr marL="0" lvl="0" indent="0">
              <a:spcBef>
                <a:spcPts val="0"/>
              </a:spcBef>
              <a:spcAft>
                <a:spcPts val="0"/>
              </a:spcAft>
              <a:buNone/>
            </a:pPr>
            <a:r>
              <a:rPr lang="en-US" sz="2800" i="1" dirty="0"/>
              <a:t>Bigger point cut in B.</a:t>
            </a:r>
          </a:p>
          <a:p>
            <a:pPr marL="0" lvl="0" indent="0">
              <a:spcBef>
                <a:spcPts val="0"/>
              </a:spcBef>
              <a:spcAft>
                <a:spcPts val="0"/>
              </a:spcAft>
              <a:buNone/>
            </a:pPr>
            <a:endParaRPr lang="en-US" sz="2800" dirty="0"/>
          </a:p>
          <a:p>
            <a:pPr marL="0" lvl="0" indent="0">
              <a:spcBef>
                <a:spcPts val="0"/>
              </a:spcBef>
              <a:spcAft>
                <a:spcPts val="0"/>
              </a:spcAft>
              <a:buNone/>
            </a:pPr>
            <a:endParaRPr lang="en-US" sz="2800" dirty="0"/>
          </a:p>
          <a:p>
            <a:pPr marL="0" lvl="0" indent="0">
              <a:spcBef>
                <a:spcPts val="0"/>
              </a:spcBef>
              <a:spcAft>
                <a:spcPts val="0"/>
              </a:spcAft>
              <a:buNone/>
            </a:pPr>
            <a:r>
              <a:rPr lang="en-US" sz="2800" i="1" dirty="0"/>
              <a:t>. </a:t>
            </a:r>
          </a:p>
        </p:txBody>
      </p:sp>
      <p:sp>
        <p:nvSpPr>
          <p:cNvPr id="5" name="TextBox 4">
            <a:extLst>
              <a:ext uri="{FF2B5EF4-FFF2-40B4-BE49-F238E27FC236}">
                <a16:creationId xmlns:a16="http://schemas.microsoft.com/office/drawing/2014/main" id="{CEC70CB1-6399-56B3-9BC2-0F508B9BF9E6}"/>
              </a:ext>
            </a:extLst>
          </p:cNvPr>
          <p:cNvSpPr txBox="1"/>
          <p:nvPr/>
        </p:nvSpPr>
        <p:spPr>
          <a:xfrm>
            <a:off x="379379" y="5258983"/>
            <a:ext cx="3554456" cy="1384995"/>
          </a:xfrm>
          <a:prstGeom prst="rect">
            <a:avLst/>
          </a:prstGeom>
          <a:noFill/>
        </p:spPr>
        <p:txBody>
          <a:bodyPr wrap="square" rtlCol="0">
            <a:spAutoFit/>
          </a:bodyPr>
          <a:lstStyle/>
          <a:p>
            <a:pPr marL="0" lvl="0" indent="0">
              <a:spcBef>
                <a:spcPts val="0"/>
              </a:spcBef>
              <a:spcAft>
                <a:spcPts val="0"/>
              </a:spcAft>
              <a:buNone/>
            </a:pPr>
            <a:r>
              <a:rPr lang="en-US" sz="2800" dirty="0"/>
              <a:t>50% cut in A</a:t>
            </a:r>
          </a:p>
          <a:p>
            <a:pPr marL="0" lvl="0" indent="0">
              <a:spcBef>
                <a:spcPts val="0"/>
              </a:spcBef>
              <a:spcAft>
                <a:spcPts val="0"/>
              </a:spcAft>
              <a:buNone/>
            </a:pPr>
            <a:r>
              <a:rPr lang="en-US" sz="2800" dirty="0"/>
              <a:t>50% cut in B</a:t>
            </a:r>
          </a:p>
          <a:p>
            <a:pPr marL="0" lvl="0" indent="0">
              <a:spcBef>
                <a:spcPts val="0"/>
              </a:spcBef>
              <a:spcAft>
                <a:spcPts val="0"/>
              </a:spcAft>
              <a:buNone/>
            </a:pPr>
            <a:r>
              <a:rPr lang="en-US" sz="2800" i="1" dirty="0"/>
              <a:t>Equal percent cuts</a:t>
            </a:r>
            <a:endParaRPr lang="en-US" sz="2800" dirty="0"/>
          </a:p>
        </p:txBody>
      </p:sp>
      <p:sp>
        <p:nvSpPr>
          <p:cNvPr id="9" name="TextBox 8">
            <a:extLst>
              <a:ext uri="{FF2B5EF4-FFF2-40B4-BE49-F238E27FC236}">
                <a16:creationId xmlns:a16="http://schemas.microsoft.com/office/drawing/2014/main" id="{FACB5D7C-586A-028B-DD86-1583A48B4FB1}"/>
              </a:ext>
            </a:extLst>
          </p:cNvPr>
          <p:cNvSpPr txBox="1"/>
          <p:nvPr/>
        </p:nvSpPr>
        <p:spPr>
          <a:xfrm>
            <a:off x="407010" y="4003589"/>
            <a:ext cx="3554456" cy="954107"/>
          </a:xfrm>
          <a:prstGeom prst="rect">
            <a:avLst/>
          </a:prstGeom>
          <a:noFill/>
        </p:spPr>
        <p:txBody>
          <a:bodyPr wrap="square" rtlCol="0">
            <a:spAutoFit/>
          </a:bodyPr>
          <a:lstStyle/>
          <a:p>
            <a:r>
              <a:rPr lang="en-US" sz="2800" dirty="0"/>
              <a:t>B/A ratio before cut: 3</a:t>
            </a:r>
            <a:br>
              <a:rPr lang="en-US" sz="2800" dirty="0"/>
            </a:br>
            <a:r>
              <a:rPr lang="en-US" sz="2800" dirty="0"/>
              <a:t>B/A ratio after cut:  3</a:t>
            </a:r>
          </a:p>
        </p:txBody>
      </p:sp>
    </p:spTree>
    <p:extLst>
      <p:ext uri="{BB962C8B-B14F-4D97-AF65-F5344CB8AC3E}">
        <p14:creationId xmlns:p14="http://schemas.microsoft.com/office/powerpoint/2010/main" val="1062869058"/>
      </p:ext>
    </p:extLst>
  </p:cSld>
  <p:clrMapOvr>
    <a:masterClrMapping/>
  </p:clrMapOvr>
  <p:transition spd="slow">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234949" y="1705688"/>
            <a:ext cx="8848281" cy="4938290"/>
          </a:xfrm>
        </p:spPr>
        <p:txBody>
          <a:bodyPr/>
          <a:lstStyle/>
          <a:p>
            <a:pPr marL="0" lvl="0" indent="0">
              <a:spcBef>
                <a:spcPts val="1200"/>
              </a:spcBef>
              <a:spcAft>
                <a:spcPts val="0"/>
              </a:spcAft>
              <a:buNone/>
            </a:pPr>
            <a:r>
              <a:rPr lang="en-US" sz="2400" dirty="0"/>
              <a:t>Deaths 85+: 13 times their share of population (16 times of cases).</a:t>
            </a:r>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16</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a:xfrm>
            <a:off x="501650" y="457200"/>
            <a:ext cx="8191500" cy="1066800"/>
          </a:xfrm>
        </p:spPr>
        <p:txBody>
          <a:bodyPr/>
          <a:lstStyle/>
          <a:p>
            <a:r>
              <a:rPr lang="en-US" altLang="en-US" sz="3200" b="0" dirty="0">
                <a:latin typeface="Rockwell Extra Bold" panose="02060903040505020403" pitchFamily="18" charset="0"/>
              </a:rPr>
              <a:t>COVID Cases and Deaths: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Distribution by Age</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7" name="TextBox 6"/>
          <p:cNvSpPr txBox="1"/>
          <p:nvPr/>
        </p:nvSpPr>
        <p:spPr>
          <a:xfrm>
            <a:off x="247650" y="163611"/>
            <a:ext cx="1123950" cy="307777"/>
          </a:xfrm>
          <a:prstGeom prst="rect">
            <a:avLst/>
          </a:prstGeom>
          <a:noFill/>
        </p:spPr>
        <p:txBody>
          <a:bodyPr wrap="square" rtlCol="0">
            <a:spAutoFit/>
          </a:bodyPr>
          <a:lstStyle/>
          <a:p>
            <a:r>
              <a:rPr lang="en-US" sz="1400" dirty="0"/>
              <a:t>7.4, P 277</a:t>
            </a:r>
          </a:p>
        </p:txBody>
      </p:sp>
      <p:pic>
        <p:nvPicPr>
          <p:cNvPr id="5" name="Picture 4">
            <a:extLst>
              <a:ext uri="{FF2B5EF4-FFF2-40B4-BE49-F238E27FC236}">
                <a16:creationId xmlns:a16="http://schemas.microsoft.com/office/drawing/2014/main" id="{C3C5B1DE-0FBE-A864-F2DB-67719B266909}"/>
              </a:ext>
            </a:extLst>
          </p:cNvPr>
          <p:cNvPicPr>
            <a:picLocks noChangeAspect="1"/>
          </p:cNvPicPr>
          <p:nvPr/>
        </p:nvPicPr>
        <p:blipFill>
          <a:blip r:embed="rId3"/>
          <a:stretch>
            <a:fillRect/>
          </a:stretch>
        </p:blipFill>
        <p:spPr>
          <a:xfrm>
            <a:off x="584728" y="2183340"/>
            <a:ext cx="7974543" cy="4343922"/>
          </a:xfrm>
          <a:prstGeom prst="rect">
            <a:avLst/>
          </a:prstGeom>
        </p:spPr>
      </p:pic>
    </p:spTree>
    <p:extLst>
      <p:ext uri="{BB962C8B-B14F-4D97-AF65-F5344CB8AC3E}">
        <p14:creationId xmlns:p14="http://schemas.microsoft.com/office/powerpoint/2010/main" val="643691517"/>
      </p:ext>
    </p:extLst>
  </p:cSld>
  <p:clrMapOvr>
    <a:masterClrMapping/>
  </p:clrMapOvr>
  <p:transition spd="slow">
    <p:pull dir="l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419100" y="1801813"/>
            <a:ext cx="8266113" cy="4840287"/>
          </a:xfrm>
        </p:spPr>
        <p:txBody>
          <a:bodyPr/>
          <a:lstStyle/>
          <a:p>
            <a:pPr marL="514350" indent="-514350">
              <a:buAutoNum type="arabicPeriod"/>
            </a:pPr>
            <a:r>
              <a:rPr lang="en-US" altLang="en-US" dirty="0"/>
              <a:t>Having a pet for your child is good </a:t>
            </a:r>
            <a:br>
              <a:rPr lang="en-US" altLang="en-US" dirty="0"/>
            </a:br>
            <a:r>
              <a:rPr lang="en-US" altLang="en-US" dirty="0"/>
              <a:t>since most CEOs had a pet as a child.</a:t>
            </a:r>
            <a:br>
              <a:rPr lang="en-US" altLang="en-US" dirty="0"/>
            </a:br>
            <a:endParaRPr lang="en-US" altLang="en-US" dirty="0"/>
          </a:p>
          <a:p>
            <a:pPr marL="514350" indent="-514350">
              <a:buAutoNum type="arabicPeriod"/>
            </a:pPr>
            <a:r>
              <a:rPr lang="en-US" altLang="en-US" dirty="0"/>
              <a:t>Most high-school dropouts skipped school.</a:t>
            </a:r>
            <a:br>
              <a:rPr lang="en-US" altLang="en-US" dirty="0"/>
            </a:br>
            <a:r>
              <a:rPr lang="en-US" altLang="en-US" dirty="0"/>
              <a:t>If you want to graduate, don’t skip school.</a:t>
            </a:r>
            <a:br>
              <a:rPr lang="en-US" altLang="en-US" dirty="0"/>
            </a:br>
            <a:endParaRPr lang="en-US" altLang="en-US" dirty="0"/>
          </a:p>
          <a:p>
            <a:pPr marL="457200" indent="-457200">
              <a:buNone/>
            </a:pPr>
            <a:r>
              <a:rPr lang="en-US" altLang="en-US" dirty="0"/>
              <a:t>3. Advertise your business. </a:t>
            </a:r>
            <a:br>
              <a:rPr lang="en-US" altLang="en-US" dirty="0"/>
            </a:br>
            <a:r>
              <a:rPr lang="en-US" altLang="en-US" dirty="0"/>
              <a:t>Most businesses that fail did not advertise. </a:t>
            </a:r>
          </a:p>
          <a:p>
            <a:pPr marL="457200" indent="-457200">
              <a:buNone/>
            </a:pPr>
            <a:endParaRPr lang="en-US" altLang="en-US" sz="1000" dirty="0"/>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17</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a:xfrm>
            <a:off x="419100" y="457200"/>
            <a:ext cx="8266113" cy="1066800"/>
          </a:xfrm>
        </p:spPr>
        <p:txBody>
          <a:bodyPr/>
          <a:lstStyle/>
          <a:p>
            <a:r>
              <a:rPr lang="en-US" altLang="en-US" sz="3200" b="0" dirty="0">
                <a:latin typeface="Rockwell Extra Bold" panose="02060903040505020403" pitchFamily="18" charset="0"/>
              </a:rPr>
              <a:t>Explanations vs Predictions: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Confusion of the Inverse</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p:cNvSpPr txBox="1"/>
          <p:nvPr/>
        </p:nvSpPr>
        <p:spPr>
          <a:xfrm>
            <a:off x="184150" y="155521"/>
            <a:ext cx="1123950" cy="307777"/>
          </a:xfrm>
          <a:prstGeom prst="rect">
            <a:avLst/>
          </a:prstGeom>
          <a:noFill/>
        </p:spPr>
        <p:txBody>
          <a:bodyPr wrap="square" rtlCol="0">
            <a:spAutoFit/>
          </a:bodyPr>
          <a:lstStyle/>
          <a:p>
            <a:r>
              <a:rPr lang="en-US" sz="1400" dirty="0"/>
              <a:t>7.5; P 278</a:t>
            </a:r>
          </a:p>
        </p:txBody>
      </p:sp>
      <p:sp>
        <p:nvSpPr>
          <p:cNvPr id="3" name="TextBox 2">
            <a:extLst>
              <a:ext uri="{FF2B5EF4-FFF2-40B4-BE49-F238E27FC236}">
                <a16:creationId xmlns:a16="http://schemas.microsoft.com/office/drawing/2014/main" id="{7945E212-6C63-F6A2-5130-14D63D58441B}"/>
              </a:ext>
            </a:extLst>
          </p:cNvPr>
          <p:cNvSpPr txBox="1"/>
          <p:nvPr/>
        </p:nvSpPr>
        <p:spPr>
          <a:xfrm>
            <a:off x="843177" y="5976021"/>
            <a:ext cx="7581686" cy="523220"/>
          </a:xfrm>
          <a:prstGeom prst="rect">
            <a:avLst/>
          </a:prstGeom>
          <a:noFill/>
        </p:spPr>
        <p:txBody>
          <a:bodyPr wrap="square" rtlCol="0">
            <a:spAutoFit/>
          </a:bodyPr>
          <a:lstStyle/>
          <a:p>
            <a:r>
              <a:rPr lang="en-US" sz="2800" i="1" dirty="0"/>
              <a:t>Are non-advertising businesses more likely to fail?</a:t>
            </a:r>
          </a:p>
        </p:txBody>
      </p:sp>
      <p:sp>
        <p:nvSpPr>
          <p:cNvPr id="4" name="TextBox 3">
            <a:extLst>
              <a:ext uri="{FF2B5EF4-FFF2-40B4-BE49-F238E27FC236}">
                <a16:creationId xmlns:a16="http://schemas.microsoft.com/office/drawing/2014/main" id="{D51BCA1F-82AA-0AD1-4518-3C75FC115C1D}"/>
              </a:ext>
            </a:extLst>
          </p:cNvPr>
          <p:cNvSpPr txBox="1"/>
          <p:nvPr/>
        </p:nvSpPr>
        <p:spPr>
          <a:xfrm>
            <a:off x="1035090" y="2800865"/>
            <a:ext cx="7326315" cy="523220"/>
          </a:xfrm>
          <a:prstGeom prst="rect">
            <a:avLst/>
          </a:prstGeom>
          <a:noFill/>
        </p:spPr>
        <p:txBody>
          <a:bodyPr wrap="square" rtlCol="0">
            <a:spAutoFit/>
          </a:bodyPr>
          <a:lstStyle/>
          <a:p>
            <a:r>
              <a:rPr lang="en-US" altLang="en-US" sz="2800" i="1" dirty="0"/>
              <a:t>Are pet-owning kids more likely to be managers?</a:t>
            </a:r>
            <a:endParaRPr lang="en-US" sz="2800" dirty="0"/>
          </a:p>
        </p:txBody>
      </p:sp>
      <p:sp>
        <p:nvSpPr>
          <p:cNvPr id="5" name="TextBox 4">
            <a:extLst>
              <a:ext uri="{FF2B5EF4-FFF2-40B4-BE49-F238E27FC236}">
                <a16:creationId xmlns:a16="http://schemas.microsoft.com/office/drawing/2014/main" id="{ED3FEEB8-FCC4-58A0-5F23-0854A3E9E6A2}"/>
              </a:ext>
            </a:extLst>
          </p:cNvPr>
          <p:cNvSpPr txBox="1"/>
          <p:nvPr/>
        </p:nvSpPr>
        <p:spPr>
          <a:xfrm>
            <a:off x="907404" y="4374370"/>
            <a:ext cx="7581686" cy="523220"/>
          </a:xfrm>
          <a:prstGeom prst="rect">
            <a:avLst/>
          </a:prstGeom>
          <a:noFill/>
        </p:spPr>
        <p:txBody>
          <a:bodyPr wrap="square" rtlCol="0">
            <a:spAutoFit/>
          </a:bodyPr>
          <a:lstStyle/>
          <a:p>
            <a:r>
              <a:rPr lang="en-US" sz="2800" i="1" dirty="0"/>
              <a:t>Are school-skippers more likely to drop out?</a:t>
            </a:r>
          </a:p>
        </p:txBody>
      </p:sp>
    </p:spTree>
    <p:extLst>
      <p:ext uri="{BB962C8B-B14F-4D97-AF65-F5344CB8AC3E}">
        <p14:creationId xmlns:p14="http://schemas.microsoft.com/office/powerpoint/2010/main" val="430416072"/>
      </p:ext>
    </p:extLst>
  </p:cSld>
  <p:clrMapOvr>
    <a:masterClrMapping/>
  </p:clrMapOvr>
  <p:transition spd="slow">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0870B-B897-5A72-DF0A-1A7B909969AE}"/>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3E734A74-34B0-FDBB-F121-D1832A7F4B05}"/>
              </a:ext>
            </a:extLst>
          </p:cNvPr>
          <p:cNvSpPr>
            <a:spLocks noGrp="1" noChangeAspect="1" noChangeArrowheads="1"/>
          </p:cNvSpPr>
          <p:nvPr>
            <p:ph type="body" sz="half" idx="4294967295"/>
          </p:nvPr>
        </p:nvSpPr>
        <p:spPr>
          <a:xfrm>
            <a:off x="419100" y="1801813"/>
            <a:ext cx="8266113" cy="4840287"/>
          </a:xfrm>
        </p:spPr>
        <p:txBody>
          <a:bodyPr/>
          <a:lstStyle/>
          <a:p>
            <a:pPr marL="0" indent="0">
              <a:buNone/>
            </a:pPr>
            <a:r>
              <a:rPr lang="en-US" altLang="en-US" i="1" dirty="0"/>
              <a:t>Ignoring</a:t>
            </a:r>
            <a:r>
              <a:rPr lang="en-US" altLang="en-US" dirty="0"/>
              <a:t> the base rate creates problems!</a:t>
            </a:r>
          </a:p>
          <a:p>
            <a:pPr marL="514350" indent="-514350">
              <a:buAutoNum type="arabicPeriod"/>
            </a:pPr>
            <a:r>
              <a:rPr lang="en-US" altLang="en-US" dirty="0"/>
              <a:t>90% of schizophrenics had brain damage.</a:t>
            </a:r>
            <a:br>
              <a:rPr lang="en-US" altLang="en-US" dirty="0"/>
            </a:br>
            <a:endParaRPr lang="en-US" altLang="en-US" dirty="0"/>
          </a:p>
          <a:p>
            <a:pPr marL="514350" indent="-514350">
              <a:buAutoNum type="arabicPeriod"/>
            </a:pPr>
            <a:r>
              <a:rPr lang="en-US" altLang="en-US" dirty="0"/>
              <a:t>65% of Covid cases (tested positive) were vaccinated. </a:t>
            </a:r>
          </a:p>
          <a:p>
            <a:pPr marL="514350" indent="-514350">
              <a:buAutoNum type="arabicPeriod"/>
            </a:pPr>
            <a:r>
              <a:rPr lang="en-US" altLang="en-US" dirty="0"/>
              <a:t>70% of Black males in prison grew up in single-parent homes.  </a:t>
            </a:r>
            <a:endParaRPr lang="en-US" altLang="en-US" sz="1000" dirty="0"/>
          </a:p>
        </p:txBody>
      </p:sp>
      <p:sp>
        <p:nvSpPr>
          <p:cNvPr id="11267" name="Slide Number Placeholder 4">
            <a:extLst>
              <a:ext uri="{FF2B5EF4-FFF2-40B4-BE49-F238E27FC236}">
                <a16:creationId xmlns:a16="http://schemas.microsoft.com/office/drawing/2014/main" id="{F772D463-E2AA-199F-E708-4E7B43A7C4BE}"/>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18</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3355DCDC-B339-D658-1E11-01F7924B61AB}"/>
              </a:ext>
            </a:extLst>
          </p:cNvPr>
          <p:cNvSpPr>
            <a:spLocks noGrp="1" noChangeArrowheads="1"/>
          </p:cNvSpPr>
          <p:nvPr>
            <p:ph type="title" idx="4294967295"/>
          </p:nvPr>
        </p:nvSpPr>
        <p:spPr>
          <a:xfrm>
            <a:off x="419100" y="457200"/>
            <a:ext cx="8266113" cy="1066800"/>
          </a:xfrm>
        </p:spPr>
        <p:txBody>
          <a:bodyPr/>
          <a:lstStyle/>
          <a:p>
            <a:r>
              <a:rPr lang="en-US" altLang="en-US" sz="2800" b="0" dirty="0">
                <a:latin typeface="Rockwell Extra Bold" panose="02060903040505020403" pitchFamily="18" charset="0"/>
              </a:rPr>
              <a:t>Explanations: Uncontrolled studies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Base Rate Fallacy</a:t>
            </a:r>
          </a:p>
        </p:txBody>
      </p:sp>
      <p:sp>
        <p:nvSpPr>
          <p:cNvPr id="11269" name="Rectangle 4">
            <a:extLst>
              <a:ext uri="{FF2B5EF4-FFF2-40B4-BE49-F238E27FC236}">
                <a16:creationId xmlns:a16="http://schemas.microsoft.com/office/drawing/2014/main" id="{6EBC409E-E85B-352F-0AFC-7E7B4045A57F}"/>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6634F846-D196-C80D-45F7-AFA355A7BA3F}"/>
              </a:ext>
            </a:extLst>
          </p:cNvPr>
          <p:cNvSpPr txBox="1"/>
          <p:nvPr/>
        </p:nvSpPr>
        <p:spPr>
          <a:xfrm>
            <a:off x="184150" y="155521"/>
            <a:ext cx="1123950" cy="307777"/>
          </a:xfrm>
          <a:prstGeom prst="rect">
            <a:avLst/>
          </a:prstGeom>
          <a:noFill/>
        </p:spPr>
        <p:txBody>
          <a:bodyPr wrap="square" rtlCol="0">
            <a:spAutoFit/>
          </a:bodyPr>
          <a:lstStyle/>
          <a:p>
            <a:r>
              <a:rPr lang="en-US" sz="1400" dirty="0"/>
              <a:t>7.5; P 279</a:t>
            </a:r>
          </a:p>
        </p:txBody>
      </p:sp>
      <p:sp>
        <p:nvSpPr>
          <p:cNvPr id="3" name="TextBox 2">
            <a:extLst>
              <a:ext uri="{FF2B5EF4-FFF2-40B4-BE49-F238E27FC236}">
                <a16:creationId xmlns:a16="http://schemas.microsoft.com/office/drawing/2014/main" id="{254F6B36-5573-5BEE-DC5A-80F7F62ABB16}"/>
              </a:ext>
            </a:extLst>
          </p:cNvPr>
          <p:cNvSpPr txBox="1"/>
          <p:nvPr/>
        </p:nvSpPr>
        <p:spPr>
          <a:xfrm>
            <a:off x="923666" y="2846350"/>
            <a:ext cx="7501197" cy="584775"/>
          </a:xfrm>
          <a:prstGeom prst="rect">
            <a:avLst/>
          </a:prstGeom>
          <a:noFill/>
        </p:spPr>
        <p:txBody>
          <a:bodyPr wrap="square" rtlCol="0">
            <a:spAutoFit/>
          </a:bodyPr>
          <a:lstStyle/>
          <a:p>
            <a:r>
              <a:rPr lang="en-US" altLang="en-US" sz="3200" i="1" dirty="0"/>
              <a:t>90% of population had some brain damage</a:t>
            </a:r>
            <a:endParaRPr lang="en-US" altLang="en-US" i="1" dirty="0"/>
          </a:p>
        </p:txBody>
      </p:sp>
      <p:sp>
        <p:nvSpPr>
          <p:cNvPr id="4" name="TextBox 3">
            <a:extLst>
              <a:ext uri="{FF2B5EF4-FFF2-40B4-BE49-F238E27FC236}">
                <a16:creationId xmlns:a16="http://schemas.microsoft.com/office/drawing/2014/main" id="{78D6F108-76F1-33B0-C83B-AD709F8CBA97}"/>
              </a:ext>
            </a:extLst>
          </p:cNvPr>
          <p:cNvSpPr txBox="1"/>
          <p:nvPr/>
        </p:nvSpPr>
        <p:spPr>
          <a:xfrm>
            <a:off x="2957384" y="3960346"/>
            <a:ext cx="5222789" cy="523220"/>
          </a:xfrm>
          <a:prstGeom prst="rect">
            <a:avLst/>
          </a:prstGeom>
          <a:noFill/>
        </p:spPr>
        <p:txBody>
          <a:bodyPr wrap="square" rtlCol="0">
            <a:spAutoFit/>
          </a:bodyPr>
          <a:lstStyle/>
          <a:p>
            <a:r>
              <a:rPr lang="en-US" altLang="en-US" sz="2800" dirty="0"/>
              <a:t>80% of population is vaccinated.</a:t>
            </a:r>
          </a:p>
        </p:txBody>
      </p:sp>
      <p:sp>
        <p:nvSpPr>
          <p:cNvPr id="5" name="TextBox 4">
            <a:extLst>
              <a:ext uri="{FF2B5EF4-FFF2-40B4-BE49-F238E27FC236}">
                <a16:creationId xmlns:a16="http://schemas.microsoft.com/office/drawing/2014/main" id="{70C7B4B8-EA3B-122C-53A4-28B5FF6BD06B}"/>
              </a:ext>
            </a:extLst>
          </p:cNvPr>
          <p:cNvSpPr txBox="1"/>
          <p:nvPr/>
        </p:nvSpPr>
        <p:spPr>
          <a:xfrm>
            <a:off x="4485975" y="4978057"/>
            <a:ext cx="4199238" cy="584775"/>
          </a:xfrm>
          <a:prstGeom prst="rect">
            <a:avLst/>
          </a:prstGeom>
          <a:noFill/>
        </p:spPr>
        <p:txBody>
          <a:bodyPr wrap="square" rtlCol="0">
            <a:spAutoFit/>
          </a:bodyPr>
          <a:lstStyle/>
          <a:p>
            <a:r>
              <a:rPr lang="en-US" altLang="en-US" sz="3200" dirty="0"/>
              <a:t>65% of all Black males.</a:t>
            </a:r>
          </a:p>
        </p:txBody>
      </p:sp>
    </p:spTree>
    <p:extLst>
      <p:ext uri="{BB962C8B-B14F-4D97-AF65-F5344CB8AC3E}">
        <p14:creationId xmlns:p14="http://schemas.microsoft.com/office/powerpoint/2010/main" val="2651883442"/>
      </p:ext>
    </p:extLst>
  </p:cSld>
  <p:clrMapOvr>
    <a:masterClrMapping/>
  </p:clrMapOvr>
  <p:transition spd="slow">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F6675-6951-E8D7-E778-0A0DC8B770CA}"/>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6A30A61E-4FB6-A6E5-EF4D-F423C6E7F4A2}"/>
              </a:ext>
            </a:extLst>
          </p:cNvPr>
          <p:cNvSpPr>
            <a:spLocks noGrp="1" noChangeAspect="1" noChangeArrowheads="1"/>
          </p:cNvSpPr>
          <p:nvPr>
            <p:ph type="body" sz="half" idx="4294967295"/>
          </p:nvPr>
        </p:nvSpPr>
        <p:spPr>
          <a:xfrm>
            <a:off x="419100" y="1801813"/>
            <a:ext cx="8442798" cy="4840287"/>
          </a:xfrm>
        </p:spPr>
        <p:txBody>
          <a:bodyPr/>
          <a:lstStyle/>
          <a:p>
            <a:pPr marL="0" indent="0">
              <a:buNone/>
            </a:pPr>
            <a:r>
              <a:rPr lang="en-US" altLang="en-US" dirty="0"/>
              <a:t>O. J. Simpson accused of killing his wife in LA. </a:t>
            </a:r>
            <a:br>
              <a:rPr lang="en-US" altLang="en-US" dirty="0"/>
            </a:br>
            <a:r>
              <a:rPr lang="en-US" altLang="en-US" dirty="0"/>
              <a:t>DNA match: 1 chance/million of </a:t>
            </a:r>
            <a:r>
              <a:rPr lang="en-US" altLang="en-US" i="1" dirty="0"/>
              <a:t>error if innocent.</a:t>
            </a:r>
          </a:p>
          <a:p>
            <a:pPr marL="0" indent="0">
              <a:buNone/>
            </a:pPr>
            <a:r>
              <a:rPr lang="en-US" altLang="en-US" dirty="0"/>
              <a:t>Defense; 90% chance </a:t>
            </a:r>
            <a:r>
              <a:rPr lang="en-US" altLang="en-US" i="1" dirty="0"/>
              <a:t>of innocence if match.</a:t>
            </a:r>
          </a:p>
          <a:p>
            <a:pPr marL="0" indent="0">
              <a:buNone/>
            </a:pPr>
            <a:r>
              <a:rPr lang="en-US" altLang="en-US" dirty="0"/>
              <a:t>How many matches among 9 million innocents?</a:t>
            </a:r>
          </a:p>
          <a:p>
            <a:pPr marL="0" indent="0">
              <a:buNone/>
            </a:pPr>
            <a:endParaRPr lang="en-US" altLang="en-US" sz="800" dirty="0"/>
          </a:p>
          <a:p>
            <a:pPr marL="0" indent="0">
              <a:buNone/>
            </a:pPr>
            <a:endParaRPr lang="en-US" altLang="en-US" sz="800" dirty="0"/>
          </a:p>
          <a:p>
            <a:pPr marL="0" indent="0">
              <a:buNone/>
            </a:pPr>
            <a:endParaRPr lang="en-US" altLang="en-US" sz="800" dirty="0"/>
          </a:p>
          <a:p>
            <a:pPr marL="0" indent="0">
              <a:buNone/>
            </a:pPr>
            <a:endParaRPr lang="en-US" altLang="en-US" sz="800" dirty="0"/>
          </a:p>
          <a:p>
            <a:pPr marL="0" indent="0">
              <a:buNone/>
            </a:pPr>
            <a:endParaRPr lang="en-US" altLang="en-US" sz="800" dirty="0"/>
          </a:p>
          <a:p>
            <a:pPr marL="0" indent="0">
              <a:buNone/>
            </a:pPr>
            <a:endParaRPr lang="en-US" altLang="en-US" sz="800" dirty="0"/>
          </a:p>
          <a:p>
            <a:pPr marL="0" indent="0">
              <a:buNone/>
            </a:pPr>
            <a:endParaRPr lang="en-US" altLang="en-US" sz="800" dirty="0"/>
          </a:p>
          <a:p>
            <a:pPr marL="0" indent="0">
              <a:buNone/>
            </a:pPr>
            <a:endParaRPr lang="en-US" altLang="en-US" sz="800" dirty="0"/>
          </a:p>
          <a:p>
            <a:pPr marL="0" indent="0">
              <a:buNone/>
            </a:pPr>
            <a:endParaRPr lang="en-US" altLang="en-US" dirty="0"/>
          </a:p>
          <a:p>
            <a:pPr marL="0" indent="0">
              <a:buNone/>
            </a:pPr>
            <a:endParaRPr lang="en-US" altLang="en-US" sz="900" dirty="0"/>
          </a:p>
          <a:p>
            <a:pPr marL="0" indent="0">
              <a:buNone/>
            </a:pPr>
            <a:r>
              <a:rPr lang="en-US" altLang="en-US" dirty="0"/>
              <a:t>What percentage of matches are innocent?</a:t>
            </a:r>
          </a:p>
          <a:p>
            <a:pPr marL="457200" indent="-457200">
              <a:buNone/>
            </a:pPr>
            <a:endParaRPr lang="en-US" altLang="en-US" sz="1000" dirty="0"/>
          </a:p>
        </p:txBody>
      </p:sp>
      <p:sp>
        <p:nvSpPr>
          <p:cNvPr id="11267" name="Slide Number Placeholder 4">
            <a:extLst>
              <a:ext uri="{FF2B5EF4-FFF2-40B4-BE49-F238E27FC236}">
                <a16:creationId xmlns:a16="http://schemas.microsoft.com/office/drawing/2014/main" id="{4F8865BC-21C7-E3AD-4FD6-5379B28B4704}"/>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19</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6D276F0A-7EB2-8B8A-81CC-B3CE62A2D141}"/>
              </a:ext>
            </a:extLst>
          </p:cNvPr>
          <p:cNvSpPr>
            <a:spLocks noGrp="1" noChangeArrowheads="1"/>
          </p:cNvSpPr>
          <p:nvPr>
            <p:ph type="title" idx="4294967295"/>
          </p:nvPr>
        </p:nvSpPr>
        <p:spPr>
          <a:xfrm>
            <a:off x="419100" y="457200"/>
            <a:ext cx="8266113" cy="1066800"/>
          </a:xfrm>
        </p:spPr>
        <p:txBody>
          <a:bodyPr/>
          <a:lstStyle/>
          <a:p>
            <a:r>
              <a:rPr lang="en-US" altLang="en-US" sz="3200" b="0" dirty="0">
                <a:latin typeface="Rockwell Extra Bold" panose="02060903040505020403" pitchFamily="18" charset="0"/>
              </a:rPr>
              <a:t>Medical Tests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DNA Match</a:t>
            </a:r>
          </a:p>
        </p:txBody>
      </p:sp>
      <p:sp>
        <p:nvSpPr>
          <p:cNvPr id="11269" name="Rectangle 4">
            <a:extLst>
              <a:ext uri="{FF2B5EF4-FFF2-40B4-BE49-F238E27FC236}">
                <a16:creationId xmlns:a16="http://schemas.microsoft.com/office/drawing/2014/main" id="{D0C3E530-1483-B88E-6959-DBB68BEF9641}"/>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4F196F06-A7A1-3738-E731-B0F341FCFA84}"/>
              </a:ext>
            </a:extLst>
          </p:cNvPr>
          <p:cNvSpPr txBox="1"/>
          <p:nvPr/>
        </p:nvSpPr>
        <p:spPr>
          <a:xfrm>
            <a:off x="184150" y="155521"/>
            <a:ext cx="1123950" cy="307777"/>
          </a:xfrm>
          <a:prstGeom prst="rect">
            <a:avLst/>
          </a:prstGeom>
          <a:noFill/>
        </p:spPr>
        <p:txBody>
          <a:bodyPr wrap="square" rtlCol="0">
            <a:spAutoFit/>
          </a:bodyPr>
          <a:lstStyle/>
          <a:p>
            <a:r>
              <a:rPr lang="en-US" sz="1400" dirty="0"/>
              <a:t>7.6; P 280</a:t>
            </a:r>
          </a:p>
        </p:txBody>
      </p:sp>
      <p:pic>
        <p:nvPicPr>
          <p:cNvPr id="4" name="Picture 3">
            <a:extLst>
              <a:ext uri="{FF2B5EF4-FFF2-40B4-BE49-F238E27FC236}">
                <a16:creationId xmlns:a16="http://schemas.microsoft.com/office/drawing/2014/main" id="{2C20D2C2-CCFA-AB32-0491-50E2E7601CE9}"/>
              </a:ext>
            </a:extLst>
          </p:cNvPr>
          <p:cNvPicPr>
            <a:picLocks noChangeAspect="1"/>
          </p:cNvPicPr>
          <p:nvPr/>
        </p:nvPicPr>
        <p:blipFill>
          <a:blip r:embed="rId3"/>
          <a:stretch>
            <a:fillRect/>
          </a:stretch>
        </p:blipFill>
        <p:spPr>
          <a:xfrm>
            <a:off x="169303" y="4037053"/>
            <a:ext cx="8555597" cy="1995201"/>
          </a:xfrm>
          <a:prstGeom prst="rect">
            <a:avLst/>
          </a:prstGeom>
        </p:spPr>
      </p:pic>
      <p:pic>
        <p:nvPicPr>
          <p:cNvPr id="7" name="Picture 6">
            <a:extLst>
              <a:ext uri="{FF2B5EF4-FFF2-40B4-BE49-F238E27FC236}">
                <a16:creationId xmlns:a16="http://schemas.microsoft.com/office/drawing/2014/main" id="{9C5B4319-C3F3-4CAF-FED2-B7798369CDEC}"/>
              </a:ext>
            </a:extLst>
          </p:cNvPr>
          <p:cNvPicPr>
            <a:picLocks noChangeAspect="1"/>
          </p:cNvPicPr>
          <p:nvPr/>
        </p:nvPicPr>
        <p:blipFill>
          <a:blip r:embed="rId4"/>
          <a:stretch>
            <a:fillRect/>
          </a:stretch>
        </p:blipFill>
        <p:spPr>
          <a:xfrm>
            <a:off x="3994966" y="4754679"/>
            <a:ext cx="450185" cy="517713"/>
          </a:xfrm>
          <a:prstGeom prst="rect">
            <a:avLst/>
          </a:prstGeom>
        </p:spPr>
      </p:pic>
      <p:pic>
        <p:nvPicPr>
          <p:cNvPr id="9" name="Picture 8">
            <a:extLst>
              <a:ext uri="{FF2B5EF4-FFF2-40B4-BE49-F238E27FC236}">
                <a16:creationId xmlns:a16="http://schemas.microsoft.com/office/drawing/2014/main" id="{2DE50A96-E0BE-7691-1DDB-E14E7FC68279}"/>
              </a:ext>
            </a:extLst>
          </p:cNvPr>
          <p:cNvPicPr>
            <a:picLocks noChangeAspect="1"/>
          </p:cNvPicPr>
          <p:nvPr/>
        </p:nvPicPr>
        <p:blipFill>
          <a:blip r:embed="rId5"/>
          <a:stretch>
            <a:fillRect/>
          </a:stretch>
        </p:blipFill>
        <p:spPr>
          <a:xfrm>
            <a:off x="5871113" y="4815191"/>
            <a:ext cx="339998" cy="439164"/>
          </a:xfrm>
          <a:prstGeom prst="rect">
            <a:avLst/>
          </a:prstGeom>
        </p:spPr>
      </p:pic>
      <p:pic>
        <p:nvPicPr>
          <p:cNvPr id="11" name="Picture 10">
            <a:extLst>
              <a:ext uri="{FF2B5EF4-FFF2-40B4-BE49-F238E27FC236}">
                <a16:creationId xmlns:a16="http://schemas.microsoft.com/office/drawing/2014/main" id="{041BC6C9-BDF7-710F-ACB4-110FF3E01531}"/>
              </a:ext>
            </a:extLst>
          </p:cNvPr>
          <p:cNvPicPr>
            <a:picLocks noChangeAspect="1"/>
          </p:cNvPicPr>
          <p:nvPr/>
        </p:nvPicPr>
        <p:blipFill>
          <a:blip r:embed="rId6"/>
          <a:stretch>
            <a:fillRect/>
          </a:stretch>
        </p:blipFill>
        <p:spPr>
          <a:xfrm>
            <a:off x="7525436" y="4841015"/>
            <a:ext cx="693417" cy="439164"/>
          </a:xfrm>
          <a:prstGeom prst="rect">
            <a:avLst/>
          </a:prstGeom>
        </p:spPr>
      </p:pic>
    </p:spTree>
    <p:extLst>
      <p:ext uri="{BB962C8B-B14F-4D97-AF65-F5344CB8AC3E}">
        <p14:creationId xmlns:p14="http://schemas.microsoft.com/office/powerpoint/2010/main" val="131185842"/>
      </p:ext>
    </p:extLst>
  </p:cSld>
  <p:clrMapOvr>
    <a:masterClrMapping/>
  </p:clrMapOvr>
  <p:transition spd="slow">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419100" y="1801813"/>
            <a:ext cx="8428871" cy="4840287"/>
          </a:xfrm>
        </p:spPr>
        <p:txBody>
          <a:bodyPr/>
          <a:lstStyle/>
          <a:p>
            <a:pPr marL="457200" indent="-457200">
              <a:spcBef>
                <a:spcPts val="0"/>
              </a:spcBef>
              <a:spcAft>
                <a:spcPts val="400"/>
              </a:spcAft>
              <a:buNone/>
            </a:pPr>
            <a:r>
              <a:rPr lang="en-US" sz="2800" dirty="0"/>
              <a:t>Section  Page  Slide Title/Topic</a:t>
            </a:r>
          </a:p>
          <a:p>
            <a:pPr marL="457200" indent="-457200">
              <a:spcBef>
                <a:spcPts val="0"/>
              </a:spcBef>
              <a:spcAft>
                <a:spcPts val="400"/>
              </a:spcAft>
              <a:buNone/>
            </a:pPr>
            <a:r>
              <a:rPr lang="en-US" sz="2800" dirty="0"/>
              <a:t>7.1		p 270	# 2 Table of Contents</a:t>
            </a:r>
          </a:p>
          <a:p>
            <a:pPr marL="457200" indent="-457200">
              <a:spcBef>
                <a:spcPts val="0"/>
              </a:spcBef>
              <a:spcAft>
                <a:spcPts val="400"/>
              </a:spcAft>
              <a:buNone/>
            </a:pPr>
            <a:r>
              <a:rPr lang="en-US" sz="2800" dirty="0"/>
              <a:t>7.2		p 271	# 3 Review</a:t>
            </a:r>
          </a:p>
          <a:p>
            <a:pPr marL="457200" indent="-457200">
              <a:spcBef>
                <a:spcPts val="0"/>
              </a:spcBef>
              <a:spcAft>
                <a:spcPts val="400"/>
              </a:spcAft>
              <a:buNone/>
            </a:pPr>
            <a:r>
              <a:rPr lang="en-US" sz="2800" dirty="0"/>
              <a:t>7.3 	p 271	# 5 Diabolical Denominators</a:t>
            </a:r>
          </a:p>
          <a:p>
            <a:pPr marL="457200" indent="-457200">
              <a:spcBef>
                <a:spcPts val="0"/>
              </a:spcBef>
              <a:spcAft>
                <a:spcPts val="400"/>
              </a:spcAft>
              <a:buNone/>
            </a:pPr>
            <a:r>
              <a:rPr lang="en-US" sz="2800" dirty="0"/>
              <a:t>7.3.2 	p 274	# 9 Scanlan’s Paradox</a:t>
            </a:r>
            <a:endParaRPr lang="en-US" sz="2800" b="1" dirty="0"/>
          </a:p>
          <a:p>
            <a:pPr marL="457200" indent="-457200">
              <a:spcBef>
                <a:spcPts val="0"/>
              </a:spcBef>
              <a:spcAft>
                <a:spcPts val="400"/>
              </a:spcAft>
              <a:buNone/>
            </a:pPr>
            <a:r>
              <a:rPr lang="en-US" sz="2800" dirty="0"/>
              <a:t>7.5		p 278	#22 Errors and Fallacies</a:t>
            </a:r>
            <a:endParaRPr lang="en-US" sz="2800" b="1" dirty="0"/>
          </a:p>
          <a:p>
            <a:pPr marL="457200" indent="-457200">
              <a:spcBef>
                <a:spcPts val="0"/>
              </a:spcBef>
              <a:spcAft>
                <a:spcPts val="400"/>
              </a:spcAft>
              <a:buNone/>
            </a:pPr>
            <a:r>
              <a:rPr lang="en-US" sz="2800" dirty="0"/>
              <a:t>7.6		p 280	#24 Medical Tests</a:t>
            </a:r>
            <a:endParaRPr lang="en-US" sz="2800" b="1" dirty="0"/>
          </a:p>
          <a:p>
            <a:pPr marL="457200" indent="-457200">
              <a:spcBef>
                <a:spcPts val="0"/>
              </a:spcBef>
              <a:spcAft>
                <a:spcPts val="400"/>
              </a:spcAft>
              <a:buNone/>
            </a:pPr>
            <a:r>
              <a:rPr lang="en-US" sz="2800" dirty="0"/>
              <a:t>7.7		p 286	#33 Social Statistics</a:t>
            </a:r>
          </a:p>
          <a:p>
            <a:pPr marL="457200" indent="-457200">
              <a:spcBef>
                <a:spcPts val="0"/>
              </a:spcBef>
              <a:spcAft>
                <a:spcPts val="400"/>
              </a:spcAft>
              <a:buNone/>
            </a:pPr>
            <a:r>
              <a:rPr lang="en-US" sz="2800" dirty="0"/>
              <a:t>7.8		p 291	#41 Three-term Ratios</a:t>
            </a:r>
          </a:p>
          <a:p>
            <a:pPr marL="457200" indent="-457200">
              <a:spcBef>
                <a:spcPts val="0"/>
              </a:spcBef>
              <a:spcAft>
                <a:spcPts val="400"/>
              </a:spcAft>
              <a:buNone/>
            </a:pPr>
            <a:r>
              <a:rPr lang="en-US" sz="2800" dirty="0"/>
              <a:t>7.9		p 292	#44 Confounding and Simpson’s Paradox</a:t>
            </a:r>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2</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a:xfrm>
            <a:off x="0" y="457200"/>
            <a:ext cx="9144000" cy="1066800"/>
          </a:xfrm>
        </p:spPr>
        <p:txBody>
          <a:bodyPr/>
          <a:lstStyle/>
          <a:p>
            <a:r>
              <a:rPr lang="en-US" altLang="en-US" sz="3000" b="0" dirty="0">
                <a:latin typeface="Rockwell Extra Bold" panose="02060903040505020403" pitchFamily="18" charset="0"/>
              </a:rPr>
              <a:t>Interpreting Confusing Ratios</a:t>
            </a:r>
            <a:br>
              <a:rPr lang="en-US" altLang="en-US" sz="3000" b="0" dirty="0">
                <a:latin typeface="Rockwell Extra Bold" panose="02060903040505020403" pitchFamily="18" charset="0"/>
              </a:rPr>
            </a:br>
            <a:r>
              <a:rPr lang="en-US" altLang="en-US" sz="3000" b="0" dirty="0">
                <a:latin typeface="Rockwell Extra Bold" panose="02060903040505020403" pitchFamily="18" charset="0"/>
              </a:rPr>
              <a:t>Chapter 7: Table of </a:t>
            </a:r>
            <a:r>
              <a:rPr lang="en-US" altLang="en-US" sz="3000" b="0" dirty="0" err="1">
                <a:latin typeface="Rockwell Extra Bold" panose="02060903040505020403" pitchFamily="18" charset="0"/>
              </a:rPr>
              <a:t>Contentents</a:t>
            </a:r>
            <a:endParaRPr lang="en-US" altLang="en-US" sz="3000" b="0" dirty="0">
              <a:latin typeface="Rockwell Extra Bold" panose="02060903040505020403" pitchFamily="18" charset="0"/>
            </a:endParaRP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6" name="TextBox 5"/>
          <p:cNvSpPr txBox="1"/>
          <p:nvPr/>
        </p:nvSpPr>
        <p:spPr>
          <a:xfrm>
            <a:off x="247650" y="147638"/>
            <a:ext cx="1123950" cy="307777"/>
          </a:xfrm>
          <a:prstGeom prst="rect">
            <a:avLst/>
          </a:prstGeom>
          <a:noFill/>
        </p:spPr>
        <p:txBody>
          <a:bodyPr wrap="square" rtlCol="0">
            <a:spAutoFit/>
          </a:bodyPr>
          <a:lstStyle/>
          <a:p>
            <a:r>
              <a:rPr lang="en-US" sz="1400" dirty="0"/>
              <a:t>6.0, P 234</a:t>
            </a:r>
          </a:p>
        </p:txBody>
      </p:sp>
    </p:spTree>
    <p:extLst>
      <p:ext uri="{BB962C8B-B14F-4D97-AF65-F5344CB8AC3E}">
        <p14:creationId xmlns:p14="http://schemas.microsoft.com/office/powerpoint/2010/main" val="3946254172"/>
      </p:ext>
    </p:extLst>
  </p:cSld>
  <p:clrMapOvr>
    <a:masterClrMapping/>
  </p:clrMapOvr>
  <p:transition spd="slow">
    <p:pull dir="l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929B0-3E46-9C35-1FC9-46B1E8598AEE}"/>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24A3211D-AC5B-E6EF-1E40-FA16B3FDF3D5}"/>
              </a:ext>
            </a:extLst>
          </p:cNvPr>
          <p:cNvSpPr>
            <a:spLocks noGrp="1" noChangeAspect="1" noChangeArrowheads="1"/>
          </p:cNvSpPr>
          <p:nvPr>
            <p:ph type="body" sz="half" idx="4294967295"/>
          </p:nvPr>
        </p:nvSpPr>
        <p:spPr>
          <a:xfrm>
            <a:off x="419100" y="1801813"/>
            <a:ext cx="8266113" cy="4840287"/>
          </a:xfrm>
        </p:spPr>
        <p:txBody>
          <a:bodyPr/>
          <a:lstStyle/>
          <a:p>
            <a:pPr marL="0" indent="0">
              <a:buNone/>
            </a:pPr>
            <a:r>
              <a:rPr lang="en-US" altLang="en-US" dirty="0"/>
              <a:t>Two conditions: Diseased or disease-free</a:t>
            </a:r>
          </a:p>
          <a:p>
            <a:pPr marL="0" indent="0">
              <a:buNone/>
            </a:pPr>
            <a:r>
              <a:rPr lang="en-US" altLang="en-US" dirty="0"/>
              <a:t>Two outcomes: negative and positive</a:t>
            </a:r>
          </a:p>
          <a:p>
            <a:pPr marL="514350" indent="-514350">
              <a:buAutoNum type="arabicPeriod"/>
            </a:pPr>
            <a:r>
              <a:rPr lang="en-US" altLang="en-US" dirty="0"/>
              <a:t>Medical tests aren’t perfect: wrong results</a:t>
            </a:r>
          </a:p>
          <a:p>
            <a:pPr marL="514350" indent="-514350">
              <a:buAutoNum type="arabicPeriod"/>
            </a:pPr>
            <a:r>
              <a:rPr lang="en-US" altLang="en-US" dirty="0"/>
              <a:t>Two errors: false positive and false negative  </a:t>
            </a:r>
          </a:p>
          <a:p>
            <a:pPr marL="457200" indent="-457200">
              <a:buNone/>
            </a:pPr>
            <a:endParaRPr lang="en-US" altLang="en-US" sz="1000" dirty="0"/>
          </a:p>
        </p:txBody>
      </p:sp>
      <p:sp>
        <p:nvSpPr>
          <p:cNvPr id="11267" name="Slide Number Placeholder 4">
            <a:extLst>
              <a:ext uri="{FF2B5EF4-FFF2-40B4-BE49-F238E27FC236}">
                <a16:creationId xmlns:a16="http://schemas.microsoft.com/office/drawing/2014/main" id="{C9AC5E44-4F6E-1098-10AF-7BB8E7CFD3BA}"/>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20</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8B6F69AB-539E-50E6-AC85-62F87C0E872F}"/>
              </a:ext>
            </a:extLst>
          </p:cNvPr>
          <p:cNvSpPr>
            <a:spLocks noGrp="1" noChangeArrowheads="1"/>
          </p:cNvSpPr>
          <p:nvPr>
            <p:ph type="title" idx="4294967295"/>
          </p:nvPr>
        </p:nvSpPr>
        <p:spPr>
          <a:xfrm>
            <a:off x="419100" y="457200"/>
            <a:ext cx="8266113" cy="1066800"/>
          </a:xfrm>
        </p:spPr>
        <p:txBody>
          <a:bodyPr/>
          <a:lstStyle/>
          <a:p>
            <a:r>
              <a:rPr lang="en-US" altLang="en-US" sz="3200" b="0" dirty="0">
                <a:latin typeface="Rockwell Extra Bold" panose="02060903040505020403" pitchFamily="18" charset="0"/>
              </a:rPr>
              <a:t>Medical Tests</a:t>
            </a:r>
          </a:p>
        </p:txBody>
      </p:sp>
      <p:sp>
        <p:nvSpPr>
          <p:cNvPr id="11269" name="Rectangle 4">
            <a:extLst>
              <a:ext uri="{FF2B5EF4-FFF2-40B4-BE49-F238E27FC236}">
                <a16:creationId xmlns:a16="http://schemas.microsoft.com/office/drawing/2014/main" id="{AEAE9604-8723-737A-93A5-90EECF9EF555}"/>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1A133814-BB76-065E-C28A-0EC299BF12B9}"/>
              </a:ext>
            </a:extLst>
          </p:cNvPr>
          <p:cNvSpPr txBox="1"/>
          <p:nvPr/>
        </p:nvSpPr>
        <p:spPr>
          <a:xfrm>
            <a:off x="184150" y="155521"/>
            <a:ext cx="1123950" cy="307777"/>
          </a:xfrm>
          <a:prstGeom prst="rect">
            <a:avLst/>
          </a:prstGeom>
          <a:noFill/>
        </p:spPr>
        <p:txBody>
          <a:bodyPr wrap="square" rtlCol="0">
            <a:spAutoFit/>
          </a:bodyPr>
          <a:lstStyle/>
          <a:p>
            <a:r>
              <a:rPr lang="en-US" sz="1400" dirty="0"/>
              <a:t>7.5; P 281</a:t>
            </a:r>
          </a:p>
        </p:txBody>
      </p:sp>
      <p:pic>
        <p:nvPicPr>
          <p:cNvPr id="5" name="Picture 4">
            <a:extLst>
              <a:ext uri="{FF2B5EF4-FFF2-40B4-BE49-F238E27FC236}">
                <a16:creationId xmlns:a16="http://schemas.microsoft.com/office/drawing/2014/main" id="{80AA38B6-E0C4-4BCB-05FE-3EFC50DAF12B}"/>
              </a:ext>
            </a:extLst>
          </p:cNvPr>
          <p:cNvPicPr>
            <a:picLocks noChangeAspect="1"/>
          </p:cNvPicPr>
          <p:nvPr/>
        </p:nvPicPr>
        <p:blipFill>
          <a:blip r:embed="rId3"/>
          <a:stretch>
            <a:fillRect/>
          </a:stretch>
        </p:blipFill>
        <p:spPr>
          <a:xfrm>
            <a:off x="92075" y="4518001"/>
            <a:ext cx="8685213" cy="2200551"/>
          </a:xfrm>
          <a:prstGeom prst="rect">
            <a:avLst/>
          </a:prstGeom>
        </p:spPr>
      </p:pic>
      <p:pic>
        <p:nvPicPr>
          <p:cNvPr id="7" name="Picture 6">
            <a:extLst>
              <a:ext uri="{FF2B5EF4-FFF2-40B4-BE49-F238E27FC236}">
                <a16:creationId xmlns:a16="http://schemas.microsoft.com/office/drawing/2014/main" id="{BE6A197D-44D4-976F-B075-CE83A2675CB9}"/>
              </a:ext>
            </a:extLst>
          </p:cNvPr>
          <p:cNvPicPr>
            <a:picLocks noChangeAspect="1"/>
          </p:cNvPicPr>
          <p:nvPr/>
        </p:nvPicPr>
        <p:blipFill>
          <a:blip r:embed="rId4"/>
          <a:stretch>
            <a:fillRect/>
          </a:stretch>
        </p:blipFill>
        <p:spPr>
          <a:xfrm>
            <a:off x="2850203" y="5718201"/>
            <a:ext cx="1879086" cy="322671"/>
          </a:xfrm>
          <a:prstGeom prst="rect">
            <a:avLst/>
          </a:prstGeom>
        </p:spPr>
      </p:pic>
      <p:pic>
        <p:nvPicPr>
          <p:cNvPr id="9" name="Picture 8">
            <a:extLst>
              <a:ext uri="{FF2B5EF4-FFF2-40B4-BE49-F238E27FC236}">
                <a16:creationId xmlns:a16="http://schemas.microsoft.com/office/drawing/2014/main" id="{CED3EF76-7000-6F8E-A9BE-76EAA90A9887}"/>
              </a:ext>
            </a:extLst>
          </p:cNvPr>
          <p:cNvPicPr>
            <a:picLocks noChangeAspect="1"/>
          </p:cNvPicPr>
          <p:nvPr/>
        </p:nvPicPr>
        <p:blipFill>
          <a:blip r:embed="rId5"/>
          <a:stretch>
            <a:fillRect/>
          </a:stretch>
        </p:blipFill>
        <p:spPr>
          <a:xfrm>
            <a:off x="6021421" y="6199483"/>
            <a:ext cx="2025298" cy="341103"/>
          </a:xfrm>
          <a:prstGeom prst="rect">
            <a:avLst/>
          </a:prstGeom>
        </p:spPr>
      </p:pic>
      <p:pic>
        <p:nvPicPr>
          <p:cNvPr id="13" name="Picture 12">
            <a:extLst>
              <a:ext uri="{FF2B5EF4-FFF2-40B4-BE49-F238E27FC236}">
                <a16:creationId xmlns:a16="http://schemas.microsoft.com/office/drawing/2014/main" id="{55749E9F-B8DF-7A1E-3170-8F66E77ABE60}"/>
              </a:ext>
            </a:extLst>
          </p:cNvPr>
          <p:cNvPicPr>
            <a:picLocks noChangeAspect="1"/>
          </p:cNvPicPr>
          <p:nvPr/>
        </p:nvPicPr>
        <p:blipFill>
          <a:blip r:embed="rId6"/>
          <a:stretch>
            <a:fillRect/>
          </a:stretch>
        </p:blipFill>
        <p:spPr>
          <a:xfrm>
            <a:off x="2229761" y="6188316"/>
            <a:ext cx="3052357" cy="350193"/>
          </a:xfrm>
          <a:prstGeom prst="rect">
            <a:avLst/>
          </a:prstGeom>
        </p:spPr>
      </p:pic>
      <p:pic>
        <p:nvPicPr>
          <p:cNvPr id="15" name="Picture 14">
            <a:extLst>
              <a:ext uri="{FF2B5EF4-FFF2-40B4-BE49-F238E27FC236}">
                <a16:creationId xmlns:a16="http://schemas.microsoft.com/office/drawing/2014/main" id="{1C3722EF-523B-1864-F90F-7A89A07DB43E}"/>
              </a:ext>
            </a:extLst>
          </p:cNvPr>
          <p:cNvPicPr>
            <a:picLocks noChangeAspect="1"/>
          </p:cNvPicPr>
          <p:nvPr/>
        </p:nvPicPr>
        <p:blipFill>
          <a:blip r:embed="rId7"/>
          <a:stretch>
            <a:fillRect/>
          </a:stretch>
        </p:blipFill>
        <p:spPr>
          <a:xfrm>
            <a:off x="5377976" y="5689261"/>
            <a:ext cx="3287781" cy="344768"/>
          </a:xfrm>
          <a:prstGeom prst="rect">
            <a:avLst/>
          </a:prstGeom>
        </p:spPr>
      </p:pic>
    </p:spTree>
    <p:extLst>
      <p:ext uri="{BB962C8B-B14F-4D97-AF65-F5344CB8AC3E}">
        <p14:creationId xmlns:p14="http://schemas.microsoft.com/office/powerpoint/2010/main" val="3859539462"/>
      </p:ext>
    </p:extLst>
  </p:cSld>
  <p:clrMapOvr>
    <a:masterClrMapping/>
  </p:clrMapOvr>
  <p:transition spd="slow">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E8D496-CCCE-20B5-AEBA-223710B78B77}"/>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F081BB51-DCEA-D58E-C2F0-2240137ED918}"/>
              </a:ext>
            </a:extLst>
          </p:cNvPr>
          <p:cNvSpPr>
            <a:spLocks noGrp="1" noChangeAspect="1" noChangeArrowheads="1"/>
          </p:cNvSpPr>
          <p:nvPr>
            <p:ph type="body" sz="half" idx="4294967295"/>
          </p:nvPr>
        </p:nvSpPr>
        <p:spPr>
          <a:xfrm>
            <a:off x="419100" y="1801813"/>
            <a:ext cx="8266113" cy="4840287"/>
          </a:xfrm>
        </p:spPr>
        <p:txBody>
          <a:bodyPr/>
          <a:lstStyle/>
          <a:p>
            <a:pPr marL="0" indent="0">
              <a:buNone/>
            </a:pPr>
            <a:r>
              <a:rPr lang="en-US" altLang="en-US" b="1" dirty="0"/>
              <a:t>Prediction accuracy:   </a:t>
            </a:r>
            <a:r>
              <a:rPr lang="en-US" altLang="en-US" dirty="0"/>
              <a:t>P(</a:t>
            </a:r>
            <a:r>
              <a:rPr lang="en-US" altLang="en-US" dirty="0" err="1"/>
              <a:t>Disease|Positive</a:t>
            </a:r>
            <a:r>
              <a:rPr lang="en-US" altLang="en-US" dirty="0"/>
              <a:t>)</a:t>
            </a:r>
            <a:br>
              <a:rPr lang="en-US" altLang="en-US" b="1" dirty="0"/>
            </a:br>
            <a:r>
              <a:rPr lang="en-US" altLang="en-US" dirty="0"/>
              <a:t>&gt;&gt; What percentage of positives are diseased? </a:t>
            </a:r>
          </a:p>
          <a:p>
            <a:pPr marL="0" indent="0">
              <a:buNone/>
            </a:pPr>
            <a:r>
              <a:rPr lang="en-US" altLang="en-US" b="1" dirty="0"/>
              <a:t>Confirmation accuracy: </a:t>
            </a:r>
            <a:r>
              <a:rPr lang="en-US" altLang="en-US" dirty="0"/>
              <a:t>P(</a:t>
            </a:r>
            <a:r>
              <a:rPr lang="en-US" altLang="en-US" dirty="0" err="1"/>
              <a:t>Positive|Disease</a:t>
            </a:r>
            <a:r>
              <a:rPr lang="en-US" altLang="en-US" dirty="0"/>
              <a:t>)</a:t>
            </a:r>
            <a:br>
              <a:rPr lang="en-US" altLang="en-US" dirty="0"/>
            </a:br>
            <a:r>
              <a:rPr lang="en-US" altLang="en-US" dirty="0"/>
              <a:t>&gt;&gt; What percentage of diseased test positive? </a:t>
            </a:r>
          </a:p>
          <a:p>
            <a:pPr marL="457200" indent="-457200">
              <a:buNone/>
            </a:pPr>
            <a:endParaRPr lang="en-US" altLang="en-US" sz="1000" dirty="0"/>
          </a:p>
        </p:txBody>
      </p:sp>
      <p:sp>
        <p:nvSpPr>
          <p:cNvPr id="11267" name="Slide Number Placeholder 4">
            <a:extLst>
              <a:ext uri="{FF2B5EF4-FFF2-40B4-BE49-F238E27FC236}">
                <a16:creationId xmlns:a16="http://schemas.microsoft.com/office/drawing/2014/main" id="{CB3A58B4-E2EA-6143-50FE-4E5DED19CF7E}"/>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21</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47914A3B-4DCB-20EF-BD65-7487953380D0}"/>
              </a:ext>
            </a:extLst>
          </p:cNvPr>
          <p:cNvSpPr>
            <a:spLocks noGrp="1" noChangeArrowheads="1"/>
          </p:cNvSpPr>
          <p:nvPr>
            <p:ph type="title" idx="4294967295"/>
          </p:nvPr>
        </p:nvSpPr>
        <p:spPr>
          <a:xfrm>
            <a:off x="419100" y="457200"/>
            <a:ext cx="8266113" cy="1066800"/>
          </a:xfrm>
        </p:spPr>
        <p:txBody>
          <a:bodyPr/>
          <a:lstStyle/>
          <a:p>
            <a:r>
              <a:rPr lang="en-US" altLang="en-US" sz="3200" b="0" dirty="0">
                <a:latin typeface="Rockwell Extra Bold" panose="02060903040505020403" pitchFamily="18" charset="0"/>
              </a:rPr>
              <a:t>Medical Tests: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Accuracy is Ambiguous!</a:t>
            </a:r>
          </a:p>
        </p:txBody>
      </p:sp>
      <p:sp>
        <p:nvSpPr>
          <p:cNvPr id="11269" name="Rectangle 4">
            <a:extLst>
              <a:ext uri="{FF2B5EF4-FFF2-40B4-BE49-F238E27FC236}">
                <a16:creationId xmlns:a16="http://schemas.microsoft.com/office/drawing/2014/main" id="{88B38C5F-DB11-21DA-EA0D-37C992AB4441}"/>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D77FA63B-ADE2-3FA7-27DA-D5D26F780F79}"/>
              </a:ext>
            </a:extLst>
          </p:cNvPr>
          <p:cNvSpPr txBox="1"/>
          <p:nvPr/>
        </p:nvSpPr>
        <p:spPr>
          <a:xfrm>
            <a:off x="184150" y="155521"/>
            <a:ext cx="1123950" cy="307777"/>
          </a:xfrm>
          <a:prstGeom prst="rect">
            <a:avLst/>
          </a:prstGeom>
          <a:noFill/>
        </p:spPr>
        <p:txBody>
          <a:bodyPr wrap="square" rtlCol="0">
            <a:spAutoFit/>
          </a:bodyPr>
          <a:lstStyle/>
          <a:p>
            <a:r>
              <a:rPr lang="en-US" sz="1400" dirty="0"/>
              <a:t>7.6; P 281</a:t>
            </a:r>
          </a:p>
        </p:txBody>
      </p:sp>
      <p:pic>
        <p:nvPicPr>
          <p:cNvPr id="3" name="Picture 2">
            <a:extLst>
              <a:ext uri="{FF2B5EF4-FFF2-40B4-BE49-F238E27FC236}">
                <a16:creationId xmlns:a16="http://schemas.microsoft.com/office/drawing/2014/main" id="{78F93995-8C82-89DC-010B-06B99139ED07}"/>
              </a:ext>
            </a:extLst>
          </p:cNvPr>
          <p:cNvPicPr>
            <a:picLocks noChangeAspect="1"/>
          </p:cNvPicPr>
          <p:nvPr/>
        </p:nvPicPr>
        <p:blipFill>
          <a:blip r:embed="rId3"/>
          <a:stretch>
            <a:fillRect/>
          </a:stretch>
        </p:blipFill>
        <p:spPr>
          <a:xfrm>
            <a:off x="1300264" y="4020026"/>
            <a:ext cx="6819799" cy="2682453"/>
          </a:xfrm>
          <a:prstGeom prst="rect">
            <a:avLst/>
          </a:prstGeom>
        </p:spPr>
      </p:pic>
    </p:spTree>
    <p:extLst>
      <p:ext uri="{BB962C8B-B14F-4D97-AF65-F5344CB8AC3E}">
        <p14:creationId xmlns:p14="http://schemas.microsoft.com/office/powerpoint/2010/main" val="1455138524"/>
      </p:ext>
    </p:extLst>
  </p:cSld>
  <p:clrMapOvr>
    <a:masterClrMapping/>
  </p:clrMapOvr>
  <p:transition spd="slow">
    <p:pull dir="ld"/>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5CF01-A751-F5C3-A1CD-EB8E7940CD0D}"/>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BDE94351-96B9-5473-376E-FB34CB930664}"/>
              </a:ext>
            </a:extLst>
          </p:cNvPr>
          <p:cNvSpPr>
            <a:spLocks noGrp="1" noChangeAspect="1" noChangeArrowheads="1"/>
          </p:cNvSpPr>
          <p:nvPr>
            <p:ph type="body" sz="half" idx="4294967295"/>
          </p:nvPr>
        </p:nvSpPr>
        <p:spPr>
          <a:xfrm>
            <a:off x="419100" y="1801813"/>
            <a:ext cx="8266113" cy="4840287"/>
          </a:xfrm>
        </p:spPr>
        <p:txBody>
          <a:bodyPr/>
          <a:lstStyle/>
          <a:p>
            <a:pPr marL="0" indent="0">
              <a:buNone/>
            </a:pPr>
            <a:r>
              <a:rPr lang="en-US" altLang="en-US" b="1" dirty="0"/>
              <a:t>Simple medical test</a:t>
            </a:r>
            <a:r>
              <a:rPr lang="en-US" altLang="en-US" dirty="0"/>
              <a:t>:</a:t>
            </a:r>
            <a:r>
              <a:rPr lang="en-US" altLang="en-US" sz="2800" dirty="0"/>
              <a:t> Same confirmation accuracy</a:t>
            </a:r>
            <a:br>
              <a:rPr lang="en-US" altLang="en-US" dirty="0"/>
            </a:br>
            <a:r>
              <a:rPr lang="en-US" altLang="en-US" dirty="0"/>
              <a:t>‘percentage of disease-free that test negative’ equals ‘percentage of diseased that test positive’. </a:t>
            </a:r>
          </a:p>
          <a:p>
            <a:pPr marL="0" indent="0">
              <a:buNone/>
            </a:pPr>
            <a:endParaRPr lang="en-US" altLang="en-US" dirty="0"/>
          </a:p>
          <a:p>
            <a:pPr marL="0" indent="0">
              <a:buNone/>
            </a:pPr>
            <a:r>
              <a:rPr lang="en-US" altLang="en-US" dirty="0"/>
              <a:t>Dealing with simple medical tests allows us to focus on confirmation accuracy (column %) versus prediction accuracy (row %). </a:t>
            </a:r>
          </a:p>
          <a:p>
            <a:pPr marL="457200" indent="-457200">
              <a:buNone/>
            </a:pPr>
            <a:endParaRPr lang="en-US" altLang="en-US" sz="1000" dirty="0"/>
          </a:p>
        </p:txBody>
      </p:sp>
      <p:sp>
        <p:nvSpPr>
          <p:cNvPr id="11267" name="Slide Number Placeholder 4">
            <a:extLst>
              <a:ext uri="{FF2B5EF4-FFF2-40B4-BE49-F238E27FC236}">
                <a16:creationId xmlns:a16="http://schemas.microsoft.com/office/drawing/2014/main" id="{3DA51961-8748-F3C6-A33C-D77AF7C0813F}"/>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22</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E28D00FE-7264-8224-8460-0A17C7AC8389}"/>
              </a:ext>
            </a:extLst>
          </p:cNvPr>
          <p:cNvSpPr>
            <a:spLocks noGrp="1" noChangeArrowheads="1"/>
          </p:cNvSpPr>
          <p:nvPr>
            <p:ph type="title" idx="4294967295"/>
          </p:nvPr>
        </p:nvSpPr>
        <p:spPr>
          <a:xfrm>
            <a:off x="419100" y="457200"/>
            <a:ext cx="8266113" cy="1066800"/>
          </a:xfrm>
        </p:spPr>
        <p:txBody>
          <a:bodyPr/>
          <a:lstStyle/>
          <a:p>
            <a:r>
              <a:rPr lang="en-US" altLang="en-US" sz="3200" b="0" i="1" dirty="0">
                <a:latin typeface="Rockwell Extra Bold" panose="02060903040505020403" pitchFamily="18" charset="0"/>
              </a:rPr>
              <a:t>Simple</a:t>
            </a:r>
            <a:r>
              <a:rPr lang="en-US" altLang="en-US" sz="3200" b="0" dirty="0">
                <a:latin typeface="Rockwell Extra Bold" panose="02060903040505020403" pitchFamily="18" charset="0"/>
              </a:rPr>
              <a:t> Medical Tests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Defined</a:t>
            </a:r>
          </a:p>
        </p:txBody>
      </p:sp>
      <p:sp>
        <p:nvSpPr>
          <p:cNvPr id="11269" name="Rectangle 4">
            <a:extLst>
              <a:ext uri="{FF2B5EF4-FFF2-40B4-BE49-F238E27FC236}">
                <a16:creationId xmlns:a16="http://schemas.microsoft.com/office/drawing/2014/main" id="{B4E3CBF8-5320-8ED7-C167-8EC80D53E5E4}"/>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DBC8EC8F-3CBC-E67D-F7BE-D9362C4F0246}"/>
              </a:ext>
            </a:extLst>
          </p:cNvPr>
          <p:cNvSpPr txBox="1"/>
          <p:nvPr/>
        </p:nvSpPr>
        <p:spPr>
          <a:xfrm>
            <a:off x="184150" y="155521"/>
            <a:ext cx="1123950" cy="307777"/>
          </a:xfrm>
          <a:prstGeom prst="rect">
            <a:avLst/>
          </a:prstGeom>
          <a:noFill/>
        </p:spPr>
        <p:txBody>
          <a:bodyPr wrap="square" rtlCol="0">
            <a:spAutoFit/>
          </a:bodyPr>
          <a:lstStyle/>
          <a:p>
            <a:r>
              <a:rPr lang="en-US" sz="1400" dirty="0"/>
              <a:t>7.6; P 282</a:t>
            </a:r>
          </a:p>
        </p:txBody>
      </p:sp>
    </p:spTree>
    <p:extLst>
      <p:ext uri="{BB962C8B-B14F-4D97-AF65-F5344CB8AC3E}">
        <p14:creationId xmlns:p14="http://schemas.microsoft.com/office/powerpoint/2010/main" val="1130657642"/>
      </p:ext>
    </p:extLst>
  </p:cSld>
  <p:clrMapOvr>
    <a:masterClrMapping/>
  </p:clrMapOvr>
  <p:transition spd="slow">
    <p:pull dir="l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B63A0-EB7E-FAF9-AEA4-3E25225B6AB1}"/>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A38934D5-0743-0593-8B72-12689DE87A18}"/>
              </a:ext>
            </a:extLst>
          </p:cNvPr>
          <p:cNvSpPr>
            <a:spLocks noGrp="1" noChangeAspect="1" noChangeArrowheads="1"/>
          </p:cNvSpPr>
          <p:nvPr>
            <p:ph type="body" sz="half" idx="4294967295"/>
          </p:nvPr>
        </p:nvSpPr>
        <p:spPr>
          <a:xfrm>
            <a:off x="419100" y="1801813"/>
            <a:ext cx="8266113" cy="4840287"/>
          </a:xfrm>
        </p:spPr>
        <p:txBody>
          <a:bodyPr/>
          <a:lstStyle/>
          <a:p>
            <a:pPr marL="0" indent="0">
              <a:spcBef>
                <a:spcPts val="0"/>
              </a:spcBef>
              <a:buNone/>
            </a:pPr>
            <a:r>
              <a:rPr lang="en-US" altLang="en-US" dirty="0"/>
              <a:t>95% confirmation accuracy: P(</a:t>
            </a:r>
            <a:r>
              <a:rPr lang="en-US" altLang="en-US" dirty="0" err="1"/>
              <a:t>Positive|Disease</a:t>
            </a:r>
            <a:r>
              <a:rPr lang="en-US" altLang="en-US" dirty="0"/>
              <a:t>). </a:t>
            </a:r>
          </a:p>
          <a:p>
            <a:pPr marL="0" indent="0">
              <a:spcBef>
                <a:spcPts val="0"/>
              </a:spcBef>
              <a:buNone/>
            </a:pPr>
            <a:r>
              <a:rPr lang="en-US" altLang="en-US" dirty="0"/>
              <a:t>0.1% disease prevalence. Percentage of diseased.</a:t>
            </a:r>
          </a:p>
          <a:p>
            <a:pPr marL="0" indent="0">
              <a:spcBef>
                <a:spcPts val="0"/>
              </a:spcBef>
              <a:buNone/>
            </a:pPr>
            <a:r>
              <a:rPr lang="en-US" altLang="en-US" dirty="0"/>
              <a:t>What percentage of positive are diseased?</a:t>
            </a:r>
            <a:endParaRPr lang="en-US" altLang="en-US" sz="1000" dirty="0"/>
          </a:p>
        </p:txBody>
      </p:sp>
      <p:sp>
        <p:nvSpPr>
          <p:cNvPr id="11267" name="Slide Number Placeholder 4">
            <a:extLst>
              <a:ext uri="{FF2B5EF4-FFF2-40B4-BE49-F238E27FC236}">
                <a16:creationId xmlns:a16="http://schemas.microsoft.com/office/drawing/2014/main" id="{8720AEA2-544A-BAF8-40EA-7AA01365521B}"/>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23</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E961CC6A-4AEA-4633-291C-92DFC3D36D4A}"/>
              </a:ext>
            </a:extLst>
          </p:cNvPr>
          <p:cNvSpPr>
            <a:spLocks noGrp="1" noChangeArrowheads="1"/>
          </p:cNvSpPr>
          <p:nvPr>
            <p:ph type="title" idx="4294967295"/>
          </p:nvPr>
        </p:nvSpPr>
        <p:spPr>
          <a:xfrm>
            <a:off x="419100" y="457200"/>
            <a:ext cx="8266113" cy="1066800"/>
          </a:xfrm>
        </p:spPr>
        <p:txBody>
          <a:bodyPr/>
          <a:lstStyle/>
          <a:p>
            <a:r>
              <a:rPr lang="en-US" altLang="en-US" sz="3200" b="0" dirty="0">
                <a:latin typeface="Rockwell Extra Bold" panose="02060903040505020403" pitchFamily="18" charset="0"/>
              </a:rPr>
              <a:t>Simple Medical Tests: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Problem #1</a:t>
            </a:r>
          </a:p>
        </p:txBody>
      </p:sp>
      <p:sp>
        <p:nvSpPr>
          <p:cNvPr id="11269" name="Rectangle 4">
            <a:extLst>
              <a:ext uri="{FF2B5EF4-FFF2-40B4-BE49-F238E27FC236}">
                <a16:creationId xmlns:a16="http://schemas.microsoft.com/office/drawing/2014/main" id="{69E0BCC6-F98F-61A1-5196-0A08A583F6A3}"/>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6970479A-2C3F-0C5B-7EED-0159DD07F697}"/>
              </a:ext>
            </a:extLst>
          </p:cNvPr>
          <p:cNvSpPr txBox="1"/>
          <p:nvPr/>
        </p:nvSpPr>
        <p:spPr>
          <a:xfrm>
            <a:off x="184150" y="155521"/>
            <a:ext cx="1123950" cy="307777"/>
          </a:xfrm>
          <a:prstGeom prst="rect">
            <a:avLst/>
          </a:prstGeom>
          <a:noFill/>
        </p:spPr>
        <p:txBody>
          <a:bodyPr wrap="square" rtlCol="0">
            <a:spAutoFit/>
          </a:bodyPr>
          <a:lstStyle/>
          <a:p>
            <a:r>
              <a:rPr lang="en-US" sz="1400" dirty="0"/>
              <a:t>7.6; P 283</a:t>
            </a:r>
          </a:p>
        </p:txBody>
      </p:sp>
      <p:pic>
        <p:nvPicPr>
          <p:cNvPr id="7" name="Picture 6">
            <a:extLst>
              <a:ext uri="{FF2B5EF4-FFF2-40B4-BE49-F238E27FC236}">
                <a16:creationId xmlns:a16="http://schemas.microsoft.com/office/drawing/2014/main" id="{576EB24E-A4CC-4A13-7413-8CDCEEC126E3}"/>
              </a:ext>
            </a:extLst>
          </p:cNvPr>
          <p:cNvPicPr>
            <a:picLocks noChangeAspect="1"/>
          </p:cNvPicPr>
          <p:nvPr/>
        </p:nvPicPr>
        <p:blipFill>
          <a:blip r:embed="rId3"/>
          <a:stretch>
            <a:fillRect/>
          </a:stretch>
        </p:blipFill>
        <p:spPr>
          <a:xfrm>
            <a:off x="588962" y="3429000"/>
            <a:ext cx="7966076" cy="3153874"/>
          </a:xfrm>
          <a:prstGeom prst="rect">
            <a:avLst/>
          </a:prstGeom>
        </p:spPr>
      </p:pic>
      <p:pic>
        <p:nvPicPr>
          <p:cNvPr id="9" name="Picture 8">
            <a:extLst>
              <a:ext uri="{FF2B5EF4-FFF2-40B4-BE49-F238E27FC236}">
                <a16:creationId xmlns:a16="http://schemas.microsoft.com/office/drawing/2014/main" id="{34586B03-A7B6-1072-014F-AF2F26F40FD1}"/>
              </a:ext>
            </a:extLst>
          </p:cNvPr>
          <p:cNvPicPr>
            <a:picLocks noChangeAspect="1"/>
          </p:cNvPicPr>
          <p:nvPr/>
        </p:nvPicPr>
        <p:blipFill>
          <a:blip r:embed="rId4"/>
          <a:stretch>
            <a:fillRect/>
          </a:stretch>
        </p:blipFill>
        <p:spPr>
          <a:xfrm>
            <a:off x="6682901" y="6028230"/>
            <a:ext cx="1790601" cy="435713"/>
          </a:xfrm>
          <a:prstGeom prst="rect">
            <a:avLst/>
          </a:prstGeom>
        </p:spPr>
      </p:pic>
      <p:pic>
        <p:nvPicPr>
          <p:cNvPr id="11" name="Picture 10">
            <a:extLst>
              <a:ext uri="{FF2B5EF4-FFF2-40B4-BE49-F238E27FC236}">
                <a16:creationId xmlns:a16="http://schemas.microsoft.com/office/drawing/2014/main" id="{0A820B80-30D0-A1F0-76F4-1031ED0CD07C}"/>
              </a:ext>
            </a:extLst>
          </p:cNvPr>
          <p:cNvPicPr>
            <a:picLocks noChangeAspect="1"/>
          </p:cNvPicPr>
          <p:nvPr/>
        </p:nvPicPr>
        <p:blipFill>
          <a:blip r:embed="rId5"/>
          <a:stretch>
            <a:fillRect/>
          </a:stretch>
        </p:blipFill>
        <p:spPr>
          <a:xfrm>
            <a:off x="5214025" y="6018180"/>
            <a:ext cx="1147864" cy="382621"/>
          </a:xfrm>
          <a:prstGeom prst="rect">
            <a:avLst/>
          </a:prstGeom>
        </p:spPr>
      </p:pic>
      <p:pic>
        <p:nvPicPr>
          <p:cNvPr id="13" name="Picture 12">
            <a:extLst>
              <a:ext uri="{FF2B5EF4-FFF2-40B4-BE49-F238E27FC236}">
                <a16:creationId xmlns:a16="http://schemas.microsoft.com/office/drawing/2014/main" id="{68BAFA0B-79E1-92D7-36A2-472FC81EDC41}"/>
              </a:ext>
            </a:extLst>
          </p:cNvPr>
          <p:cNvPicPr>
            <a:picLocks noChangeAspect="1"/>
          </p:cNvPicPr>
          <p:nvPr/>
        </p:nvPicPr>
        <p:blipFill>
          <a:blip r:embed="rId6"/>
          <a:stretch>
            <a:fillRect/>
          </a:stretch>
        </p:blipFill>
        <p:spPr>
          <a:xfrm>
            <a:off x="3063838" y="6014286"/>
            <a:ext cx="1289727" cy="479753"/>
          </a:xfrm>
          <a:prstGeom prst="rect">
            <a:avLst/>
          </a:prstGeom>
        </p:spPr>
      </p:pic>
      <p:pic>
        <p:nvPicPr>
          <p:cNvPr id="15" name="Picture 14">
            <a:extLst>
              <a:ext uri="{FF2B5EF4-FFF2-40B4-BE49-F238E27FC236}">
                <a16:creationId xmlns:a16="http://schemas.microsoft.com/office/drawing/2014/main" id="{13FE9B3D-8569-52E3-71C6-1AB443BCFFCF}"/>
              </a:ext>
            </a:extLst>
          </p:cNvPr>
          <p:cNvPicPr>
            <a:picLocks noChangeAspect="1"/>
          </p:cNvPicPr>
          <p:nvPr/>
        </p:nvPicPr>
        <p:blipFill>
          <a:blip r:embed="rId7"/>
          <a:stretch>
            <a:fillRect/>
          </a:stretch>
        </p:blipFill>
        <p:spPr>
          <a:xfrm>
            <a:off x="5369668" y="5377772"/>
            <a:ext cx="992221" cy="462589"/>
          </a:xfrm>
          <a:prstGeom prst="rect">
            <a:avLst/>
          </a:prstGeom>
        </p:spPr>
      </p:pic>
      <p:pic>
        <p:nvPicPr>
          <p:cNvPr id="17" name="Picture 16">
            <a:extLst>
              <a:ext uri="{FF2B5EF4-FFF2-40B4-BE49-F238E27FC236}">
                <a16:creationId xmlns:a16="http://schemas.microsoft.com/office/drawing/2014/main" id="{06FB3B15-330C-2E1C-A320-33D159E1C2CA}"/>
              </a:ext>
            </a:extLst>
          </p:cNvPr>
          <p:cNvPicPr>
            <a:picLocks noChangeAspect="1"/>
          </p:cNvPicPr>
          <p:nvPr/>
        </p:nvPicPr>
        <p:blipFill>
          <a:blip r:embed="rId8"/>
          <a:stretch>
            <a:fillRect/>
          </a:stretch>
        </p:blipFill>
        <p:spPr>
          <a:xfrm>
            <a:off x="3238942" y="5413379"/>
            <a:ext cx="1413251" cy="426982"/>
          </a:xfrm>
          <a:prstGeom prst="rect">
            <a:avLst/>
          </a:prstGeom>
        </p:spPr>
      </p:pic>
      <p:pic>
        <p:nvPicPr>
          <p:cNvPr id="19" name="Picture 18">
            <a:extLst>
              <a:ext uri="{FF2B5EF4-FFF2-40B4-BE49-F238E27FC236}">
                <a16:creationId xmlns:a16="http://schemas.microsoft.com/office/drawing/2014/main" id="{574C4A7E-1E1F-9052-E4C0-1B177B7EF118}"/>
              </a:ext>
            </a:extLst>
          </p:cNvPr>
          <p:cNvPicPr>
            <a:picLocks noChangeAspect="1"/>
          </p:cNvPicPr>
          <p:nvPr/>
        </p:nvPicPr>
        <p:blipFill>
          <a:blip r:embed="rId9"/>
          <a:stretch>
            <a:fillRect/>
          </a:stretch>
        </p:blipFill>
        <p:spPr>
          <a:xfrm>
            <a:off x="7030724" y="5423462"/>
            <a:ext cx="1350801" cy="437024"/>
          </a:xfrm>
          <a:prstGeom prst="rect">
            <a:avLst/>
          </a:prstGeom>
        </p:spPr>
      </p:pic>
      <p:pic>
        <p:nvPicPr>
          <p:cNvPr id="21" name="Picture 20">
            <a:extLst>
              <a:ext uri="{FF2B5EF4-FFF2-40B4-BE49-F238E27FC236}">
                <a16:creationId xmlns:a16="http://schemas.microsoft.com/office/drawing/2014/main" id="{2D64A111-93CA-ED6C-967D-A9A3F4604BB9}"/>
              </a:ext>
            </a:extLst>
          </p:cNvPr>
          <p:cNvPicPr>
            <a:picLocks noChangeAspect="1"/>
          </p:cNvPicPr>
          <p:nvPr/>
        </p:nvPicPr>
        <p:blipFill>
          <a:blip r:embed="rId10"/>
          <a:stretch>
            <a:fillRect/>
          </a:stretch>
        </p:blipFill>
        <p:spPr>
          <a:xfrm>
            <a:off x="3219852" y="4837841"/>
            <a:ext cx="4873752" cy="396819"/>
          </a:xfrm>
          <a:prstGeom prst="rect">
            <a:avLst/>
          </a:prstGeom>
        </p:spPr>
      </p:pic>
    </p:spTree>
    <p:extLst>
      <p:ext uri="{BB962C8B-B14F-4D97-AF65-F5344CB8AC3E}">
        <p14:creationId xmlns:p14="http://schemas.microsoft.com/office/powerpoint/2010/main" val="3173544482"/>
      </p:ext>
    </p:extLst>
  </p:cSld>
  <p:clrMapOvr>
    <a:masterClrMapping/>
  </p:clrMapOvr>
  <p:transition spd="slow">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3B1997-A1A2-2B59-A1C6-CE8F47E6D8ED}"/>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2C424C18-A9A4-59E7-E166-1ABBE6F4F674}"/>
              </a:ext>
            </a:extLst>
          </p:cNvPr>
          <p:cNvSpPr>
            <a:spLocks noGrp="1" noChangeAspect="1" noChangeArrowheads="1"/>
          </p:cNvSpPr>
          <p:nvPr>
            <p:ph type="body" sz="half" idx="4294967295"/>
          </p:nvPr>
        </p:nvSpPr>
        <p:spPr>
          <a:xfrm>
            <a:off x="419100" y="1801813"/>
            <a:ext cx="8266113" cy="4840287"/>
          </a:xfrm>
        </p:spPr>
        <p:txBody>
          <a:bodyPr/>
          <a:lstStyle/>
          <a:p>
            <a:pPr marL="0" indent="0">
              <a:spcBef>
                <a:spcPts val="0"/>
              </a:spcBef>
              <a:buNone/>
            </a:pPr>
            <a:r>
              <a:rPr lang="en-US" altLang="en-US" dirty="0"/>
              <a:t>95% confirmation accuracy. </a:t>
            </a:r>
          </a:p>
          <a:p>
            <a:pPr marL="0" indent="0">
              <a:spcBef>
                <a:spcPts val="0"/>
              </a:spcBef>
              <a:buNone/>
            </a:pPr>
            <a:r>
              <a:rPr lang="en-US" altLang="en-US" dirty="0"/>
              <a:t>1% disease prevalence. 1% are diseased.</a:t>
            </a:r>
          </a:p>
          <a:p>
            <a:pPr marL="0" indent="0">
              <a:spcBef>
                <a:spcPts val="0"/>
              </a:spcBef>
              <a:buNone/>
            </a:pPr>
            <a:r>
              <a:rPr lang="en-US" altLang="en-US" dirty="0"/>
              <a:t>What percentage of positive are diseased?</a:t>
            </a:r>
            <a:endParaRPr lang="en-US" altLang="en-US" sz="1000" dirty="0"/>
          </a:p>
        </p:txBody>
      </p:sp>
      <p:sp>
        <p:nvSpPr>
          <p:cNvPr id="11267" name="Slide Number Placeholder 4">
            <a:extLst>
              <a:ext uri="{FF2B5EF4-FFF2-40B4-BE49-F238E27FC236}">
                <a16:creationId xmlns:a16="http://schemas.microsoft.com/office/drawing/2014/main" id="{4AA88350-C429-E125-B311-33DA65E6ECA8}"/>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24</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61861576-0AD3-1D0F-9DB3-2F4D2BA029EA}"/>
              </a:ext>
            </a:extLst>
          </p:cNvPr>
          <p:cNvSpPr>
            <a:spLocks noGrp="1" noChangeArrowheads="1"/>
          </p:cNvSpPr>
          <p:nvPr>
            <p:ph type="title" idx="4294967295"/>
          </p:nvPr>
        </p:nvSpPr>
        <p:spPr>
          <a:xfrm>
            <a:off x="419100" y="457200"/>
            <a:ext cx="8266113" cy="1066800"/>
          </a:xfrm>
        </p:spPr>
        <p:txBody>
          <a:bodyPr/>
          <a:lstStyle/>
          <a:p>
            <a:r>
              <a:rPr lang="en-US" altLang="en-US" sz="3200" b="0" dirty="0">
                <a:latin typeface="Rockwell Extra Bold" panose="02060903040505020403" pitchFamily="18" charset="0"/>
              </a:rPr>
              <a:t>Simple Medical Tests: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Problem #2</a:t>
            </a:r>
          </a:p>
        </p:txBody>
      </p:sp>
      <p:sp>
        <p:nvSpPr>
          <p:cNvPr id="11269" name="Rectangle 4">
            <a:extLst>
              <a:ext uri="{FF2B5EF4-FFF2-40B4-BE49-F238E27FC236}">
                <a16:creationId xmlns:a16="http://schemas.microsoft.com/office/drawing/2014/main" id="{3043C6B0-9B55-AC99-0C7D-85F3E072DAC9}"/>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82B4EABC-149B-E6C0-99EC-F9055051A6B2}"/>
              </a:ext>
            </a:extLst>
          </p:cNvPr>
          <p:cNvSpPr txBox="1"/>
          <p:nvPr/>
        </p:nvSpPr>
        <p:spPr>
          <a:xfrm>
            <a:off x="184150" y="155521"/>
            <a:ext cx="1123950" cy="307777"/>
          </a:xfrm>
          <a:prstGeom prst="rect">
            <a:avLst/>
          </a:prstGeom>
          <a:noFill/>
        </p:spPr>
        <p:txBody>
          <a:bodyPr wrap="square" rtlCol="0">
            <a:spAutoFit/>
          </a:bodyPr>
          <a:lstStyle/>
          <a:p>
            <a:r>
              <a:rPr lang="en-US" sz="1400" dirty="0"/>
              <a:t>7.6; P 284</a:t>
            </a:r>
          </a:p>
        </p:txBody>
      </p:sp>
      <p:pic>
        <p:nvPicPr>
          <p:cNvPr id="4" name="Picture 3">
            <a:extLst>
              <a:ext uri="{FF2B5EF4-FFF2-40B4-BE49-F238E27FC236}">
                <a16:creationId xmlns:a16="http://schemas.microsoft.com/office/drawing/2014/main" id="{DAF24CAC-E074-25B1-029C-933F1135D49B}"/>
              </a:ext>
            </a:extLst>
          </p:cNvPr>
          <p:cNvPicPr>
            <a:picLocks noChangeAspect="1"/>
          </p:cNvPicPr>
          <p:nvPr/>
        </p:nvPicPr>
        <p:blipFill>
          <a:blip r:embed="rId3"/>
          <a:stretch>
            <a:fillRect/>
          </a:stretch>
        </p:blipFill>
        <p:spPr>
          <a:xfrm>
            <a:off x="536396" y="3429000"/>
            <a:ext cx="7995603" cy="3269312"/>
          </a:xfrm>
          <a:prstGeom prst="rect">
            <a:avLst/>
          </a:prstGeom>
        </p:spPr>
      </p:pic>
    </p:spTree>
    <p:extLst>
      <p:ext uri="{BB962C8B-B14F-4D97-AF65-F5344CB8AC3E}">
        <p14:creationId xmlns:p14="http://schemas.microsoft.com/office/powerpoint/2010/main" val="3258615731"/>
      </p:ext>
    </p:extLst>
  </p:cSld>
  <p:clrMapOvr>
    <a:masterClrMapping/>
  </p:clrMapOvr>
  <p:transition spd="slow">
    <p:pull dir="ld"/>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50CE71-8A52-EAAD-53B9-468D94FABDCF}"/>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AB524EF3-3FD4-BD60-25B7-62A02C574392}"/>
              </a:ext>
            </a:extLst>
          </p:cNvPr>
          <p:cNvSpPr>
            <a:spLocks noGrp="1" noChangeAspect="1" noChangeArrowheads="1"/>
          </p:cNvSpPr>
          <p:nvPr>
            <p:ph type="body" sz="half" idx="4294967295"/>
          </p:nvPr>
        </p:nvSpPr>
        <p:spPr>
          <a:xfrm>
            <a:off x="419100" y="1801813"/>
            <a:ext cx="8266113" cy="4840287"/>
          </a:xfrm>
        </p:spPr>
        <p:txBody>
          <a:bodyPr/>
          <a:lstStyle/>
          <a:p>
            <a:pPr marL="0" indent="0">
              <a:spcBef>
                <a:spcPts val="0"/>
              </a:spcBef>
              <a:buNone/>
            </a:pPr>
            <a:r>
              <a:rPr lang="en-US" altLang="en-US" dirty="0"/>
              <a:t>99% confirmation accuracy. </a:t>
            </a:r>
          </a:p>
          <a:p>
            <a:pPr marL="0" indent="0">
              <a:spcBef>
                <a:spcPts val="0"/>
              </a:spcBef>
              <a:buNone/>
            </a:pPr>
            <a:r>
              <a:rPr lang="en-US" altLang="en-US" dirty="0"/>
              <a:t>1% disease prevalence. 1% are diseased.</a:t>
            </a:r>
          </a:p>
          <a:p>
            <a:pPr marL="0" indent="0">
              <a:spcBef>
                <a:spcPts val="0"/>
              </a:spcBef>
              <a:buNone/>
            </a:pPr>
            <a:r>
              <a:rPr lang="en-US" altLang="en-US" dirty="0"/>
              <a:t>What percentage of positive are diseased?</a:t>
            </a:r>
            <a:br>
              <a:rPr lang="en-US" altLang="en-US" dirty="0"/>
            </a:br>
            <a:r>
              <a:rPr lang="en-US" altLang="en-US" dirty="0"/>
              <a:t>What is the confirmation error %?</a:t>
            </a:r>
            <a:endParaRPr lang="en-US" altLang="en-US" sz="1000" dirty="0"/>
          </a:p>
        </p:txBody>
      </p:sp>
      <p:sp>
        <p:nvSpPr>
          <p:cNvPr id="11267" name="Slide Number Placeholder 4">
            <a:extLst>
              <a:ext uri="{FF2B5EF4-FFF2-40B4-BE49-F238E27FC236}">
                <a16:creationId xmlns:a16="http://schemas.microsoft.com/office/drawing/2014/main" id="{68F302F1-0C08-BCD5-2195-C378D3353C6B}"/>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25</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D14D6064-ACD7-3A6B-95BC-86E047A7BF22}"/>
              </a:ext>
            </a:extLst>
          </p:cNvPr>
          <p:cNvSpPr>
            <a:spLocks noGrp="1" noChangeArrowheads="1"/>
          </p:cNvSpPr>
          <p:nvPr>
            <p:ph type="title" idx="4294967295"/>
          </p:nvPr>
        </p:nvSpPr>
        <p:spPr>
          <a:xfrm>
            <a:off x="419100" y="457200"/>
            <a:ext cx="8266113" cy="1066800"/>
          </a:xfrm>
        </p:spPr>
        <p:txBody>
          <a:bodyPr/>
          <a:lstStyle/>
          <a:p>
            <a:r>
              <a:rPr lang="en-US" altLang="en-US" sz="3200" b="0" dirty="0">
                <a:latin typeface="Rockwell Extra Bold" panose="02060903040505020403" pitchFamily="18" charset="0"/>
              </a:rPr>
              <a:t>Simple Medical Tests: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Problem #3</a:t>
            </a:r>
          </a:p>
        </p:txBody>
      </p:sp>
      <p:sp>
        <p:nvSpPr>
          <p:cNvPr id="11269" name="Rectangle 4">
            <a:extLst>
              <a:ext uri="{FF2B5EF4-FFF2-40B4-BE49-F238E27FC236}">
                <a16:creationId xmlns:a16="http://schemas.microsoft.com/office/drawing/2014/main" id="{52B2C431-8D3F-97EF-44B2-B7F5376B5E8C}"/>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8A0245C3-6200-BC5D-F904-D36E38AA4D0C}"/>
              </a:ext>
            </a:extLst>
          </p:cNvPr>
          <p:cNvSpPr txBox="1"/>
          <p:nvPr/>
        </p:nvSpPr>
        <p:spPr>
          <a:xfrm>
            <a:off x="184150" y="155521"/>
            <a:ext cx="1123950" cy="307777"/>
          </a:xfrm>
          <a:prstGeom prst="rect">
            <a:avLst/>
          </a:prstGeom>
          <a:noFill/>
        </p:spPr>
        <p:txBody>
          <a:bodyPr wrap="square" rtlCol="0">
            <a:spAutoFit/>
          </a:bodyPr>
          <a:lstStyle/>
          <a:p>
            <a:r>
              <a:rPr lang="en-US" sz="1400" dirty="0"/>
              <a:t>7.6; P 284</a:t>
            </a:r>
          </a:p>
        </p:txBody>
      </p:sp>
      <p:pic>
        <p:nvPicPr>
          <p:cNvPr id="5" name="Picture 4">
            <a:extLst>
              <a:ext uri="{FF2B5EF4-FFF2-40B4-BE49-F238E27FC236}">
                <a16:creationId xmlns:a16="http://schemas.microsoft.com/office/drawing/2014/main" id="{B3C4E521-616C-CDB1-6312-292C125A3DA2}"/>
              </a:ext>
            </a:extLst>
          </p:cNvPr>
          <p:cNvPicPr>
            <a:picLocks noChangeAspect="1"/>
          </p:cNvPicPr>
          <p:nvPr/>
        </p:nvPicPr>
        <p:blipFill>
          <a:blip r:embed="rId3"/>
          <a:stretch>
            <a:fillRect/>
          </a:stretch>
        </p:blipFill>
        <p:spPr>
          <a:xfrm>
            <a:off x="1089990" y="4000640"/>
            <a:ext cx="6924332" cy="2709722"/>
          </a:xfrm>
          <a:prstGeom prst="rect">
            <a:avLst/>
          </a:prstGeom>
        </p:spPr>
      </p:pic>
    </p:spTree>
    <p:extLst>
      <p:ext uri="{BB962C8B-B14F-4D97-AF65-F5344CB8AC3E}">
        <p14:creationId xmlns:p14="http://schemas.microsoft.com/office/powerpoint/2010/main" val="2407016309"/>
      </p:ext>
    </p:extLst>
  </p:cSld>
  <p:clrMapOvr>
    <a:masterClrMapping/>
  </p:clrMapOvr>
  <p:transition spd="slow">
    <p:pull dir="ld"/>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F0ECB-49FB-EE01-73D5-1233F837552E}"/>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B1D90854-2AD5-6097-5421-B04FA022CF4E}"/>
              </a:ext>
            </a:extLst>
          </p:cNvPr>
          <p:cNvSpPr>
            <a:spLocks noGrp="1" noChangeAspect="1" noChangeArrowheads="1"/>
          </p:cNvSpPr>
          <p:nvPr>
            <p:ph type="body" sz="half" idx="4294967295"/>
          </p:nvPr>
        </p:nvSpPr>
        <p:spPr>
          <a:xfrm>
            <a:off x="419100" y="1801813"/>
            <a:ext cx="8266113" cy="4840287"/>
          </a:xfrm>
        </p:spPr>
        <p:txBody>
          <a:bodyPr/>
          <a:lstStyle/>
          <a:p>
            <a:pPr marL="0" indent="0">
              <a:spcBef>
                <a:spcPts val="0"/>
              </a:spcBef>
              <a:buNone/>
            </a:pPr>
            <a:r>
              <a:rPr lang="en-US" altLang="en-US" dirty="0"/>
              <a:t>95% confirmation accuracy. </a:t>
            </a:r>
          </a:p>
          <a:p>
            <a:pPr marL="0" indent="0">
              <a:spcBef>
                <a:spcPts val="0"/>
              </a:spcBef>
              <a:buNone/>
            </a:pPr>
            <a:r>
              <a:rPr lang="en-US" altLang="en-US" dirty="0"/>
              <a:t>50% disease prevalence. 50% are diseased.</a:t>
            </a:r>
          </a:p>
          <a:p>
            <a:pPr marL="0" indent="0">
              <a:spcBef>
                <a:spcPts val="0"/>
              </a:spcBef>
              <a:buNone/>
            </a:pPr>
            <a:r>
              <a:rPr lang="en-US" altLang="en-US" dirty="0"/>
              <a:t>What percentage of positive are diseased?</a:t>
            </a:r>
          </a:p>
          <a:p>
            <a:pPr marL="0" indent="0">
              <a:spcBef>
                <a:spcPts val="0"/>
              </a:spcBef>
              <a:buNone/>
            </a:pPr>
            <a:r>
              <a:rPr lang="en-US" altLang="en-US" dirty="0"/>
              <a:t>What percentage of diseased test positive?</a:t>
            </a:r>
          </a:p>
          <a:p>
            <a:pPr marL="0" indent="0">
              <a:spcBef>
                <a:spcPts val="0"/>
              </a:spcBef>
              <a:buNone/>
            </a:pPr>
            <a:endParaRPr lang="en-US" altLang="en-US" sz="1000" dirty="0"/>
          </a:p>
        </p:txBody>
      </p:sp>
      <p:sp>
        <p:nvSpPr>
          <p:cNvPr id="11267" name="Slide Number Placeholder 4">
            <a:extLst>
              <a:ext uri="{FF2B5EF4-FFF2-40B4-BE49-F238E27FC236}">
                <a16:creationId xmlns:a16="http://schemas.microsoft.com/office/drawing/2014/main" id="{6093F739-6C63-B749-8D19-E6A6290B197B}"/>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26</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7F984580-48FB-3AF9-979D-3C1A6323D7FB}"/>
              </a:ext>
            </a:extLst>
          </p:cNvPr>
          <p:cNvSpPr>
            <a:spLocks noGrp="1" noChangeArrowheads="1"/>
          </p:cNvSpPr>
          <p:nvPr>
            <p:ph type="title" idx="4294967295"/>
          </p:nvPr>
        </p:nvSpPr>
        <p:spPr>
          <a:xfrm>
            <a:off x="419100" y="457200"/>
            <a:ext cx="8266113" cy="1066800"/>
          </a:xfrm>
        </p:spPr>
        <p:txBody>
          <a:bodyPr/>
          <a:lstStyle/>
          <a:p>
            <a:r>
              <a:rPr lang="en-US" altLang="en-US" sz="3200" b="0" dirty="0">
                <a:latin typeface="Rockwell Extra Bold" panose="02060903040505020403" pitchFamily="18" charset="0"/>
              </a:rPr>
              <a:t>Simple Medical Tests: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Problem #4</a:t>
            </a:r>
          </a:p>
        </p:txBody>
      </p:sp>
      <p:sp>
        <p:nvSpPr>
          <p:cNvPr id="11269" name="Rectangle 4">
            <a:extLst>
              <a:ext uri="{FF2B5EF4-FFF2-40B4-BE49-F238E27FC236}">
                <a16:creationId xmlns:a16="http://schemas.microsoft.com/office/drawing/2014/main" id="{A1F0DCB2-C998-1BDF-34C0-F9788B2CE4F1}"/>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D7CF8ADD-FE3B-148C-0663-72EFD6F1A8B2}"/>
              </a:ext>
            </a:extLst>
          </p:cNvPr>
          <p:cNvSpPr txBox="1"/>
          <p:nvPr/>
        </p:nvSpPr>
        <p:spPr>
          <a:xfrm>
            <a:off x="184150" y="155521"/>
            <a:ext cx="1123950" cy="307777"/>
          </a:xfrm>
          <a:prstGeom prst="rect">
            <a:avLst/>
          </a:prstGeom>
          <a:noFill/>
        </p:spPr>
        <p:txBody>
          <a:bodyPr wrap="square" rtlCol="0">
            <a:spAutoFit/>
          </a:bodyPr>
          <a:lstStyle/>
          <a:p>
            <a:r>
              <a:rPr lang="en-US" sz="1400" dirty="0"/>
              <a:t>7.6; P 285</a:t>
            </a:r>
          </a:p>
        </p:txBody>
      </p:sp>
      <p:pic>
        <p:nvPicPr>
          <p:cNvPr id="4" name="Picture 3">
            <a:extLst>
              <a:ext uri="{FF2B5EF4-FFF2-40B4-BE49-F238E27FC236}">
                <a16:creationId xmlns:a16="http://schemas.microsoft.com/office/drawing/2014/main" id="{2FFEABEA-E391-3658-E2A9-AB4CE7053BAB}"/>
              </a:ext>
            </a:extLst>
          </p:cNvPr>
          <p:cNvPicPr>
            <a:picLocks noChangeAspect="1"/>
          </p:cNvPicPr>
          <p:nvPr/>
        </p:nvPicPr>
        <p:blipFill>
          <a:blip r:embed="rId3"/>
          <a:stretch>
            <a:fillRect/>
          </a:stretch>
        </p:blipFill>
        <p:spPr>
          <a:xfrm>
            <a:off x="1166496" y="4005321"/>
            <a:ext cx="6771319" cy="2527959"/>
          </a:xfrm>
          <a:prstGeom prst="rect">
            <a:avLst/>
          </a:prstGeom>
        </p:spPr>
      </p:pic>
    </p:spTree>
    <p:extLst>
      <p:ext uri="{BB962C8B-B14F-4D97-AF65-F5344CB8AC3E}">
        <p14:creationId xmlns:p14="http://schemas.microsoft.com/office/powerpoint/2010/main" val="529451570"/>
      </p:ext>
    </p:extLst>
  </p:cSld>
  <p:clrMapOvr>
    <a:masterClrMapping/>
  </p:clrMapOvr>
  <p:transition spd="slow">
    <p:pull dir="l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D12CE-A786-5C80-5C7C-2B3D0EF75547}"/>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AF4BDC57-FC22-0143-FD70-12EA91BD12AB}"/>
              </a:ext>
            </a:extLst>
          </p:cNvPr>
          <p:cNvSpPr>
            <a:spLocks noGrp="1" noChangeAspect="1" noChangeArrowheads="1"/>
          </p:cNvSpPr>
          <p:nvPr>
            <p:ph type="body" sz="half" idx="4294967295"/>
          </p:nvPr>
        </p:nvSpPr>
        <p:spPr>
          <a:xfrm>
            <a:off x="419100" y="1801813"/>
            <a:ext cx="8266113" cy="4840287"/>
          </a:xfrm>
        </p:spPr>
        <p:txBody>
          <a:bodyPr/>
          <a:lstStyle/>
          <a:p>
            <a:pPr marL="514350" indent="-514350">
              <a:spcBef>
                <a:spcPts val="0"/>
              </a:spcBef>
              <a:buAutoNum type="arabicPeriod"/>
            </a:pPr>
            <a:r>
              <a:rPr lang="en-US" altLang="en-US" dirty="0"/>
              <a:t>Accuracy, error and quality are ambiguous.</a:t>
            </a:r>
          </a:p>
          <a:p>
            <a:pPr marL="514350" indent="-514350">
              <a:spcBef>
                <a:spcPts val="0"/>
              </a:spcBef>
              <a:buAutoNum type="arabicPeriod"/>
            </a:pPr>
            <a:r>
              <a:rPr lang="en-US" altLang="en-US" dirty="0"/>
              <a:t>Predictive accuracy (PA) is different from confirmation accuracy (CA).</a:t>
            </a:r>
          </a:p>
          <a:p>
            <a:pPr marL="514350" indent="-514350">
              <a:spcBef>
                <a:spcPts val="0"/>
              </a:spcBef>
              <a:buAutoNum type="arabicPeriod"/>
            </a:pPr>
            <a:r>
              <a:rPr lang="en-US" altLang="en-US" dirty="0"/>
              <a:t>As CA increases, PA increases.</a:t>
            </a:r>
          </a:p>
          <a:p>
            <a:pPr marL="514350" indent="-514350">
              <a:spcBef>
                <a:spcPts val="0"/>
              </a:spcBef>
              <a:buAutoNum type="arabicPeriod"/>
            </a:pPr>
            <a:r>
              <a:rPr lang="en-US" altLang="en-US" dirty="0"/>
              <a:t>PA decreases as disease % decreases.  </a:t>
            </a:r>
          </a:p>
          <a:p>
            <a:pPr marL="0" indent="0">
              <a:spcBef>
                <a:spcPts val="0"/>
              </a:spcBef>
              <a:buNone/>
            </a:pPr>
            <a:endParaRPr lang="en-US" altLang="en-US" sz="1000" dirty="0"/>
          </a:p>
          <a:p>
            <a:pPr marL="514350" indent="-514350">
              <a:spcBef>
                <a:spcPts val="0"/>
              </a:spcBef>
              <a:buAutoNum type="arabicPeriod"/>
            </a:pPr>
            <a:endParaRPr lang="en-US" altLang="en-US" sz="1000" dirty="0"/>
          </a:p>
          <a:p>
            <a:pPr marL="0" indent="0">
              <a:spcBef>
                <a:spcPts val="0"/>
              </a:spcBef>
              <a:buNone/>
            </a:pPr>
            <a:r>
              <a:rPr lang="en-US" altLang="en-US" dirty="0"/>
              <a:t>Two handy results:</a:t>
            </a:r>
          </a:p>
          <a:p>
            <a:pPr marL="514350" indent="-514350">
              <a:spcBef>
                <a:spcPts val="0"/>
              </a:spcBef>
              <a:buFont typeface="+mj-lt"/>
              <a:buAutoNum type="arabicPeriod"/>
            </a:pPr>
            <a:r>
              <a:rPr lang="en-US" altLang="en-US" dirty="0"/>
              <a:t>PA = 50% if Confirm error = Disease %.</a:t>
            </a:r>
          </a:p>
          <a:p>
            <a:pPr marL="514350" indent="-514350">
              <a:spcBef>
                <a:spcPts val="0"/>
              </a:spcBef>
              <a:buFont typeface="+mj-lt"/>
              <a:buAutoNum type="arabicPeriod"/>
            </a:pPr>
            <a:r>
              <a:rPr lang="en-US" altLang="en-US" dirty="0"/>
              <a:t>PA = CA when disease % is 50%.</a:t>
            </a:r>
            <a:br>
              <a:rPr lang="en-US" altLang="en-US" dirty="0"/>
            </a:br>
            <a:r>
              <a:rPr lang="en-US" altLang="en-US" dirty="0"/>
              <a:t>PA &gt; CA when disease % is &gt; 50%.   </a:t>
            </a:r>
          </a:p>
          <a:p>
            <a:pPr marL="514350" indent="-514350">
              <a:spcBef>
                <a:spcPts val="0"/>
              </a:spcBef>
              <a:buFont typeface="+mj-lt"/>
              <a:buAutoNum type="arabicPeriod"/>
            </a:pPr>
            <a:endParaRPr lang="en-US" altLang="en-US" dirty="0"/>
          </a:p>
        </p:txBody>
      </p:sp>
      <p:sp>
        <p:nvSpPr>
          <p:cNvPr id="11267" name="Slide Number Placeholder 4">
            <a:extLst>
              <a:ext uri="{FF2B5EF4-FFF2-40B4-BE49-F238E27FC236}">
                <a16:creationId xmlns:a16="http://schemas.microsoft.com/office/drawing/2014/main" id="{F4092E5B-7AFF-836B-38C4-460F7BBAACB7}"/>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27</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E0A07A77-79DC-3ABD-E648-B86B41CA43C0}"/>
              </a:ext>
            </a:extLst>
          </p:cNvPr>
          <p:cNvSpPr>
            <a:spLocks noGrp="1" noChangeArrowheads="1"/>
          </p:cNvSpPr>
          <p:nvPr>
            <p:ph type="title" idx="4294967295"/>
          </p:nvPr>
        </p:nvSpPr>
        <p:spPr>
          <a:xfrm>
            <a:off x="419100" y="457200"/>
            <a:ext cx="8266113" cy="1066800"/>
          </a:xfrm>
        </p:spPr>
        <p:txBody>
          <a:bodyPr/>
          <a:lstStyle/>
          <a:p>
            <a:r>
              <a:rPr lang="en-US" altLang="en-US" sz="3200" b="0" dirty="0">
                <a:latin typeface="Rockwell Extra Bold" panose="02060903040505020403" pitchFamily="18" charset="0"/>
              </a:rPr>
              <a:t>Simple Medical Tests: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Conclusions</a:t>
            </a:r>
          </a:p>
        </p:txBody>
      </p:sp>
      <p:sp>
        <p:nvSpPr>
          <p:cNvPr id="11269" name="Rectangle 4">
            <a:extLst>
              <a:ext uri="{FF2B5EF4-FFF2-40B4-BE49-F238E27FC236}">
                <a16:creationId xmlns:a16="http://schemas.microsoft.com/office/drawing/2014/main" id="{86594CF4-6A53-98A8-7B67-475E9064E802}"/>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31185753-010D-6C4B-31EE-E619EB4E0B68}"/>
              </a:ext>
            </a:extLst>
          </p:cNvPr>
          <p:cNvSpPr txBox="1"/>
          <p:nvPr/>
        </p:nvSpPr>
        <p:spPr>
          <a:xfrm>
            <a:off x="184150" y="155521"/>
            <a:ext cx="1123950" cy="307777"/>
          </a:xfrm>
          <a:prstGeom prst="rect">
            <a:avLst/>
          </a:prstGeom>
          <a:noFill/>
        </p:spPr>
        <p:txBody>
          <a:bodyPr wrap="square" rtlCol="0">
            <a:spAutoFit/>
          </a:bodyPr>
          <a:lstStyle/>
          <a:p>
            <a:r>
              <a:rPr lang="en-US" sz="1400" dirty="0"/>
              <a:t>7.6; P 285</a:t>
            </a:r>
          </a:p>
        </p:txBody>
      </p:sp>
    </p:spTree>
    <p:extLst>
      <p:ext uri="{BB962C8B-B14F-4D97-AF65-F5344CB8AC3E}">
        <p14:creationId xmlns:p14="http://schemas.microsoft.com/office/powerpoint/2010/main" val="2921321459"/>
      </p:ext>
    </p:extLst>
  </p:cSld>
  <p:clrMapOvr>
    <a:masterClrMapping/>
  </p:clrMapOvr>
  <p:transition spd="slow">
    <p:pull dir="l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EAAC8-CEC8-9FED-AC12-31DB01B5AC15}"/>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71CBC2A7-6FD5-73E8-1F7E-D23149F9289E}"/>
              </a:ext>
            </a:extLst>
          </p:cNvPr>
          <p:cNvSpPr>
            <a:spLocks noGrp="1" noChangeAspect="1" noChangeArrowheads="1"/>
          </p:cNvSpPr>
          <p:nvPr>
            <p:ph type="body" sz="half" idx="4294967295"/>
          </p:nvPr>
        </p:nvSpPr>
        <p:spPr>
          <a:xfrm>
            <a:off x="419100" y="1801813"/>
            <a:ext cx="8266113" cy="4840287"/>
          </a:xfrm>
        </p:spPr>
        <p:txBody>
          <a:bodyPr/>
          <a:lstStyle/>
          <a:p>
            <a:pPr marL="0" indent="0">
              <a:spcBef>
                <a:spcPts val="0"/>
              </a:spcBef>
              <a:buNone/>
            </a:pPr>
            <a:r>
              <a:rPr lang="en-US" altLang="en-US" dirty="0"/>
              <a:t>What percentage of women gave birth?</a:t>
            </a:r>
          </a:p>
          <a:p>
            <a:pPr marL="0" indent="0">
              <a:spcBef>
                <a:spcPts val="0"/>
              </a:spcBef>
              <a:buNone/>
            </a:pPr>
            <a:r>
              <a:rPr lang="en-US" altLang="en-US" dirty="0"/>
              <a:t>What percentage of birth givers are women?</a:t>
            </a:r>
            <a:br>
              <a:rPr lang="en-US" altLang="en-US" dirty="0"/>
            </a:br>
            <a:r>
              <a:rPr lang="en-US" altLang="en-US" dirty="0"/>
              <a:t>Which is smaller?   Which is bigger?</a:t>
            </a:r>
          </a:p>
          <a:p>
            <a:pPr marL="0" indent="0">
              <a:spcBef>
                <a:spcPts val="0"/>
              </a:spcBef>
              <a:buNone/>
            </a:pPr>
            <a:r>
              <a:rPr lang="en-US" altLang="en-US" dirty="0"/>
              <a:t>Which predicts?   Which explains?</a:t>
            </a:r>
          </a:p>
        </p:txBody>
      </p:sp>
      <p:sp>
        <p:nvSpPr>
          <p:cNvPr id="11267" name="Slide Number Placeholder 4">
            <a:extLst>
              <a:ext uri="{FF2B5EF4-FFF2-40B4-BE49-F238E27FC236}">
                <a16:creationId xmlns:a16="http://schemas.microsoft.com/office/drawing/2014/main" id="{1734E66E-B830-4C3C-1181-E28B288B9310}"/>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28</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92C79474-2210-0802-4233-96A174140FC3}"/>
              </a:ext>
            </a:extLst>
          </p:cNvPr>
          <p:cNvSpPr>
            <a:spLocks noGrp="1" noChangeArrowheads="1"/>
          </p:cNvSpPr>
          <p:nvPr>
            <p:ph type="title" idx="4294967295"/>
          </p:nvPr>
        </p:nvSpPr>
        <p:spPr>
          <a:xfrm>
            <a:off x="419100" y="457200"/>
            <a:ext cx="8266113" cy="1066800"/>
          </a:xfrm>
        </p:spPr>
        <p:txBody>
          <a:bodyPr/>
          <a:lstStyle/>
          <a:p>
            <a:r>
              <a:rPr lang="en-US" altLang="en-US" sz="3200" b="0" dirty="0">
                <a:latin typeface="Rockwell Extra Bold" panose="02060903040505020403" pitchFamily="18" charset="0"/>
              </a:rPr>
              <a:t>Social Statistics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Predictive vs. Explanatory</a:t>
            </a:r>
          </a:p>
        </p:txBody>
      </p:sp>
      <p:sp>
        <p:nvSpPr>
          <p:cNvPr id="11269" name="Rectangle 4">
            <a:extLst>
              <a:ext uri="{FF2B5EF4-FFF2-40B4-BE49-F238E27FC236}">
                <a16:creationId xmlns:a16="http://schemas.microsoft.com/office/drawing/2014/main" id="{BE615EE7-0344-6CAA-BC94-B8C1BBC474D7}"/>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395A1500-D01D-2156-A55A-40707A96D1F5}"/>
              </a:ext>
            </a:extLst>
          </p:cNvPr>
          <p:cNvSpPr txBox="1"/>
          <p:nvPr/>
        </p:nvSpPr>
        <p:spPr>
          <a:xfrm>
            <a:off x="184149" y="155521"/>
            <a:ext cx="1333365" cy="307777"/>
          </a:xfrm>
          <a:prstGeom prst="rect">
            <a:avLst/>
          </a:prstGeom>
          <a:noFill/>
        </p:spPr>
        <p:txBody>
          <a:bodyPr wrap="square" rtlCol="0">
            <a:spAutoFit/>
          </a:bodyPr>
          <a:lstStyle/>
          <a:p>
            <a:r>
              <a:rPr lang="en-US" sz="1400" dirty="0"/>
              <a:t>7.7; P 286, 287</a:t>
            </a:r>
          </a:p>
        </p:txBody>
      </p:sp>
      <p:pic>
        <p:nvPicPr>
          <p:cNvPr id="5" name="Picture 4">
            <a:extLst>
              <a:ext uri="{FF2B5EF4-FFF2-40B4-BE49-F238E27FC236}">
                <a16:creationId xmlns:a16="http://schemas.microsoft.com/office/drawing/2014/main" id="{8C61F7E5-CFEA-FF47-0900-3C5304AE73C0}"/>
              </a:ext>
            </a:extLst>
          </p:cNvPr>
          <p:cNvPicPr>
            <a:picLocks noChangeAspect="1"/>
          </p:cNvPicPr>
          <p:nvPr/>
        </p:nvPicPr>
        <p:blipFill>
          <a:blip r:embed="rId3"/>
          <a:stretch>
            <a:fillRect/>
          </a:stretch>
        </p:blipFill>
        <p:spPr>
          <a:xfrm>
            <a:off x="1059298" y="3953204"/>
            <a:ext cx="7025403" cy="2749275"/>
          </a:xfrm>
          <a:prstGeom prst="rect">
            <a:avLst/>
          </a:prstGeom>
        </p:spPr>
      </p:pic>
    </p:spTree>
    <p:extLst>
      <p:ext uri="{BB962C8B-B14F-4D97-AF65-F5344CB8AC3E}">
        <p14:creationId xmlns:p14="http://schemas.microsoft.com/office/powerpoint/2010/main" val="1167495470"/>
      </p:ext>
    </p:extLst>
  </p:cSld>
  <p:clrMapOvr>
    <a:masterClrMapping/>
  </p:clrMapOvr>
  <p:transition spd="slow">
    <p:pull dir="ld"/>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299FC-FB6F-4573-AED3-2CABB3DE3254}"/>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A3A599C1-7608-DED8-5B67-30FF83B50C2E}"/>
              </a:ext>
            </a:extLst>
          </p:cNvPr>
          <p:cNvSpPr>
            <a:spLocks noGrp="1" noChangeAspect="1" noChangeArrowheads="1"/>
          </p:cNvSpPr>
          <p:nvPr>
            <p:ph type="body" sz="half" idx="4294967295"/>
          </p:nvPr>
        </p:nvSpPr>
        <p:spPr>
          <a:xfrm>
            <a:off x="419100" y="1801813"/>
            <a:ext cx="8491436" cy="4840287"/>
          </a:xfrm>
        </p:spPr>
        <p:txBody>
          <a:bodyPr/>
          <a:lstStyle/>
          <a:p>
            <a:pPr marL="0" indent="0">
              <a:spcBef>
                <a:spcPts val="0"/>
              </a:spcBef>
              <a:buNone/>
            </a:pPr>
            <a:r>
              <a:rPr lang="en-US" altLang="en-US" dirty="0"/>
              <a:t>Three guidelines (rules)</a:t>
            </a:r>
          </a:p>
          <a:p>
            <a:pPr marL="514350" indent="-514350">
              <a:spcBef>
                <a:spcPts val="0"/>
              </a:spcBef>
              <a:buAutoNum type="arabicParenR"/>
            </a:pPr>
            <a:r>
              <a:rPr lang="en-US" altLang="en-US" dirty="0"/>
              <a:t>Temporal rule: Predictive factor comes first.</a:t>
            </a:r>
            <a:br>
              <a:rPr lang="en-US" altLang="en-US" dirty="0"/>
            </a:br>
            <a:r>
              <a:rPr lang="en-US" altLang="en-US" dirty="0"/>
              <a:t>Percentage of men who die: predictive.</a:t>
            </a:r>
            <a:br>
              <a:rPr lang="en-US" altLang="en-US" dirty="0"/>
            </a:br>
            <a:r>
              <a:rPr lang="en-US" altLang="en-US" dirty="0"/>
              <a:t>Percentage of dead who are men: explanatory</a:t>
            </a:r>
            <a:br>
              <a:rPr lang="en-US" altLang="en-US" dirty="0"/>
            </a:br>
            <a:endParaRPr lang="en-US" altLang="en-US" sz="2400" dirty="0"/>
          </a:p>
          <a:p>
            <a:pPr marL="514350" indent="-514350">
              <a:spcBef>
                <a:spcPts val="0"/>
              </a:spcBef>
              <a:buFontTx/>
              <a:buAutoNum type="arabicParenR"/>
            </a:pPr>
            <a:r>
              <a:rPr lang="en-US" altLang="en-US" sz="3000" dirty="0"/>
              <a:t>Smaller ratio:  If ‘percentage of Y who are X’ &lt; ‘percentage of X who are Y’, then 1</a:t>
            </a:r>
            <a:r>
              <a:rPr lang="en-US" altLang="en-US" sz="3000" baseline="30000" dirty="0"/>
              <a:t>st</a:t>
            </a:r>
            <a:r>
              <a:rPr lang="en-US" altLang="en-US" sz="3000" dirty="0"/>
              <a:t> is predictive.</a:t>
            </a:r>
            <a:br>
              <a:rPr lang="en-US" altLang="en-US" dirty="0"/>
            </a:br>
            <a:r>
              <a:rPr lang="en-US" altLang="en-US" dirty="0"/>
              <a:t> </a:t>
            </a:r>
          </a:p>
          <a:p>
            <a:pPr marL="514350" indent="-514350">
              <a:spcBef>
                <a:spcPts val="0"/>
              </a:spcBef>
              <a:buAutoNum type="arabicParenR"/>
            </a:pPr>
            <a:r>
              <a:rPr lang="en-US" altLang="en-US" dirty="0"/>
              <a:t>Smaller margin: If ‘%age of X’ &lt; ‘%age of Y’ then ‘percentage of Y who are X’ is predictive</a:t>
            </a:r>
            <a:br>
              <a:rPr lang="en-US" altLang="en-US" dirty="0"/>
            </a:br>
            <a:endParaRPr lang="en-US" altLang="en-US" sz="2000" dirty="0"/>
          </a:p>
        </p:txBody>
      </p:sp>
      <p:sp>
        <p:nvSpPr>
          <p:cNvPr id="11267" name="Slide Number Placeholder 4">
            <a:extLst>
              <a:ext uri="{FF2B5EF4-FFF2-40B4-BE49-F238E27FC236}">
                <a16:creationId xmlns:a16="http://schemas.microsoft.com/office/drawing/2014/main" id="{29705A58-73FF-1403-B75F-D6F2B6BB1A6E}"/>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29</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EE5A8710-4FE7-7E9E-53B4-046EA2EBFB90}"/>
              </a:ext>
            </a:extLst>
          </p:cNvPr>
          <p:cNvSpPr>
            <a:spLocks noGrp="1" noChangeArrowheads="1"/>
          </p:cNvSpPr>
          <p:nvPr>
            <p:ph type="title" idx="4294967295"/>
          </p:nvPr>
        </p:nvSpPr>
        <p:spPr>
          <a:xfrm>
            <a:off x="419100" y="457200"/>
            <a:ext cx="8266113" cy="1066800"/>
          </a:xfrm>
        </p:spPr>
        <p:txBody>
          <a:bodyPr/>
          <a:lstStyle/>
          <a:p>
            <a:r>
              <a:rPr lang="en-US" altLang="en-US" sz="3200" b="0" dirty="0">
                <a:latin typeface="Rockwell Extra Bold" panose="02060903040505020403" pitchFamily="18" charset="0"/>
              </a:rPr>
              <a:t>Social Statistics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Predictive vs. Explanatory</a:t>
            </a:r>
          </a:p>
        </p:txBody>
      </p:sp>
      <p:sp>
        <p:nvSpPr>
          <p:cNvPr id="11269" name="Rectangle 4">
            <a:extLst>
              <a:ext uri="{FF2B5EF4-FFF2-40B4-BE49-F238E27FC236}">
                <a16:creationId xmlns:a16="http://schemas.microsoft.com/office/drawing/2014/main" id="{6623B772-5BC8-222B-6DD8-57BAD0D3CC68}"/>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34022E4F-965D-E712-9800-FB767EEAEF7A}"/>
              </a:ext>
            </a:extLst>
          </p:cNvPr>
          <p:cNvSpPr txBox="1"/>
          <p:nvPr/>
        </p:nvSpPr>
        <p:spPr>
          <a:xfrm>
            <a:off x="184149" y="155521"/>
            <a:ext cx="1333365" cy="307777"/>
          </a:xfrm>
          <a:prstGeom prst="rect">
            <a:avLst/>
          </a:prstGeom>
          <a:noFill/>
        </p:spPr>
        <p:txBody>
          <a:bodyPr wrap="square" rtlCol="0">
            <a:spAutoFit/>
          </a:bodyPr>
          <a:lstStyle/>
          <a:p>
            <a:r>
              <a:rPr lang="en-US" sz="1400" dirty="0"/>
              <a:t>7.7; P 287</a:t>
            </a:r>
          </a:p>
        </p:txBody>
      </p:sp>
    </p:spTree>
    <p:extLst>
      <p:ext uri="{BB962C8B-B14F-4D97-AF65-F5344CB8AC3E}">
        <p14:creationId xmlns:p14="http://schemas.microsoft.com/office/powerpoint/2010/main" val="3502315215"/>
      </p:ext>
    </p:extLst>
  </p:cSld>
  <p:clrMapOvr>
    <a:masterClrMapping/>
  </p:clrMapOvr>
  <p:transition spd="slow">
    <p:pull dir="l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E25A13-CA13-7CB9-D065-80472E4C4782}"/>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B3B0FC35-969E-822D-A944-7AEF0E2DC8D3}"/>
              </a:ext>
            </a:extLst>
          </p:cNvPr>
          <p:cNvSpPr>
            <a:spLocks noGrp="1" noChangeAspect="1" noChangeArrowheads="1"/>
          </p:cNvSpPr>
          <p:nvPr>
            <p:ph type="body" sz="half" idx="4294967295"/>
          </p:nvPr>
        </p:nvSpPr>
        <p:spPr>
          <a:xfrm>
            <a:off x="583660" y="1795235"/>
            <a:ext cx="8009106" cy="4840287"/>
          </a:xfrm>
        </p:spPr>
        <p:txBody>
          <a:bodyPr/>
          <a:lstStyle/>
          <a:p>
            <a:pPr marL="0" lvl="0" indent="0">
              <a:spcBef>
                <a:spcPts val="1200"/>
              </a:spcBef>
              <a:spcAft>
                <a:spcPts val="0"/>
              </a:spcAft>
              <a:buNone/>
            </a:pPr>
            <a:r>
              <a:rPr lang="en-US" sz="2800" dirty="0"/>
              <a:t>Review chapter 4: Describing Ratios in Tables</a:t>
            </a:r>
          </a:p>
          <a:p>
            <a:pPr marL="0" lvl="0" indent="0">
              <a:spcBef>
                <a:spcPts val="1200"/>
              </a:spcBef>
              <a:spcAft>
                <a:spcPts val="0"/>
              </a:spcAft>
              <a:buNone/>
            </a:pPr>
            <a:endParaRPr lang="en-US" sz="2800" dirty="0"/>
          </a:p>
        </p:txBody>
      </p:sp>
      <p:sp>
        <p:nvSpPr>
          <p:cNvPr id="11267" name="Slide Number Placeholder 4">
            <a:extLst>
              <a:ext uri="{FF2B5EF4-FFF2-40B4-BE49-F238E27FC236}">
                <a16:creationId xmlns:a16="http://schemas.microsoft.com/office/drawing/2014/main" id="{7522EFFF-A244-7AA5-906C-5599339B51EF}"/>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3</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090EE250-8F08-4585-C856-209F879B5539}"/>
              </a:ext>
            </a:extLst>
          </p:cNvPr>
          <p:cNvSpPr>
            <a:spLocks noGrp="1" noChangeArrowheads="1"/>
          </p:cNvSpPr>
          <p:nvPr>
            <p:ph type="title" idx="4294967295"/>
          </p:nvPr>
        </p:nvSpPr>
        <p:spPr>
          <a:xfrm>
            <a:off x="501650" y="457200"/>
            <a:ext cx="8191500" cy="1066800"/>
          </a:xfrm>
        </p:spPr>
        <p:txBody>
          <a:bodyPr/>
          <a:lstStyle/>
          <a:p>
            <a:r>
              <a:rPr lang="en-US" altLang="en-US" sz="3200" b="0" dirty="0">
                <a:latin typeface="Rockwell Extra Bold" panose="02060903040505020403" pitchFamily="18" charset="0"/>
              </a:rPr>
              <a:t>Review: 100% Tables: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Column, Row and Total Table</a:t>
            </a:r>
          </a:p>
        </p:txBody>
      </p:sp>
      <p:sp>
        <p:nvSpPr>
          <p:cNvPr id="11269" name="Rectangle 4">
            <a:extLst>
              <a:ext uri="{FF2B5EF4-FFF2-40B4-BE49-F238E27FC236}">
                <a16:creationId xmlns:a16="http://schemas.microsoft.com/office/drawing/2014/main" id="{C0C6892D-519C-59C5-9D6A-CFD8C9CFAB28}"/>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6" name="TextBox 5">
            <a:extLst>
              <a:ext uri="{FF2B5EF4-FFF2-40B4-BE49-F238E27FC236}">
                <a16:creationId xmlns:a16="http://schemas.microsoft.com/office/drawing/2014/main" id="{A820613A-A7BB-579B-DA08-A5F56C897E5C}"/>
              </a:ext>
            </a:extLst>
          </p:cNvPr>
          <p:cNvSpPr txBox="1"/>
          <p:nvPr/>
        </p:nvSpPr>
        <p:spPr>
          <a:xfrm>
            <a:off x="247650" y="147638"/>
            <a:ext cx="1123950" cy="307777"/>
          </a:xfrm>
          <a:prstGeom prst="rect">
            <a:avLst/>
          </a:prstGeom>
          <a:noFill/>
        </p:spPr>
        <p:txBody>
          <a:bodyPr wrap="square" rtlCol="0">
            <a:spAutoFit/>
          </a:bodyPr>
          <a:lstStyle/>
          <a:p>
            <a:r>
              <a:rPr lang="en-US" sz="1400" dirty="0"/>
              <a:t>7.1, P 271</a:t>
            </a:r>
          </a:p>
        </p:txBody>
      </p:sp>
      <p:pic>
        <p:nvPicPr>
          <p:cNvPr id="3" name="Picture 2">
            <a:extLst>
              <a:ext uri="{FF2B5EF4-FFF2-40B4-BE49-F238E27FC236}">
                <a16:creationId xmlns:a16="http://schemas.microsoft.com/office/drawing/2014/main" id="{34615BA3-7501-3741-A0E8-5A0D9B1FBBE0}"/>
              </a:ext>
            </a:extLst>
          </p:cNvPr>
          <p:cNvPicPr>
            <a:picLocks noChangeAspect="1"/>
          </p:cNvPicPr>
          <p:nvPr/>
        </p:nvPicPr>
        <p:blipFill>
          <a:blip r:embed="rId3"/>
          <a:stretch>
            <a:fillRect/>
          </a:stretch>
        </p:blipFill>
        <p:spPr>
          <a:xfrm>
            <a:off x="1371600" y="3739701"/>
            <a:ext cx="5881281" cy="1971052"/>
          </a:xfrm>
          <a:prstGeom prst="rect">
            <a:avLst/>
          </a:prstGeom>
        </p:spPr>
      </p:pic>
      <p:pic>
        <p:nvPicPr>
          <p:cNvPr id="4" name="Picture 3">
            <a:extLst>
              <a:ext uri="{FF2B5EF4-FFF2-40B4-BE49-F238E27FC236}">
                <a16:creationId xmlns:a16="http://schemas.microsoft.com/office/drawing/2014/main" id="{C77BA979-D3E3-7F94-FDCD-F199AF23E6B9}"/>
              </a:ext>
            </a:extLst>
          </p:cNvPr>
          <p:cNvPicPr>
            <a:picLocks noChangeAspect="1"/>
          </p:cNvPicPr>
          <p:nvPr/>
        </p:nvPicPr>
        <p:blipFill>
          <a:blip r:embed="rId4"/>
          <a:stretch>
            <a:fillRect/>
          </a:stretch>
        </p:blipFill>
        <p:spPr>
          <a:xfrm>
            <a:off x="583659" y="2431828"/>
            <a:ext cx="7976681" cy="1241230"/>
          </a:xfrm>
          <a:prstGeom prst="rect">
            <a:avLst/>
          </a:prstGeom>
        </p:spPr>
      </p:pic>
      <p:sp>
        <p:nvSpPr>
          <p:cNvPr id="2" name="Oval 1">
            <a:extLst>
              <a:ext uri="{FF2B5EF4-FFF2-40B4-BE49-F238E27FC236}">
                <a16:creationId xmlns:a16="http://schemas.microsoft.com/office/drawing/2014/main" id="{BC5961E7-A045-5D2F-F48B-8E626B0C3ABF}"/>
              </a:ext>
            </a:extLst>
          </p:cNvPr>
          <p:cNvSpPr/>
          <p:nvPr/>
        </p:nvSpPr>
        <p:spPr bwMode="auto">
          <a:xfrm>
            <a:off x="3317129" y="3673058"/>
            <a:ext cx="1955262" cy="2523461"/>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080313169"/>
      </p:ext>
    </p:extLst>
  </p:cSld>
  <p:clrMapOvr>
    <a:masterClrMapping/>
  </p:clrMapOvr>
  <p:transition spd="slow">
    <p:pull dir="l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A3B5A-5C04-FD00-1BDB-FDBE3C31AB74}"/>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28DACA4D-037C-ADBD-95A5-3855B73996CE}"/>
              </a:ext>
            </a:extLst>
          </p:cNvPr>
          <p:cNvSpPr>
            <a:spLocks noGrp="1" noChangeAspect="1" noChangeArrowheads="1"/>
          </p:cNvSpPr>
          <p:nvPr>
            <p:ph type="body" sz="half" idx="4294967295"/>
          </p:nvPr>
        </p:nvSpPr>
        <p:spPr>
          <a:xfrm>
            <a:off x="419100" y="1801813"/>
            <a:ext cx="8266113" cy="4840287"/>
          </a:xfrm>
        </p:spPr>
        <p:txBody>
          <a:bodyPr/>
          <a:lstStyle/>
          <a:p>
            <a:pPr marL="0" indent="0">
              <a:spcBef>
                <a:spcPts val="0"/>
              </a:spcBef>
              <a:buNone/>
            </a:pPr>
            <a:r>
              <a:rPr lang="en-US" altLang="en-US" dirty="0"/>
              <a:t>10% of the those stopped by police are guilty. </a:t>
            </a:r>
          </a:p>
          <a:p>
            <a:pPr marL="0" indent="0">
              <a:spcBef>
                <a:spcPts val="0"/>
              </a:spcBef>
              <a:buNone/>
            </a:pPr>
            <a:r>
              <a:rPr lang="en-US" altLang="en-US" dirty="0"/>
              <a:t>90% of the guilty stopped by police run.</a:t>
            </a:r>
          </a:p>
          <a:p>
            <a:pPr marL="0" indent="0">
              <a:spcBef>
                <a:spcPts val="0"/>
              </a:spcBef>
              <a:buNone/>
            </a:pPr>
            <a:r>
              <a:rPr lang="en-US" altLang="en-US" dirty="0"/>
              <a:t>10% of the not-guilty stopped by police run. </a:t>
            </a:r>
          </a:p>
          <a:p>
            <a:pPr marL="0" indent="0">
              <a:spcBef>
                <a:spcPts val="0"/>
              </a:spcBef>
              <a:buNone/>
            </a:pPr>
            <a:r>
              <a:rPr lang="en-US" altLang="en-US" dirty="0"/>
              <a:t>What percentage of runners are guilty?</a:t>
            </a:r>
          </a:p>
          <a:p>
            <a:pPr marL="0" indent="0">
              <a:spcBef>
                <a:spcPts val="0"/>
              </a:spcBef>
              <a:buNone/>
            </a:pPr>
            <a:endParaRPr lang="en-US" altLang="en-US" dirty="0"/>
          </a:p>
        </p:txBody>
      </p:sp>
      <p:sp>
        <p:nvSpPr>
          <p:cNvPr id="11267" name="Slide Number Placeholder 4">
            <a:extLst>
              <a:ext uri="{FF2B5EF4-FFF2-40B4-BE49-F238E27FC236}">
                <a16:creationId xmlns:a16="http://schemas.microsoft.com/office/drawing/2014/main" id="{BAA88114-9FC6-A9FE-B661-78434B8EA7BB}"/>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30</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1F68E01C-6F1D-F240-42AF-88172BD9C1A2}"/>
              </a:ext>
            </a:extLst>
          </p:cNvPr>
          <p:cNvSpPr>
            <a:spLocks noGrp="1" noChangeArrowheads="1"/>
          </p:cNvSpPr>
          <p:nvPr>
            <p:ph type="title" idx="4294967295"/>
          </p:nvPr>
        </p:nvSpPr>
        <p:spPr>
          <a:xfrm>
            <a:off x="419100" y="457200"/>
            <a:ext cx="8266113" cy="1066800"/>
          </a:xfrm>
        </p:spPr>
        <p:txBody>
          <a:bodyPr/>
          <a:lstStyle/>
          <a:p>
            <a:r>
              <a:rPr lang="en-US" altLang="en-US" sz="3200" b="0" dirty="0">
                <a:latin typeface="Rockwell Extra Bold" panose="02060903040505020403" pitchFamily="18" charset="0"/>
              </a:rPr>
              <a:t>Social Statistics</a:t>
            </a:r>
            <a:br>
              <a:rPr lang="en-US" altLang="en-US" sz="3200" b="0" dirty="0">
                <a:latin typeface="Rockwell Extra Bold" panose="02060903040505020403" pitchFamily="18" charset="0"/>
              </a:rPr>
            </a:br>
            <a:r>
              <a:rPr lang="en-US" altLang="en-US" sz="3000" dirty="0"/>
              <a:t>Which is bigger: predictive or explanatory?</a:t>
            </a:r>
            <a:endParaRPr lang="en-US" altLang="en-US" sz="3000" b="0" dirty="0">
              <a:latin typeface="Rockwell Extra Bold" panose="02060903040505020403" pitchFamily="18" charset="0"/>
            </a:endParaRPr>
          </a:p>
        </p:txBody>
      </p:sp>
      <p:sp>
        <p:nvSpPr>
          <p:cNvPr id="11269" name="Rectangle 4">
            <a:extLst>
              <a:ext uri="{FF2B5EF4-FFF2-40B4-BE49-F238E27FC236}">
                <a16:creationId xmlns:a16="http://schemas.microsoft.com/office/drawing/2014/main" id="{C74BED32-D451-A18D-1176-21843BF2A7B9}"/>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EC402CA1-7C88-2AA9-7242-07AC789DB0FC}"/>
              </a:ext>
            </a:extLst>
          </p:cNvPr>
          <p:cNvSpPr txBox="1"/>
          <p:nvPr/>
        </p:nvSpPr>
        <p:spPr>
          <a:xfrm>
            <a:off x="184149" y="155521"/>
            <a:ext cx="1333365" cy="307777"/>
          </a:xfrm>
          <a:prstGeom prst="rect">
            <a:avLst/>
          </a:prstGeom>
          <a:noFill/>
        </p:spPr>
        <p:txBody>
          <a:bodyPr wrap="square" rtlCol="0">
            <a:spAutoFit/>
          </a:bodyPr>
          <a:lstStyle/>
          <a:p>
            <a:r>
              <a:rPr lang="en-US" sz="1400" dirty="0"/>
              <a:t>7.7; P 288</a:t>
            </a:r>
          </a:p>
        </p:txBody>
      </p:sp>
      <p:pic>
        <p:nvPicPr>
          <p:cNvPr id="4" name="Picture 3">
            <a:extLst>
              <a:ext uri="{FF2B5EF4-FFF2-40B4-BE49-F238E27FC236}">
                <a16:creationId xmlns:a16="http://schemas.microsoft.com/office/drawing/2014/main" id="{8846A10D-3169-5932-AAB8-6C98CC712721}"/>
              </a:ext>
            </a:extLst>
          </p:cNvPr>
          <p:cNvPicPr>
            <a:picLocks noChangeAspect="1"/>
          </p:cNvPicPr>
          <p:nvPr/>
        </p:nvPicPr>
        <p:blipFill>
          <a:blip r:embed="rId3"/>
          <a:stretch>
            <a:fillRect/>
          </a:stretch>
        </p:blipFill>
        <p:spPr>
          <a:xfrm>
            <a:off x="581417" y="3924689"/>
            <a:ext cx="8143483" cy="2583294"/>
          </a:xfrm>
          <a:prstGeom prst="rect">
            <a:avLst/>
          </a:prstGeom>
        </p:spPr>
      </p:pic>
    </p:spTree>
    <p:extLst>
      <p:ext uri="{BB962C8B-B14F-4D97-AF65-F5344CB8AC3E}">
        <p14:creationId xmlns:p14="http://schemas.microsoft.com/office/powerpoint/2010/main" val="693414754"/>
      </p:ext>
    </p:extLst>
  </p:cSld>
  <p:clrMapOvr>
    <a:masterClrMapping/>
  </p:clrMapOvr>
  <p:transition spd="slow">
    <p:pull dir="l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8769C5-C491-648F-97CF-4B627C66DB8A}"/>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FD556B68-60D3-9113-48AE-5B86C8138EA0}"/>
              </a:ext>
            </a:extLst>
          </p:cNvPr>
          <p:cNvSpPr>
            <a:spLocks noGrp="1" noChangeAspect="1" noChangeArrowheads="1"/>
          </p:cNvSpPr>
          <p:nvPr>
            <p:ph type="body" sz="half" idx="4294967295"/>
          </p:nvPr>
        </p:nvSpPr>
        <p:spPr>
          <a:xfrm>
            <a:off x="419100" y="1801813"/>
            <a:ext cx="8266113" cy="4840287"/>
          </a:xfrm>
        </p:spPr>
        <p:txBody>
          <a:bodyPr/>
          <a:lstStyle/>
          <a:p>
            <a:pPr marL="0" indent="0">
              <a:spcBef>
                <a:spcPts val="0"/>
              </a:spcBef>
              <a:buNone/>
            </a:pPr>
            <a:r>
              <a:rPr lang="en-US" altLang="en-US" dirty="0"/>
              <a:t>50% of those stopped by police are guilty.</a:t>
            </a:r>
          </a:p>
          <a:p>
            <a:pPr marL="0" indent="0">
              <a:spcBef>
                <a:spcPts val="0"/>
              </a:spcBef>
              <a:buNone/>
            </a:pPr>
            <a:r>
              <a:rPr lang="en-US" altLang="en-US" dirty="0"/>
              <a:t>90% of the guilty stopped by police run.</a:t>
            </a:r>
          </a:p>
          <a:p>
            <a:pPr marL="0" indent="0">
              <a:spcBef>
                <a:spcPts val="0"/>
              </a:spcBef>
              <a:buNone/>
            </a:pPr>
            <a:r>
              <a:rPr lang="en-US" altLang="en-US" dirty="0"/>
              <a:t>10% of not-guilty stopped by police run.</a:t>
            </a:r>
          </a:p>
          <a:p>
            <a:pPr marL="0" indent="0">
              <a:spcBef>
                <a:spcPts val="0"/>
              </a:spcBef>
              <a:buNone/>
            </a:pPr>
            <a:r>
              <a:rPr lang="en-US" altLang="en-US" dirty="0"/>
              <a:t>What percentage of runners are guilty?</a:t>
            </a:r>
          </a:p>
        </p:txBody>
      </p:sp>
      <p:sp>
        <p:nvSpPr>
          <p:cNvPr id="11267" name="Slide Number Placeholder 4">
            <a:extLst>
              <a:ext uri="{FF2B5EF4-FFF2-40B4-BE49-F238E27FC236}">
                <a16:creationId xmlns:a16="http://schemas.microsoft.com/office/drawing/2014/main" id="{13808C1C-DD3C-BE34-6024-137534618DAD}"/>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31</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17736671-4863-5B66-B07B-6B10FEAD3B4F}"/>
              </a:ext>
            </a:extLst>
          </p:cNvPr>
          <p:cNvSpPr>
            <a:spLocks noGrp="1" noChangeArrowheads="1"/>
          </p:cNvSpPr>
          <p:nvPr>
            <p:ph type="title" idx="4294967295"/>
          </p:nvPr>
        </p:nvSpPr>
        <p:spPr>
          <a:xfrm>
            <a:off x="419100" y="457200"/>
            <a:ext cx="8266113" cy="1066800"/>
          </a:xfrm>
        </p:spPr>
        <p:txBody>
          <a:bodyPr/>
          <a:lstStyle/>
          <a:p>
            <a:r>
              <a:rPr lang="en-US" altLang="en-US" sz="3200" b="0" dirty="0">
                <a:latin typeface="Rockwell Extra Bold" panose="02060903040505020403" pitchFamily="18" charset="0"/>
              </a:rPr>
              <a:t>Social Statistics</a:t>
            </a:r>
            <a:br>
              <a:rPr lang="en-US" altLang="en-US" sz="3200" b="0" dirty="0">
                <a:latin typeface="Rockwell Extra Bold" panose="02060903040505020403" pitchFamily="18" charset="0"/>
              </a:rPr>
            </a:br>
            <a:r>
              <a:rPr lang="en-US" altLang="en-US" sz="3000" dirty="0"/>
              <a:t>Which is bigger: predictive or explanatory?</a:t>
            </a:r>
            <a:endParaRPr lang="en-US" altLang="en-US" sz="3000" b="0" dirty="0">
              <a:latin typeface="Rockwell Extra Bold" panose="02060903040505020403" pitchFamily="18" charset="0"/>
            </a:endParaRPr>
          </a:p>
        </p:txBody>
      </p:sp>
      <p:sp>
        <p:nvSpPr>
          <p:cNvPr id="11269" name="Rectangle 4">
            <a:extLst>
              <a:ext uri="{FF2B5EF4-FFF2-40B4-BE49-F238E27FC236}">
                <a16:creationId xmlns:a16="http://schemas.microsoft.com/office/drawing/2014/main" id="{EA195479-9EC6-B7D1-8D51-F528C351F646}"/>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0D19FC05-D279-9DEB-EEC1-2D41FD703AA1}"/>
              </a:ext>
            </a:extLst>
          </p:cNvPr>
          <p:cNvSpPr txBox="1"/>
          <p:nvPr/>
        </p:nvSpPr>
        <p:spPr>
          <a:xfrm>
            <a:off x="184149" y="155521"/>
            <a:ext cx="1333365" cy="307777"/>
          </a:xfrm>
          <a:prstGeom prst="rect">
            <a:avLst/>
          </a:prstGeom>
          <a:noFill/>
        </p:spPr>
        <p:txBody>
          <a:bodyPr wrap="square" rtlCol="0">
            <a:spAutoFit/>
          </a:bodyPr>
          <a:lstStyle/>
          <a:p>
            <a:r>
              <a:rPr lang="en-US" sz="1400" dirty="0"/>
              <a:t>7.7; P 288</a:t>
            </a:r>
          </a:p>
        </p:txBody>
      </p:sp>
      <p:pic>
        <p:nvPicPr>
          <p:cNvPr id="5" name="Picture 4">
            <a:extLst>
              <a:ext uri="{FF2B5EF4-FFF2-40B4-BE49-F238E27FC236}">
                <a16:creationId xmlns:a16="http://schemas.microsoft.com/office/drawing/2014/main" id="{ABE44BCA-BAF6-5989-5286-BA0525D1F533}"/>
              </a:ext>
            </a:extLst>
          </p:cNvPr>
          <p:cNvPicPr>
            <a:picLocks noChangeAspect="1"/>
          </p:cNvPicPr>
          <p:nvPr/>
        </p:nvPicPr>
        <p:blipFill>
          <a:blip r:embed="rId3"/>
          <a:stretch>
            <a:fillRect/>
          </a:stretch>
        </p:blipFill>
        <p:spPr>
          <a:xfrm>
            <a:off x="419100" y="3899629"/>
            <a:ext cx="8487996" cy="2659571"/>
          </a:xfrm>
          <a:prstGeom prst="rect">
            <a:avLst/>
          </a:prstGeom>
        </p:spPr>
      </p:pic>
    </p:spTree>
    <p:extLst>
      <p:ext uri="{BB962C8B-B14F-4D97-AF65-F5344CB8AC3E}">
        <p14:creationId xmlns:p14="http://schemas.microsoft.com/office/powerpoint/2010/main" val="297881023"/>
      </p:ext>
    </p:extLst>
  </p:cSld>
  <p:clrMapOvr>
    <a:masterClrMapping/>
  </p:clrMapOvr>
  <p:transition spd="slow">
    <p:pull dir="ld"/>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6D153-56A1-32C9-C7E2-B9E08C7A5768}"/>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2C62A50B-966B-2D28-74F8-B60239B61688}"/>
              </a:ext>
            </a:extLst>
          </p:cNvPr>
          <p:cNvSpPr>
            <a:spLocks noGrp="1" noChangeAspect="1" noChangeArrowheads="1"/>
          </p:cNvSpPr>
          <p:nvPr>
            <p:ph type="body" sz="half" idx="4294967295"/>
          </p:nvPr>
        </p:nvSpPr>
        <p:spPr>
          <a:xfrm>
            <a:off x="419100" y="1801813"/>
            <a:ext cx="8266113" cy="4840287"/>
          </a:xfrm>
        </p:spPr>
        <p:txBody>
          <a:bodyPr/>
          <a:lstStyle/>
          <a:p>
            <a:pPr marL="0" indent="0">
              <a:spcBef>
                <a:spcPts val="0"/>
              </a:spcBef>
              <a:buNone/>
            </a:pPr>
            <a:r>
              <a:rPr lang="en-US" altLang="en-US" dirty="0"/>
              <a:t>90% of the those stopped by police are guilty. </a:t>
            </a:r>
          </a:p>
          <a:p>
            <a:pPr marL="0" indent="0">
              <a:spcBef>
                <a:spcPts val="0"/>
              </a:spcBef>
              <a:buNone/>
            </a:pPr>
            <a:r>
              <a:rPr lang="en-US" altLang="en-US" dirty="0"/>
              <a:t>90% of the guilty stopped by police run.</a:t>
            </a:r>
          </a:p>
          <a:p>
            <a:pPr marL="0" indent="0">
              <a:spcBef>
                <a:spcPts val="0"/>
              </a:spcBef>
              <a:buNone/>
            </a:pPr>
            <a:r>
              <a:rPr lang="en-US" altLang="en-US" dirty="0"/>
              <a:t>90% of the not-guilty police stopped don’t run. </a:t>
            </a:r>
          </a:p>
          <a:p>
            <a:pPr marL="0" indent="0">
              <a:spcBef>
                <a:spcPts val="0"/>
              </a:spcBef>
              <a:buNone/>
            </a:pPr>
            <a:r>
              <a:rPr lang="en-US" altLang="en-US" dirty="0"/>
              <a:t>What percentage of runners are guilty?</a:t>
            </a:r>
          </a:p>
        </p:txBody>
      </p:sp>
      <p:sp>
        <p:nvSpPr>
          <p:cNvPr id="11267" name="Slide Number Placeholder 4">
            <a:extLst>
              <a:ext uri="{FF2B5EF4-FFF2-40B4-BE49-F238E27FC236}">
                <a16:creationId xmlns:a16="http://schemas.microsoft.com/office/drawing/2014/main" id="{4537F718-0CFB-3A42-06F1-992C65DA3E88}"/>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32</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469A776C-818A-38E4-F520-F7D6A458957F}"/>
              </a:ext>
            </a:extLst>
          </p:cNvPr>
          <p:cNvSpPr>
            <a:spLocks noGrp="1" noChangeArrowheads="1"/>
          </p:cNvSpPr>
          <p:nvPr>
            <p:ph type="title" idx="4294967295"/>
          </p:nvPr>
        </p:nvSpPr>
        <p:spPr>
          <a:xfrm>
            <a:off x="419100" y="457200"/>
            <a:ext cx="8266113" cy="1066800"/>
          </a:xfrm>
        </p:spPr>
        <p:txBody>
          <a:bodyPr/>
          <a:lstStyle/>
          <a:p>
            <a:r>
              <a:rPr lang="en-US" altLang="en-US" sz="3200" b="0" dirty="0">
                <a:latin typeface="Rockwell Extra Bold" panose="02060903040505020403" pitchFamily="18" charset="0"/>
              </a:rPr>
              <a:t>Social Statistics:</a:t>
            </a:r>
            <a:br>
              <a:rPr lang="en-US" altLang="en-US" sz="3200" b="0" dirty="0">
                <a:latin typeface="Rockwell Extra Bold" panose="02060903040505020403" pitchFamily="18" charset="0"/>
              </a:rPr>
            </a:br>
            <a:r>
              <a:rPr lang="en-US" altLang="en-US" sz="3000" dirty="0"/>
              <a:t>Which is bigger: predictive or explanatory?</a:t>
            </a:r>
            <a:endParaRPr lang="en-US" altLang="en-US" sz="3000" b="0" dirty="0">
              <a:latin typeface="Rockwell Extra Bold" panose="02060903040505020403" pitchFamily="18" charset="0"/>
            </a:endParaRPr>
          </a:p>
        </p:txBody>
      </p:sp>
      <p:sp>
        <p:nvSpPr>
          <p:cNvPr id="11269" name="Rectangle 4">
            <a:extLst>
              <a:ext uri="{FF2B5EF4-FFF2-40B4-BE49-F238E27FC236}">
                <a16:creationId xmlns:a16="http://schemas.microsoft.com/office/drawing/2014/main" id="{69843A36-AD0D-CD7C-9437-25F93B42AB4E}"/>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766D057F-922D-2ABA-1C63-E958B94CE6AF}"/>
              </a:ext>
            </a:extLst>
          </p:cNvPr>
          <p:cNvSpPr txBox="1"/>
          <p:nvPr/>
        </p:nvSpPr>
        <p:spPr>
          <a:xfrm>
            <a:off x="184149" y="155521"/>
            <a:ext cx="1333365" cy="307777"/>
          </a:xfrm>
          <a:prstGeom prst="rect">
            <a:avLst/>
          </a:prstGeom>
          <a:noFill/>
        </p:spPr>
        <p:txBody>
          <a:bodyPr wrap="square" rtlCol="0">
            <a:spAutoFit/>
          </a:bodyPr>
          <a:lstStyle/>
          <a:p>
            <a:r>
              <a:rPr lang="en-US" sz="1400" dirty="0"/>
              <a:t>7.7; P 288</a:t>
            </a:r>
          </a:p>
        </p:txBody>
      </p:sp>
      <p:pic>
        <p:nvPicPr>
          <p:cNvPr id="4" name="Picture 3">
            <a:extLst>
              <a:ext uri="{FF2B5EF4-FFF2-40B4-BE49-F238E27FC236}">
                <a16:creationId xmlns:a16="http://schemas.microsoft.com/office/drawing/2014/main" id="{1E1B13DF-43DB-8300-C99F-B284D524ED25}"/>
              </a:ext>
            </a:extLst>
          </p:cNvPr>
          <p:cNvPicPr>
            <a:picLocks noChangeAspect="1"/>
          </p:cNvPicPr>
          <p:nvPr/>
        </p:nvPicPr>
        <p:blipFill>
          <a:blip r:embed="rId3"/>
          <a:stretch>
            <a:fillRect/>
          </a:stretch>
        </p:blipFill>
        <p:spPr>
          <a:xfrm>
            <a:off x="569698" y="3988121"/>
            <a:ext cx="7959136" cy="2470279"/>
          </a:xfrm>
          <a:prstGeom prst="rect">
            <a:avLst/>
          </a:prstGeom>
        </p:spPr>
      </p:pic>
    </p:spTree>
    <p:extLst>
      <p:ext uri="{BB962C8B-B14F-4D97-AF65-F5344CB8AC3E}">
        <p14:creationId xmlns:p14="http://schemas.microsoft.com/office/powerpoint/2010/main" val="2292520960"/>
      </p:ext>
    </p:extLst>
  </p:cSld>
  <p:clrMapOvr>
    <a:masterClrMapping/>
  </p:clrMapOvr>
  <p:transition spd="slow">
    <p:pull dir="ld"/>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62E650-C941-A6F6-ADD8-DDF9719B9AFA}"/>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2B776797-CC2C-47AE-A0F3-9DC4DC7546A4}"/>
              </a:ext>
            </a:extLst>
          </p:cNvPr>
          <p:cNvSpPr>
            <a:spLocks noGrp="1" noChangeAspect="1" noChangeArrowheads="1"/>
          </p:cNvSpPr>
          <p:nvPr>
            <p:ph type="body" sz="half" idx="4294967295"/>
          </p:nvPr>
        </p:nvSpPr>
        <p:spPr>
          <a:xfrm>
            <a:off x="419100" y="1801813"/>
            <a:ext cx="8266113" cy="4840287"/>
          </a:xfrm>
        </p:spPr>
        <p:txBody>
          <a:bodyPr/>
          <a:lstStyle/>
          <a:p>
            <a:pPr marL="0" indent="0">
              <a:spcBef>
                <a:spcPts val="0"/>
              </a:spcBef>
              <a:buNone/>
            </a:pPr>
            <a:r>
              <a:rPr lang="en-US" altLang="en-US" dirty="0"/>
              <a:t>Predictive is smaller; explanatory  is larger.</a:t>
            </a:r>
          </a:p>
          <a:p>
            <a:pPr marL="0" indent="0">
              <a:spcBef>
                <a:spcPts val="0"/>
              </a:spcBef>
              <a:buNone/>
            </a:pPr>
            <a:r>
              <a:rPr lang="en-US" altLang="en-US" dirty="0"/>
              <a:t>What percentage of ‘prisoners’ have low IQ?</a:t>
            </a:r>
          </a:p>
          <a:p>
            <a:pPr marL="0" indent="0">
              <a:spcBef>
                <a:spcPts val="0"/>
              </a:spcBef>
              <a:buNone/>
            </a:pPr>
            <a:r>
              <a:rPr lang="en-US" altLang="en-US" dirty="0"/>
              <a:t>What percentage of low-IQ have been in prison?</a:t>
            </a:r>
            <a:br>
              <a:rPr lang="en-US" altLang="en-US" dirty="0"/>
            </a:br>
            <a:r>
              <a:rPr lang="en-US" altLang="en-US" dirty="0"/>
              <a:t>Which is predictive?  Which is explanatory?</a:t>
            </a:r>
          </a:p>
        </p:txBody>
      </p:sp>
      <p:sp>
        <p:nvSpPr>
          <p:cNvPr id="11267" name="Slide Number Placeholder 4">
            <a:extLst>
              <a:ext uri="{FF2B5EF4-FFF2-40B4-BE49-F238E27FC236}">
                <a16:creationId xmlns:a16="http://schemas.microsoft.com/office/drawing/2014/main" id="{13E6E635-D7B4-3E83-0515-76D9935457CE}"/>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33</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3C1E56F7-203B-ADE5-55F6-3AAF8A18303D}"/>
              </a:ext>
            </a:extLst>
          </p:cNvPr>
          <p:cNvSpPr>
            <a:spLocks noGrp="1" noChangeArrowheads="1"/>
          </p:cNvSpPr>
          <p:nvPr>
            <p:ph type="title" idx="4294967295"/>
          </p:nvPr>
        </p:nvSpPr>
        <p:spPr>
          <a:xfrm>
            <a:off x="419100" y="457200"/>
            <a:ext cx="8266113" cy="1066800"/>
          </a:xfrm>
        </p:spPr>
        <p:txBody>
          <a:bodyPr/>
          <a:lstStyle/>
          <a:p>
            <a:r>
              <a:rPr lang="en-US" altLang="en-US" sz="3200" b="0" dirty="0">
                <a:latin typeface="Rockwell Extra Bold" panose="02060903040505020403" pitchFamily="18" charset="0"/>
              </a:rPr>
              <a:t>Social Statistics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Predictive vs. Explanatory</a:t>
            </a:r>
          </a:p>
        </p:txBody>
      </p:sp>
      <p:sp>
        <p:nvSpPr>
          <p:cNvPr id="11269" name="Rectangle 4">
            <a:extLst>
              <a:ext uri="{FF2B5EF4-FFF2-40B4-BE49-F238E27FC236}">
                <a16:creationId xmlns:a16="http://schemas.microsoft.com/office/drawing/2014/main" id="{B3A953BF-CF4C-5EB3-4465-B24E05CB45D0}"/>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F1497DAE-11E5-FE48-86A6-EDCAFE3FD717}"/>
              </a:ext>
            </a:extLst>
          </p:cNvPr>
          <p:cNvSpPr txBox="1"/>
          <p:nvPr/>
        </p:nvSpPr>
        <p:spPr>
          <a:xfrm>
            <a:off x="184149" y="155521"/>
            <a:ext cx="1333365" cy="307777"/>
          </a:xfrm>
          <a:prstGeom prst="rect">
            <a:avLst/>
          </a:prstGeom>
          <a:noFill/>
        </p:spPr>
        <p:txBody>
          <a:bodyPr wrap="square" rtlCol="0">
            <a:spAutoFit/>
          </a:bodyPr>
          <a:lstStyle/>
          <a:p>
            <a:r>
              <a:rPr lang="en-US" sz="1400" dirty="0"/>
              <a:t>7.7; P 289</a:t>
            </a:r>
          </a:p>
        </p:txBody>
      </p:sp>
      <p:pic>
        <p:nvPicPr>
          <p:cNvPr id="5" name="Picture 4">
            <a:extLst>
              <a:ext uri="{FF2B5EF4-FFF2-40B4-BE49-F238E27FC236}">
                <a16:creationId xmlns:a16="http://schemas.microsoft.com/office/drawing/2014/main" id="{C9AE3F5B-1E06-8DCB-9E2C-2CDE62F4E464}"/>
              </a:ext>
            </a:extLst>
          </p:cNvPr>
          <p:cNvPicPr>
            <a:picLocks noChangeAspect="1"/>
          </p:cNvPicPr>
          <p:nvPr/>
        </p:nvPicPr>
        <p:blipFill>
          <a:blip r:embed="rId3"/>
          <a:stretch>
            <a:fillRect/>
          </a:stretch>
        </p:blipFill>
        <p:spPr>
          <a:xfrm>
            <a:off x="523420" y="4001040"/>
            <a:ext cx="8057471" cy="2641060"/>
          </a:xfrm>
          <a:prstGeom prst="rect">
            <a:avLst/>
          </a:prstGeom>
        </p:spPr>
      </p:pic>
    </p:spTree>
    <p:extLst>
      <p:ext uri="{BB962C8B-B14F-4D97-AF65-F5344CB8AC3E}">
        <p14:creationId xmlns:p14="http://schemas.microsoft.com/office/powerpoint/2010/main" val="738514139"/>
      </p:ext>
    </p:extLst>
  </p:cSld>
  <p:clrMapOvr>
    <a:masterClrMapping/>
  </p:clrMapOvr>
  <p:transition spd="slow">
    <p:pull dir="ld"/>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1B0B89-05AB-3DE7-15DB-3407AD2871CF}"/>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4900941E-B08A-2F0A-4294-8EC00912729F}"/>
              </a:ext>
            </a:extLst>
          </p:cNvPr>
          <p:cNvSpPr>
            <a:spLocks noGrp="1" noChangeAspect="1" noChangeArrowheads="1"/>
          </p:cNvSpPr>
          <p:nvPr>
            <p:ph type="body" sz="half" idx="4294967295"/>
          </p:nvPr>
        </p:nvSpPr>
        <p:spPr>
          <a:xfrm>
            <a:off x="419100" y="1801813"/>
            <a:ext cx="8462253" cy="4840287"/>
          </a:xfrm>
        </p:spPr>
        <p:txBody>
          <a:bodyPr/>
          <a:lstStyle/>
          <a:p>
            <a:pPr marL="0" indent="0">
              <a:spcBef>
                <a:spcPts val="0"/>
              </a:spcBef>
              <a:buNone/>
            </a:pPr>
            <a:r>
              <a:rPr lang="en-US" altLang="en-US" dirty="0"/>
              <a:t>6% of women have bulimia: an eating disorder.</a:t>
            </a:r>
          </a:p>
          <a:p>
            <a:pPr marL="0" indent="0">
              <a:spcBef>
                <a:spcPts val="0"/>
              </a:spcBef>
              <a:buNone/>
            </a:pPr>
            <a:r>
              <a:rPr lang="en-US" altLang="en-US" dirty="0"/>
              <a:t>0.1% of women commit suicide (1 per 1,000).</a:t>
            </a:r>
          </a:p>
          <a:p>
            <a:pPr marL="0" indent="0">
              <a:spcBef>
                <a:spcPts val="0"/>
              </a:spcBef>
              <a:buNone/>
            </a:pPr>
            <a:r>
              <a:rPr lang="en-US" altLang="en-US" dirty="0"/>
              <a:t>1% of bulimic women commit suicide.</a:t>
            </a:r>
          </a:p>
          <a:p>
            <a:pPr marL="0" indent="0">
              <a:spcBef>
                <a:spcPts val="0"/>
              </a:spcBef>
              <a:buNone/>
            </a:pPr>
            <a:r>
              <a:rPr lang="en-US" altLang="en-US" dirty="0"/>
              <a:t>What percentage of female suicides are bulimic?</a:t>
            </a:r>
          </a:p>
        </p:txBody>
      </p:sp>
      <p:sp>
        <p:nvSpPr>
          <p:cNvPr id="11267" name="Slide Number Placeholder 4">
            <a:extLst>
              <a:ext uri="{FF2B5EF4-FFF2-40B4-BE49-F238E27FC236}">
                <a16:creationId xmlns:a16="http://schemas.microsoft.com/office/drawing/2014/main" id="{F81A7D4B-BE0B-BD05-4BF2-F8CFBB86F65C}"/>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34</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1502A0A4-9E51-BAD9-F39B-4A3F1E6D4E97}"/>
              </a:ext>
            </a:extLst>
          </p:cNvPr>
          <p:cNvSpPr>
            <a:spLocks noGrp="1" noChangeArrowheads="1"/>
          </p:cNvSpPr>
          <p:nvPr>
            <p:ph type="title" idx="4294967295"/>
          </p:nvPr>
        </p:nvSpPr>
        <p:spPr>
          <a:xfrm>
            <a:off x="419100" y="457200"/>
            <a:ext cx="8266113" cy="1066800"/>
          </a:xfrm>
        </p:spPr>
        <p:txBody>
          <a:bodyPr/>
          <a:lstStyle/>
          <a:p>
            <a:r>
              <a:rPr lang="en-US" altLang="en-US" sz="2800" b="0" dirty="0">
                <a:latin typeface="Rockwell Extra Bold" panose="02060903040505020403" pitchFamily="18" charset="0"/>
              </a:rPr>
              <a:t>Social Statistics: </a:t>
            </a:r>
            <a:br>
              <a:rPr lang="en-US" altLang="en-US" sz="2800" b="0" dirty="0">
                <a:latin typeface="Rockwell Extra Bold" panose="02060903040505020403" pitchFamily="18" charset="0"/>
              </a:rPr>
            </a:br>
            <a:r>
              <a:rPr lang="en-US" altLang="en-US" sz="2800" b="0" dirty="0">
                <a:latin typeface="Rockwell Extra Bold" panose="02060903040505020403" pitchFamily="18" charset="0"/>
              </a:rPr>
              <a:t>Which is predictive?   Explanatory?</a:t>
            </a:r>
          </a:p>
        </p:txBody>
      </p:sp>
      <p:sp>
        <p:nvSpPr>
          <p:cNvPr id="11269" name="Rectangle 4">
            <a:extLst>
              <a:ext uri="{FF2B5EF4-FFF2-40B4-BE49-F238E27FC236}">
                <a16:creationId xmlns:a16="http://schemas.microsoft.com/office/drawing/2014/main" id="{FD7218DB-F0D7-5F1B-465F-41CEB71DD9C7}"/>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DDF42F52-605B-FD30-F1CA-1E7E1B9BEB0D}"/>
              </a:ext>
            </a:extLst>
          </p:cNvPr>
          <p:cNvSpPr txBox="1"/>
          <p:nvPr/>
        </p:nvSpPr>
        <p:spPr>
          <a:xfrm>
            <a:off x="184149" y="155521"/>
            <a:ext cx="1333365" cy="307777"/>
          </a:xfrm>
          <a:prstGeom prst="rect">
            <a:avLst/>
          </a:prstGeom>
          <a:noFill/>
        </p:spPr>
        <p:txBody>
          <a:bodyPr wrap="square" rtlCol="0">
            <a:spAutoFit/>
          </a:bodyPr>
          <a:lstStyle/>
          <a:p>
            <a:r>
              <a:rPr lang="en-US" sz="1400" dirty="0"/>
              <a:t>7.7; P 289</a:t>
            </a:r>
          </a:p>
        </p:txBody>
      </p:sp>
      <p:pic>
        <p:nvPicPr>
          <p:cNvPr id="4" name="Picture 3">
            <a:extLst>
              <a:ext uri="{FF2B5EF4-FFF2-40B4-BE49-F238E27FC236}">
                <a16:creationId xmlns:a16="http://schemas.microsoft.com/office/drawing/2014/main" id="{F9CD126C-25B3-093B-180D-7524B5FE8B15}"/>
              </a:ext>
            </a:extLst>
          </p:cNvPr>
          <p:cNvPicPr>
            <a:picLocks noChangeAspect="1"/>
          </p:cNvPicPr>
          <p:nvPr/>
        </p:nvPicPr>
        <p:blipFill>
          <a:blip r:embed="rId3"/>
          <a:stretch>
            <a:fillRect/>
          </a:stretch>
        </p:blipFill>
        <p:spPr>
          <a:xfrm>
            <a:off x="1325745" y="3991199"/>
            <a:ext cx="6518613" cy="2650901"/>
          </a:xfrm>
          <a:prstGeom prst="rect">
            <a:avLst/>
          </a:prstGeom>
        </p:spPr>
      </p:pic>
      <p:pic>
        <p:nvPicPr>
          <p:cNvPr id="5" name="Picture 4">
            <a:extLst>
              <a:ext uri="{FF2B5EF4-FFF2-40B4-BE49-F238E27FC236}">
                <a16:creationId xmlns:a16="http://schemas.microsoft.com/office/drawing/2014/main" id="{EF8336A9-E093-5DB3-C668-D2C85D62CD41}"/>
              </a:ext>
            </a:extLst>
          </p:cNvPr>
          <p:cNvPicPr>
            <a:picLocks noChangeAspect="1"/>
          </p:cNvPicPr>
          <p:nvPr/>
        </p:nvPicPr>
        <p:blipFill>
          <a:blip r:embed="rId4"/>
          <a:stretch>
            <a:fillRect/>
          </a:stretch>
        </p:blipFill>
        <p:spPr>
          <a:xfrm>
            <a:off x="4957662" y="6164041"/>
            <a:ext cx="664925" cy="332463"/>
          </a:xfrm>
          <a:prstGeom prst="rect">
            <a:avLst/>
          </a:prstGeom>
        </p:spPr>
      </p:pic>
      <p:pic>
        <p:nvPicPr>
          <p:cNvPr id="10" name="Picture 9">
            <a:extLst>
              <a:ext uri="{FF2B5EF4-FFF2-40B4-BE49-F238E27FC236}">
                <a16:creationId xmlns:a16="http://schemas.microsoft.com/office/drawing/2014/main" id="{703D0291-6264-23AF-8BBA-ED7BABB0A226}"/>
              </a:ext>
            </a:extLst>
          </p:cNvPr>
          <p:cNvPicPr>
            <a:picLocks noChangeAspect="1"/>
          </p:cNvPicPr>
          <p:nvPr/>
        </p:nvPicPr>
        <p:blipFill>
          <a:blip r:embed="rId5"/>
          <a:stretch>
            <a:fillRect/>
          </a:stretch>
        </p:blipFill>
        <p:spPr>
          <a:xfrm>
            <a:off x="6556848" y="5684297"/>
            <a:ext cx="952500" cy="314325"/>
          </a:xfrm>
          <a:prstGeom prst="rect">
            <a:avLst/>
          </a:prstGeom>
        </p:spPr>
      </p:pic>
      <p:pic>
        <p:nvPicPr>
          <p:cNvPr id="12" name="Picture 11">
            <a:extLst>
              <a:ext uri="{FF2B5EF4-FFF2-40B4-BE49-F238E27FC236}">
                <a16:creationId xmlns:a16="http://schemas.microsoft.com/office/drawing/2014/main" id="{51644136-25BD-2FCF-4DD2-5259C1CB8CEB}"/>
              </a:ext>
            </a:extLst>
          </p:cNvPr>
          <p:cNvPicPr>
            <a:picLocks noChangeAspect="1"/>
          </p:cNvPicPr>
          <p:nvPr/>
        </p:nvPicPr>
        <p:blipFill>
          <a:blip r:embed="rId6"/>
          <a:stretch>
            <a:fillRect/>
          </a:stretch>
        </p:blipFill>
        <p:spPr>
          <a:xfrm>
            <a:off x="5106751" y="5670719"/>
            <a:ext cx="400050" cy="295275"/>
          </a:xfrm>
          <a:prstGeom prst="rect">
            <a:avLst/>
          </a:prstGeom>
        </p:spPr>
      </p:pic>
    </p:spTree>
    <p:extLst>
      <p:ext uri="{BB962C8B-B14F-4D97-AF65-F5344CB8AC3E}">
        <p14:creationId xmlns:p14="http://schemas.microsoft.com/office/powerpoint/2010/main" val="495175695"/>
      </p:ext>
    </p:extLst>
  </p:cSld>
  <p:clrMapOvr>
    <a:masterClrMapping/>
  </p:clrMapOvr>
  <p:transition spd="slow">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B89833-ECC1-FA16-CA82-874B991CC363}"/>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ED361CCA-B7E2-A27C-7FE3-53DEFDFEBBDF}"/>
              </a:ext>
            </a:extLst>
          </p:cNvPr>
          <p:cNvSpPr>
            <a:spLocks noGrp="1" noChangeAspect="1" noChangeArrowheads="1"/>
          </p:cNvSpPr>
          <p:nvPr>
            <p:ph type="body" sz="half" idx="4294967295"/>
          </p:nvPr>
        </p:nvSpPr>
        <p:spPr>
          <a:xfrm>
            <a:off x="264695" y="1801813"/>
            <a:ext cx="8673139" cy="4840287"/>
          </a:xfrm>
        </p:spPr>
        <p:txBody>
          <a:bodyPr/>
          <a:lstStyle/>
          <a:p>
            <a:pPr marL="0" indent="0">
              <a:spcBef>
                <a:spcPts val="0"/>
              </a:spcBef>
              <a:buNone/>
            </a:pPr>
            <a:r>
              <a:rPr lang="en-US" altLang="en-US" dirty="0"/>
              <a:t>10% of male juveniles were physically abused.</a:t>
            </a:r>
          </a:p>
          <a:p>
            <a:pPr marL="0" indent="0">
              <a:spcBef>
                <a:spcPts val="0"/>
              </a:spcBef>
              <a:buNone/>
            </a:pPr>
            <a:r>
              <a:rPr lang="en-US" altLang="en-US" dirty="0"/>
              <a:t>5% of male juveniles (MJ) commit major crimes.</a:t>
            </a:r>
          </a:p>
          <a:p>
            <a:pPr marL="0" indent="0">
              <a:spcBef>
                <a:spcPts val="0"/>
              </a:spcBef>
              <a:buNone/>
            </a:pPr>
            <a:r>
              <a:rPr lang="en-US" altLang="en-US" dirty="0"/>
              <a:t>40% of physically-abused MJ commit major crimes</a:t>
            </a:r>
          </a:p>
          <a:p>
            <a:pPr marL="0" indent="0">
              <a:spcBef>
                <a:spcPts val="0"/>
              </a:spcBef>
              <a:buNone/>
            </a:pPr>
            <a:r>
              <a:rPr lang="en-US" altLang="en-US" dirty="0"/>
              <a:t>What percentage of MJ who committed major crimes were physically abused?</a:t>
            </a:r>
          </a:p>
        </p:txBody>
      </p:sp>
      <p:sp>
        <p:nvSpPr>
          <p:cNvPr id="11267" name="Slide Number Placeholder 4">
            <a:extLst>
              <a:ext uri="{FF2B5EF4-FFF2-40B4-BE49-F238E27FC236}">
                <a16:creationId xmlns:a16="http://schemas.microsoft.com/office/drawing/2014/main" id="{64D781FA-8535-1E92-83E8-4C7054881151}"/>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35</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3CEAB0E8-1451-8B26-7BB4-6FF5B03C16F0}"/>
              </a:ext>
            </a:extLst>
          </p:cNvPr>
          <p:cNvSpPr>
            <a:spLocks noGrp="1" noChangeArrowheads="1"/>
          </p:cNvSpPr>
          <p:nvPr>
            <p:ph type="title" idx="4294967295"/>
          </p:nvPr>
        </p:nvSpPr>
        <p:spPr>
          <a:xfrm>
            <a:off x="419100" y="457200"/>
            <a:ext cx="8266113" cy="1066800"/>
          </a:xfrm>
        </p:spPr>
        <p:txBody>
          <a:bodyPr/>
          <a:lstStyle/>
          <a:p>
            <a:r>
              <a:rPr lang="en-US" altLang="en-US" sz="2800" b="0" dirty="0">
                <a:latin typeface="Rockwell Extra Bold" panose="02060903040505020403" pitchFamily="18" charset="0"/>
              </a:rPr>
              <a:t>Social Statistics:</a:t>
            </a:r>
            <a:br>
              <a:rPr lang="en-US" altLang="en-US" sz="2800" b="0" dirty="0">
                <a:latin typeface="Rockwell Extra Bold" panose="02060903040505020403" pitchFamily="18" charset="0"/>
              </a:rPr>
            </a:br>
            <a:r>
              <a:rPr lang="en-US" altLang="en-US" sz="2800" b="0" dirty="0">
                <a:latin typeface="Rockwell Extra Bold" panose="02060903040505020403" pitchFamily="18" charset="0"/>
              </a:rPr>
              <a:t>Predictive vs. Explanatory</a:t>
            </a:r>
          </a:p>
        </p:txBody>
      </p:sp>
      <p:sp>
        <p:nvSpPr>
          <p:cNvPr id="11269" name="Rectangle 4">
            <a:extLst>
              <a:ext uri="{FF2B5EF4-FFF2-40B4-BE49-F238E27FC236}">
                <a16:creationId xmlns:a16="http://schemas.microsoft.com/office/drawing/2014/main" id="{E8BE8DAC-0FDB-FAD2-90DC-A893834C171C}"/>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2ED7D119-A971-2832-B584-B3A72BA56A84}"/>
              </a:ext>
            </a:extLst>
          </p:cNvPr>
          <p:cNvSpPr txBox="1"/>
          <p:nvPr/>
        </p:nvSpPr>
        <p:spPr>
          <a:xfrm>
            <a:off x="184149" y="155521"/>
            <a:ext cx="1333365" cy="307777"/>
          </a:xfrm>
          <a:prstGeom prst="rect">
            <a:avLst/>
          </a:prstGeom>
          <a:noFill/>
        </p:spPr>
        <p:txBody>
          <a:bodyPr wrap="square" rtlCol="0">
            <a:spAutoFit/>
          </a:bodyPr>
          <a:lstStyle/>
          <a:p>
            <a:r>
              <a:rPr lang="en-US" sz="1400" dirty="0"/>
              <a:t>7.7; P 290</a:t>
            </a:r>
          </a:p>
        </p:txBody>
      </p:sp>
      <p:pic>
        <p:nvPicPr>
          <p:cNvPr id="5" name="Picture 4">
            <a:extLst>
              <a:ext uri="{FF2B5EF4-FFF2-40B4-BE49-F238E27FC236}">
                <a16:creationId xmlns:a16="http://schemas.microsoft.com/office/drawing/2014/main" id="{96659437-A230-99B9-B918-914D991A88AE}"/>
              </a:ext>
            </a:extLst>
          </p:cNvPr>
          <p:cNvPicPr>
            <a:picLocks noChangeAspect="1"/>
          </p:cNvPicPr>
          <p:nvPr/>
        </p:nvPicPr>
        <p:blipFill>
          <a:blip r:embed="rId3"/>
          <a:stretch>
            <a:fillRect/>
          </a:stretch>
        </p:blipFill>
        <p:spPr>
          <a:xfrm>
            <a:off x="1469111" y="4382851"/>
            <a:ext cx="6166090" cy="2370519"/>
          </a:xfrm>
          <a:prstGeom prst="rect">
            <a:avLst/>
          </a:prstGeom>
        </p:spPr>
      </p:pic>
      <p:pic>
        <p:nvPicPr>
          <p:cNvPr id="3" name="Picture 2">
            <a:extLst>
              <a:ext uri="{FF2B5EF4-FFF2-40B4-BE49-F238E27FC236}">
                <a16:creationId xmlns:a16="http://schemas.microsoft.com/office/drawing/2014/main" id="{8F5D41BE-FCF1-F298-30BE-D92CD04370F6}"/>
              </a:ext>
            </a:extLst>
          </p:cNvPr>
          <p:cNvPicPr>
            <a:picLocks noChangeAspect="1"/>
          </p:cNvPicPr>
          <p:nvPr/>
        </p:nvPicPr>
        <p:blipFill>
          <a:blip r:embed="rId4"/>
          <a:stretch>
            <a:fillRect/>
          </a:stretch>
        </p:blipFill>
        <p:spPr>
          <a:xfrm>
            <a:off x="6507421" y="5914956"/>
            <a:ext cx="952500" cy="314325"/>
          </a:xfrm>
          <a:prstGeom prst="rect">
            <a:avLst/>
          </a:prstGeom>
        </p:spPr>
      </p:pic>
    </p:spTree>
    <p:extLst>
      <p:ext uri="{BB962C8B-B14F-4D97-AF65-F5344CB8AC3E}">
        <p14:creationId xmlns:p14="http://schemas.microsoft.com/office/powerpoint/2010/main" val="4098011479"/>
      </p:ext>
    </p:extLst>
  </p:cSld>
  <p:clrMapOvr>
    <a:masterClrMapping/>
  </p:clrMapOvr>
  <p:transition spd="slow">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DC10E-5406-1F65-5753-CB60AA30597A}"/>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828C522-6F7C-60CE-8F27-896255CE2BF7}"/>
              </a:ext>
            </a:extLst>
          </p:cNvPr>
          <p:cNvPicPr>
            <a:picLocks noChangeAspect="1"/>
          </p:cNvPicPr>
          <p:nvPr/>
        </p:nvPicPr>
        <p:blipFill>
          <a:blip r:embed="rId3"/>
          <a:stretch>
            <a:fillRect/>
          </a:stretch>
        </p:blipFill>
        <p:spPr>
          <a:xfrm>
            <a:off x="2622545" y="2363821"/>
            <a:ext cx="6453261" cy="3825349"/>
          </a:xfrm>
          <a:prstGeom prst="rect">
            <a:avLst/>
          </a:prstGeom>
        </p:spPr>
      </p:pic>
      <p:sp>
        <p:nvSpPr>
          <p:cNvPr id="11266" name="AutoShape 3">
            <a:extLst>
              <a:ext uri="{FF2B5EF4-FFF2-40B4-BE49-F238E27FC236}">
                <a16:creationId xmlns:a16="http://schemas.microsoft.com/office/drawing/2014/main" id="{0A485461-9739-6E5F-2875-F44767415DC1}"/>
              </a:ext>
            </a:extLst>
          </p:cNvPr>
          <p:cNvSpPr>
            <a:spLocks noGrp="1" noChangeAspect="1" noChangeArrowheads="1"/>
          </p:cNvSpPr>
          <p:nvPr>
            <p:ph type="body" sz="half" idx="4294967295"/>
          </p:nvPr>
        </p:nvSpPr>
        <p:spPr>
          <a:xfrm>
            <a:off x="419100" y="1801813"/>
            <a:ext cx="8266113" cy="4840287"/>
          </a:xfrm>
        </p:spPr>
        <p:txBody>
          <a:bodyPr/>
          <a:lstStyle/>
          <a:p>
            <a:pPr marL="0" indent="0">
              <a:spcBef>
                <a:spcPts val="0"/>
              </a:spcBef>
              <a:buNone/>
            </a:pPr>
            <a:r>
              <a:rPr lang="en-US" altLang="en-US" sz="3000" dirty="0"/>
              <a:t>What percentage of 2001 US youth ages 15-24 </a:t>
            </a:r>
            <a:r>
              <a:rPr lang="en-US" altLang="en-US" sz="3000" i="1" dirty="0"/>
              <a:t>die from suicide</a:t>
            </a:r>
            <a:r>
              <a:rPr lang="en-US" altLang="en-US" sz="3000" dirty="0"/>
              <a:t>?</a:t>
            </a:r>
          </a:p>
          <a:p>
            <a:pPr marL="0" indent="0">
              <a:spcBef>
                <a:spcPts val="0"/>
              </a:spcBef>
              <a:buNone/>
            </a:pPr>
            <a:endParaRPr lang="en-US" altLang="en-US" dirty="0"/>
          </a:p>
        </p:txBody>
      </p:sp>
      <p:sp>
        <p:nvSpPr>
          <p:cNvPr id="11267" name="Slide Number Placeholder 4">
            <a:extLst>
              <a:ext uri="{FF2B5EF4-FFF2-40B4-BE49-F238E27FC236}">
                <a16:creationId xmlns:a16="http://schemas.microsoft.com/office/drawing/2014/main" id="{AC95FE4B-EC51-56FE-56C5-82D40103205C}"/>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36</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E4A7C932-C5B5-519E-48EF-D7F7A5AC6F16}"/>
              </a:ext>
            </a:extLst>
          </p:cNvPr>
          <p:cNvSpPr>
            <a:spLocks noGrp="1" noChangeArrowheads="1"/>
          </p:cNvSpPr>
          <p:nvPr>
            <p:ph type="title" idx="4294967295"/>
          </p:nvPr>
        </p:nvSpPr>
        <p:spPr>
          <a:xfrm>
            <a:off x="419100" y="457200"/>
            <a:ext cx="8266113" cy="1066800"/>
          </a:xfrm>
        </p:spPr>
        <p:txBody>
          <a:bodyPr/>
          <a:lstStyle/>
          <a:p>
            <a:r>
              <a:rPr lang="en-US" altLang="en-US" sz="3200" b="0" dirty="0">
                <a:latin typeface="Rockwell Extra Bold" panose="02060903040505020403" pitchFamily="18" charset="0"/>
              </a:rPr>
              <a:t>Three-Term Ratios: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Term in wrong slot (Error)</a:t>
            </a:r>
          </a:p>
        </p:txBody>
      </p:sp>
      <p:sp>
        <p:nvSpPr>
          <p:cNvPr id="11269" name="Rectangle 4">
            <a:extLst>
              <a:ext uri="{FF2B5EF4-FFF2-40B4-BE49-F238E27FC236}">
                <a16:creationId xmlns:a16="http://schemas.microsoft.com/office/drawing/2014/main" id="{3300446A-2992-9D9E-A595-7733F6BCA709}"/>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9C1AA02C-E5F5-3D40-EA39-8F0839D00690}"/>
              </a:ext>
            </a:extLst>
          </p:cNvPr>
          <p:cNvSpPr txBox="1"/>
          <p:nvPr/>
        </p:nvSpPr>
        <p:spPr>
          <a:xfrm>
            <a:off x="184149" y="155521"/>
            <a:ext cx="1333365" cy="307777"/>
          </a:xfrm>
          <a:prstGeom prst="rect">
            <a:avLst/>
          </a:prstGeom>
          <a:noFill/>
        </p:spPr>
        <p:txBody>
          <a:bodyPr wrap="square" rtlCol="0">
            <a:spAutoFit/>
          </a:bodyPr>
          <a:lstStyle/>
          <a:p>
            <a:r>
              <a:rPr lang="en-US" sz="1400" dirty="0"/>
              <a:t>7.8; P 291</a:t>
            </a:r>
          </a:p>
        </p:txBody>
      </p:sp>
      <p:sp>
        <p:nvSpPr>
          <p:cNvPr id="3" name="TextBox 2">
            <a:extLst>
              <a:ext uri="{FF2B5EF4-FFF2-40B4-BE49-F238E27FC236}">
                <a16:creationId xmlns:a16="http://schemas.microsoft.com/office/drawing/2014/main" id="{1B9FB1FD-D532-80DB-A57F-BC670F20B676}"/>
              </a:ext>
            </a:extLst>
          </p:cNvPr>
          <p:cNvSpPr txBox="1"/>
          <p:nvPr/>
        </p:nvSpPr>
        <p:spPr>
          <a:xfrm>
            <a:off x="458787" y="6057325"/>
            <a:ext cx="8426585" cy="584775"/>
          </a:xfrm>
          <a:prstGeom prst="rect">
            <a:avLst/>
          </a:prstGeom>
          <a:noFill/>
        </p:spPr>
        <p:txBody>
          <a:bodyPr wrap="square" rtlCol="0">
            <a:spAutoFit/>
          </a:bodyPr>
          <a:lstStyle/>
          <a:p>
            <a:pPr marL="0" indent="0">
              <a:spcBef>
                <a:spcPts val="0"/>
              </a:spcBef>
              <a:buNone/>
            </a:pPr>
            <a:r>
              <a:rPr lang="en-US" altLang="en-US" sz="3200" dirty="0"/>
              <a:t>What percentage of these </a:t>
            </a:r>
            <a:r>
              <a:rPr lang="en-US" altLang="en-US" sz="3200" i="1" dirty="0"/>
              <a:t>deaths</a:t>
            </a:r>
            <a:r>
              <a:rPr lang="en-US" altLang="en-US" sz="3200" dirty="0"/>
              <a:t> are suicides?</a:t>
            </a:r>
          </a:p>
        </p:txBody>
      </p:sp>
    </p:spTree>
    <p:extLst>
      <p:ext uri="{BB962C8B-B14F-4D97-AF65-F5344CB8AC3E}">
        <p14:creationId xmlns:p14="http://schemas.microsoft.com/office/powerpoint/2010/main" val="1481679169"/>
      </p:ext>
    </p:extLst>
  </p:cSld>
  <p:clrMapOvr>
    <a:masterClrMapping/>
  </p:clrMapOvr>
  <p:transition spd="slow">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B7CA1-66E2-5900-6FDB-96BC35258B4A}"/>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4559166D-1392-718C-373A-37356B9AA692}"/>
              </a:ext>
            </a:extLst>
          </p:cNvPr>
          <p:cNvSpPr>
            <a:spLocks noGrp="1" noChangeAspect="1" noChangeArrowheads="1"/>
          </p:cNvSpPr>
          <p:nvPr>
            <p:ph type="body" sz="half" idx="4294967295"/>
          </p:nvPr>
        </p:nvSpPr>
        <p:spPr>
          <a:xfrm>
            <a:off x="419100" y="1801813"/>
            <a:ext cx="8266113" cy="4840287"/>
          </a:xfrm>
        </p:spPr>
        <p:txBody>
          <a:bodyPr/>
          <a:lstStyle/>
          <a:p>
            <a:pPr marL="0" indent="0">
              <a:spcBef>
                <a:spcPts val="0"/>
              </a:spcBef>
              <a:buNone/>
            </a:pPr>
            <a:r>
              <a:rPr lang="en-US" altLang="en-US" dirty="0"/>
              <a:t>1) Percentage of Asian </a:t>
            </a:r>
            <a:r>
              <a:rPr lang="en-US" altLang="en-US" i="1" dirty="0"/>
              <a:t>teens</a:t>
            </a:r>
            <a:r>
              <a:rPr lang="en-US" altLang="en-US" dirty="0"/>
              <a:t> who smoke</a:t>
            </a:r>
          </a:p>
          <a:p>
            <a:pPr marL="0" indent="0">
              <a:spcBef>
                <a:spcPts val="0"/>
              </a:spcBef>
              <a:buNone/>
            </a:pPr>
            <a:r>
              <a:rPr lang="en-US" altLang="en-US" dirty="0"/>
              <a:t>2) Percentage of Asians who are </a:t>
            </a:r>
            <a:r>
              <a:rPr lang="en-US" altLang="en-US" i="1" dirty="0"/>
              <a:t>teen</a:t>
            </a:r>
            <a:r>
              <a:rPr lang="en-US" altLang="en-US" dirty="0"/>
              <a:t> smokers</a:t>
            </a:r>
          </a:p>
          <a:p>
            <a:pPr marL="0" indent="0">
              <a:spcBef>
                <a:spcPts val="0"/>
              </a:spcBef>
              <a:buNone/>
            </a:pPr>
            <a:r>
              <a:rPr lang="en-US" altLang="en-US" dirty="0"/>
              <a:t>	‘</a:t>
            </a:r>
            <a:r>
              <a:rPr lang="en-US" altLang="en-US" i="1" dirty="0"/>
              <a:t>Teen</a:t>
            </a:r>
            <a:r>
              <a:rPr lang="en-US" altLang="en-US" dirty="0"/>
              <a:t>’ is the switch factor.</a:t>
            </a:r>
          </a:p>
          <a:p>
            <a:pPr marL="0" indent="0">
              <a:spcBef>
                <a:spcPts val="0"/>
              </a:spcBef>
              <a:buNone/>
            </a:pPr>
            <a:r>
              <a:rPr lang="en-US" altLang="en-US" dirty="0"/>
              <a:t> </a:t>
            </a:r>
          </a:p>
          <a:p>
            <a:pPr marL="0" indent="0">
              <a:spcBef>
                <a:spcPts val="0"/>
              </a:spcBef>
              <a:buNone/>
            </a:pPr>
            <a:r>
              <a:rPr lang="en-US" altLang="en-US" dirty="0"/>
              <a:t>Which ratio must be smaller based on grammar?   </a:t>
            </a:r>
          </a:p>
          <a:p>
            <a:pPr marL="0" indent="0">
              <a:spcBef>
                <a:spcPts val="0"/>
              </a:spcBef>
              <a:buNone/>
            </a:pPr>
            <a:r>
              <a:rPr lang="en-US" altLang="en-US" dirty="0"/>
              <a:t>    Which has the smaller part?  </a:t>
            </a:r>
          </a:p>
          <a:p>
            <a:pPr marL="0" indent="0">
              <a:spcBef>
                <a:spcPts val="0"/>
              </a:spcBef>
              <a:buNone/>
            </a:pPr>
            <a:r>
              <a:rPr lang="en-US" altLang="en-US" dirty="0"/>
              <a:t>    Which the bigger whole? </a:t>
            </a:r>
          </a:p>
          <a:p>
            <a:pPr marL="0" indent="0">
              <a:spcBef>
                <a:spcPts val="0"/>
              </a:spcBef>
              <a:buNone/>
            </a:pPr>
            <a:endParaRPr lang="en-US" altLang="en-US" dirty="0"/>
          </a:p>
          <a:p>
            <a:pPr marL="0" indent="0">
              <a:spcBef>
                <a:spcPts val="0"/>
              </a:spcBef>
              <a:buNone/>
            </a:pPr>
            <a:r>
              <a:rPr lang="en-US" altLang="en-US" dirty="0"/>
              <a:t>Recall: Adding modifiers decreases the count.</a:t>
            </a:r>
          </a:p>
        </p:txBody>
      </p:sp>
      <p:sp>
        <p:nvSpPr>
          <p:cNvPr id="11267" name="Slide Number Placeholder 4">
            <a:extLst>
              <a:ext uri="{FF2B5EF4-FFF2-40B4-BE49-F238E27FC236}">
                <a16:creationId xmlns:a16="http://schemas.microsoft.com/office/drawing/2014/main" id="{4F38371F-5E30-B364-CD4E-F6017513A4F4}"/>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37</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73F53B26-731A-D7F6-C273-CB0B64DD240D}"/>
              </a:ext>
            </a:extLst>
          </p:cNvPr>
          <p:cNvSpPr>
            <a:spLocks noGrp="1" noChangeArrowheads="1"/>
          </p:cNvSpPr>
          <p:nvPr>
            <p:ph type="title" idx="4294967295"/>
          </p:nvPr>
        </p:nvSpPr>
        <p:spPr>
          <a:xfrm>
            <a:off x="419100" y="457200"/>
            <a:ext cx="8266113" cy="1066800"/>
          </a:xfrm>
        </p:spPr>
        <p:txBody>
          <a:bodyPr/>
          <a:lstStyle/>
          <a:p>
            <a:r>
              <a:rPr lang="en-US" altLang="en-US" sz="3200" b="0" dirty="0">
                <a:latin typeface="Rockwell Extra Bold" panose="02060903040505020403" pitchFamily="18" charset="0"/>
              </a:rPr>
              <a:t>Three-Term Ratios: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Which must be the smaller?</a:t>
            </a:r>
          </a:p>
        </p:txBody>
      </p:sp>
      <p:sp>
        <p:nvSpPr>
          <p:cNvPr id="11269" name="Rectangle 4">
            <a:extLst>
              <a:ext uri="{FF2B5EF4-FFF2-40B4-BE49-F238E27FC236}">
                <a16:creationId xmlns:a16="http://schemas.microsoft.com/office/drawing/2014/main" id="{5D60263E-5CA7-DDBE-FC5E-0315AB8FEC53}"/>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46483C65-98E7-2203-7C73-D0A7D906FD52}"/>
              </a:ext>
            </a:extLst>
          </p:cNvPr>
          <p:cNvSpPr txBox="1"/>
          <p:nvPr/>
        </p:nvSpPr>
        <p:spPr>
          <a:xfrm>
            <a:off x="184149" y="155521"/>
            <a:ext cx="1333365" cy="307777"/>
          </a:xfrm>
          <a:prstGeom prst="rect">
            <a:avLst/>
          </a:prstGeom>
          <a:noFill/>
        </p:spPr>
        <p:txBody>
          <a:bodyPr wrap="square" rtlCol="0">
            <a:spAutoFit/>
          </a:bodyPr>
          <a:lstStyle/>
          <a:p>
            <a:r>
              <a:rPr lang="en-US" sz="1400" dirty="0"/>
              <a:t>7.8; P 291</a:t>
            </a:r>
          </a:p>
        </p:txBody>
      </p:sp>
    </p:spTree>
    <p:extLst>
      <p:ext uri="{BB962C8B-B14F-4D97-AF65-F5344CB8AC3E}">
        <p14:creationId xmlns:p14="http://schemas.microsoft.com/office/powerpoint/2010/main" val="3760584258"/>
      </p:ext>
    </p:extLst>
  </p:cSld>
  <p:clrMapOvr>
    <a:masterClrMapping/>
  </p:clrMapOvr>
  <p:transition spd="slow">
    <p:pull dir="ld"/>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CC858-CF0A-6A76-99B9-BE9829721853}"/>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EA92B73A-2DB2-30EC-1A97-A7ED48B3C4C1}"/>
              </a:ext>
            </a:extLst>
          </p:cNvPr>
          <p:cNvSpPr>
            <a:spLocks noGrp="1" noChangeAspect="1" noChangeArrowheads="1"/>
          </p:cNvSpPr>
          <p:nvPr>
            <p:ph type="body" sz="half" idx="4294967295"/>
          </p:nvPr>
        </p:nvSpPr>
        <p:spPr>
          <a:xfrm>
            <a:off x="419100" y="1801813"/>
            <a:ext cx="8266113" cy="4840287"/>
          </a:xfrm>
        </p:spPr>
        <p:txBody>
          <a:bodyPr/>
          <a:lstStyle/>
          <a:p>
            <a:pPr marL="0" indent="0">
              <a:spcBef>
                <a:spcPts val="0"/>
              </a:spcBef>
              <a:buNone/>
            </a:pPr>
            <a:r>
              <a:rPr lang="en-US" dirty="0"/>
              <a:t>Percentage Comparison Rule: If two percentages have the same factors and differ only by the location of a “switch” factor in part or whole, the percentage having the “switch” factor in the part is always the smaller ratio. </a:t>
            </a:r>
          </a:p>
          <a:p>
            <a:pPr marL="0" indent="0">
              <a:spcBef>
                <a:spcPts val="0"/>
              </a:spcBef>
              <a:buNone/>
            </a:pPr>
            <a:endParaRPr lang="en-US" dirty="0"/>
          </a:p>
          <a:p>
            <a:pPr marL="0" indent="0">
              <a:spcBef>
                <a:spcPts val="0"/>
              </a:spcBef>
              <a:buNone/>
            </a:pPr>
            <a:r>
              <a:rPr lang="en-US" dirty="0"/>
              <a:t>Which is smaller? </a:t>
            </a:r>
          </a:p>
          <a:p>
            <a:pPr marL="0" indent="0">
              <a:spcBef>
                <a:spcPts val="0"/>
              </a:spcBef>
              <a:buNone/>
            </a:pPr>
            <a:r>
              <a:rPr lang="en-US" dirty="0"/>
              <a:t>1) Percentage of teens who drop out and do drugs</a:t>
            </a:r>
          </a:p>
          <a:p>
            <a:pPr marL="0" indent="0">
              <a:spcBef>
                <a:spcPts val="0"/>
              </a:spcBef>
              <a:buNone/>
            </a:pPr>
            <a:r>
              <a:rPr lang="en-US" dirty="0"/>
              <a:t>2) Percentage of teen dropouts who do drugs.</a:t>
            </a:r>
          </a:p>
          <a:p>
            <a:pPr marL="0" indent="0">
              <a:spcBef>
                <a:spcPts val="0"/>
              </a:spcBef>
              <a:buNone/>
            </a:pPr>
            <a:endParaRPr lang="en-US" dirty="0"/>
          </a:p>
          <a:p>
            <a:pPr marL="0" indent="0">
              <a:spcBef>
                <a:spcPts val="0"/>
              </a:spcBef>
              <a:buNone/>
            </a:pPr>
            <a:endParaRPr lang="en-US" altLang="en-US" dirty="0"/>
          </a:p>
          <a:p>
            <a:pPr marL="0" indent="0">
              <a:spcBef>
                <a:spcPts val="0"/>
              </a:spcBef>
              <a:buNone/>
            </a:pPr>
            <a:r>
              <a:rPr lang="en-US" altLang="en-US" dirty="0"/>
              <a:t> </a:t>
            </a:r>
          </a:p>
        </p:txBody>
      </p:sp>
      <p:sp>
        <p:nvSpPr>
          <p:cNvPr id="11267" name="Slide Number Placeholder 4">
            <a:extLst>
              <a:ext uri="{FF2B5EF4-FFF2-40B4-BE49-F238E27FC236}">
                <a16:creationId xmlns:a16="http://schemas.microsoft.com/office/drawing/2014/main" id="{B4FF3DFB-1B27-032B-7324-BA290D3DA553}"/>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38</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928493B4-02D5-C189-859C-B934783FF844}"/>
              </a:ext>
            </a:extLst>
          </p:cNvPr>
          <p:cNvSpPr>
            <a:spLocks noGrp="1" noChangeArrowheads="1"/>
          </p:cNvSpPr>
          <p:nvPr>
            <p:ph type="title" idx="4294967295"/>
          </p:nvPr>
        </p:nvSpPr>
        <p:spPr>
          <a:xfrm>
            <a:off x="419100" y="457200"/>
            <a:ext cx="8266113" cy="1066800"/>
          </a:xfrm>
        </p:spPr>
        <p:txBody>
          <a:bodyPr/>
          <a:lstStyle/>
          <a:p>
            <a:r>
              <a:rPr lang="en-US" altLang="en-US" sz="3200" b="0" dirty="0">
                <a:latin typeface="Rockwell Extra Bold" panose="02060903040505020403" pitchFamily="18" charset="0"/>
              </a:rPr>
              <a:t>Three-Term Ratios:</a:t>
            </a:r>
          </a:p>
        </p:txBody>
      </p:sp>
      <p:sp>
        <p:nvSpPr>
          <p:cNvPr id="11269" name="Rectangle 4">
            <a:extLst>
              <a:ext uri="{FF2B5EF4-FFF2-40B4-BE49-F238E27FC236}">
                <a16:creationId xmlns:a16="http://schemas.microsoft.com/office/drawing/2014/main" id="{BB3921F3-F0C2-8379-EDFB-7B8C7C0C0408}"/>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DDF6C011-AD2E-0610-2A66-DDE83BF9F270}"/>
              </a:ext>
            </a:extLst>
          </p:cNvPr>
          <p:cNvSpPr txBox="1"/>
          <p:nvPr/>
        </p:nvSpPr>
        <p:spPr>
          <a:xfrm>
            <a:off x="184149" y="155521"/>
            <a:ext cx="1333365" cy="307777"/>
          </a:xfrm>
          <a:prstGeom prst="rect">
            <a:avLst/>
          </a:prstGeom>
          <a:noFill/>
        </p:spPr>
        <p:txBody>
          <a:bodyPr wrap="square" rtlCol="0">
            <a:spAutoFit/>
          </a:bodyPr>
          <a:lstStyle/>
          <a:p>
            <a:r>
              <a:rPr lang="en-US" sz="1400" dirty="0"/>
              <a:t>7.8; P 291</a:t>
            </a:r>
          </a:p>
        </p:txBody>
      </p:sp>
    </p:spTree>
    <p:extLst>
      <p:ext uri="{BB962C8B-B14F-4D97-AF65-F5344CB8AC3E}">
        <p14:creationId xmlns:p14="http://schemas.microsoft.com/office/powerpoint/2010/main" val="736446800"/>
      </p:ext>
    </p:extLst>
  </p:cSld>
  <p:clrMapOvr>
    <a:masterClrMapping/>
  </p:clrMapOvr>
  <p:transition spd="slow">
    <p:pull dir="ld"/>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6C3F4B-ACC7-0BBA-D941-0C53AFE608C5}"/>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2FCC85BE-107C-ACEE-D383-D65B721ABE4F}"/>
              </a:ext>
            </a:extLst>
          </p:cNvPr>
          <p:cNvSpPr>
            <a:spLocks noGrp="1" noChangeAspect="1" noChangeArrowheads="1"/>
          </p:cNvSpPr>
          <p:nvPr>
            <p:ph type="body" sz="half" idx="4294967295"/>
          </p:nvPr>
        </p:nvSpPr>
        <p:spPr>
          <a:xfrm>
            <a:off x="419100" y="1801813"/>
            <a:ext cx="8266113" cy="4840287"/>
          </a:xfrm>
        </p:spPr>
        <p:txBody>
          <a:bodyPr/>
          <a:lstStyle/>
          <a:p>
            <a:pPr marL="457200" lvl="0" indent="-457200">
              <a:buFont typeface="+mj-lt"/>
              <a:buAutoNum type="arabicPeriod"/>
            </a:pPr>
            <a:r>
              <a:rPr lang="en-US" sz="2600" i="1" dirty="0">
                <a:effectLst>
                  <a:outerShdw sx="0" sy="0">
                    <a:srgbClr val="000000"/>
                  </a:outerShdw>
                </a:effectLst>
              </a:rPr>
              <a:t>Sampling Theory</a:t>
            </a:r>
            <a:r>
              <a:rPr lang="en-US" sz="2600" dirty="0">
                <a:effectLst>
                  <a:outerShdw sx="0" sy="0">
                    <a:srgbClr val="000000"/>
                  </a:outerShdw>
                </a:effectLst>
              </a:rPr>
              <a:t>: Proving the Central Limit theorem: the basis for sampling error, margin of error, confidence intervals and hypothesis testing.  Laplace in 1810. </a:t>
            </a:r>
          </a:p>
          <a:p>
            <a:pPr marL="457200" lvl="0" indent="-457200">
              <a:buFont typeface="+mj-lt"/>
              <a:buAutoNum type="arabicPeriod"/>
            </a:pPr>
            <a:r>
              <a:rPr lang="en-US" sz="2600" i="1" dirty="0">
                <a:effectLst>
                  <a:outerShdw sx="0" sy="0">
                    <a:srgbClr val="000000"/>
                  </a:outerShdw>
                </a:effectLst>
              </a:rPr>
              <a:t>Experimental Causation</a:t>
            </a:r>
            <a:r>
              <a:rPr lang="en-US" sz="2600" dirty="0">
                <a:effectLst>
                  <a:outerShdw sx="0" sy="0">
                    <a:srgbClr val="000000"/>
                  </a:outerShdw>
                </a:effectLst>
              </a:rPr>
              <a:t>: Allowing a statistically-significant difference in outcomes to serve as strong evidence for causation if heterogeneous subjects are randomly assigned to treatment and control groups.  Introduced by Ronald Fisher in 1925, 1926 and 1935.</a:t>
            </a:r>
          </a:p>
          <a:p>
            <a:pPr marL="457200" lvl="0" indent="-457200">
              <a:buFont typeface="+mj-lt"/>
              <a:buAutoNum type="arabicPeriod"/>
            </a:pPr>
            <a:r>
              <a:rPr lang="en-US" sz="2600" i="1" dirty="0">
                <a:effectLst>
                  <a:outerShdw sx="0" sy="0">
                    <a:srgbClr val="000000"/>
                  </a:outerShdw>
                </a:effectLst>
              </a:rPr>
              <a:t>Observational Causation</a:t>
            </a:r>
            <a:r>
              <a:rPr lang="en-US" sz="2600" dirty="0">
                <a:effectLst>
                  <a:outerShdw sx="0" sy="0">
                    <a:srgbClr val="000000"/>
                  </a:outerShdw>
                </a:effectLst>
              </a:rPr>
              <a:t>: Establishing a minimum effect size for a confounder to nullify or reverse an observed association.  Proved by Jerome Cornfield in 1959.</a:t>
            </a:r>
          </a:p>
        </p:txBody>
      </p:sp>
      <p:sp>
        <p:nvSpPr>
          <p:cNvPr id="11267" name="Slide Number Placeholder 4">
            <a:extLst>
              <a:ext uri="{FF2B5EF4-FFF2-40B4-BE49-F238E27FC236}">
                <a16:creationId xmlns:a16="http://schemas.microsoft.com/office/drawing/2014/main" id="{DAAC7BBE-F2BF-791D-4306-DF43C1A19BCA}"/>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39</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3AE2A0E8-8DD2-2E3A-0331-4FA7A3F11B44}"/>
              </a:ext>
            </a:extLst>
          </p:cNvPr>
          <p:cNvSpPr>
            <a:spLocks noGrp="1" noChangeArrowheads="1"/>
          </p:cNvSpPr>
          <p:nvPr>
            <p:ph type="title" idx="4294967295"/>
          </p:nvPr>
        </p:nvSpPr>
        <p:spPr>
          <a:xfrm>
            <a:off x="184149" y="457200"/>
            <a:ext cx="8622967" cy="1066800"/>
          </a:xfrm>
        </p:spPr>
        <p:txBody>
          <a:bodyPr/>
          <a:lstStyle/>
          <a:p>
            <a:r>
              <a:rPr lang="en-US" altLang="en-US" sz="3200" b="0" dirty="0">
                <a:latin typeface="Rockwell Extra Bold" panose="02060903040505020403" pitchFamily="18" charset="0"/>
              </a:rPr>
              <a:t>Three Greatest Contributions </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of Statistics to Human Knowledge</a:t>
            </a:r>
          </a:p>
        </p:txBody>
      </p:sp>
      <p:sp>
        <p:nvSpPr>
          <p:cNvPr id="11269" name="Rectangle 4">
            <a:extLst>
              <a:ext uri="{FF2B5EF4-FFF2-40B4-BE49-F238E27FC236}">
                <a16:creationId xmlns:a16="http://schemas.microsoft.com/office/drawing/2014/main" id="{7D7CF35B-00C2-2F56-0A31-B5FCA1AA8FB2}"/>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42E6E423-00E7-8386-E4DF-C678B0F30F1C}"/>
              </a:ext>
            </a:extLst>
          </p:cNvPr>
          <p:cNvSpPr txBox="1"/>
          <p:nvPr/>
        </p:nvSpPr>
        <p:spPr>
          <a:xfrm>
            <a:off x="184149" y="155521"/>
            <a:ext cx="1333365" cy="307777"/>
          </a:xfrm>
          <a:prstGeom prst="rect">
            <a:avLst/>
          </a:prstGeom>
          <a:noFill/>
        </p:spPr>
        <p:txBody>
          <a:bodyPr wrap="square" rtlCol="0">
            <a:spAutoFit/>
          </a:bodyPr>
          <a:lstStyle/>
          <a:p>
            <a:r>
              <a:rPr lang="en-US" sz="1400" dirty="0"/>
              <a:t>7.9; P 293</a:t>
            </a:r>
          </a:p>
        </p:txBody>
      </p:sp>
    </p:spTree>
    <p:extLst>
      <p:ext uri="{BB962C8B-B14F-4D97-AF65-F5344CB8AC3E}">
        <p14:creationId xmlns:p14="http://schemas.microsoft.com/office/powerpoint/2010/main" val="399832928"/>
      </p:ext>
    </p:extLst>
  </p:cSld>
  <p:clrMapOvr>
    <a:masterClrMapping/>
  </p:clrMapOvr>
  <p:transition spd="slow">
    <p:pull dir="l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419100" y="1801813"/>
            <a:ext cx="8266113" cy="4840287"/>
          </a:xfrm>
        </p:spPr>
        <p:txBody>
          <a:bodyPr/>
          <a:lstStyle/>
          <a:p>
            <a:pPr marL="457200" indent="-457200">
              <a:spcBef>
                <a:spcPts val="0"/>
              </a:spcBef>
              <a:buNone/>
            </a:pPr>
            <a:r>
              <a:rPr lang="en-US" altLang="en-US" sz="2800" dirty="0"/>
              <a:t>1) What </a:t>
            </a:r>
            <a:r>
              <a:rPr lang="en-US" altLang="en-US" sz="2800" i="1" dirty="0"/>
              <a:t>fraction</a:t>
            </a:r>
            <a:r>
              <a:rPr lang="en-US" altLang="en-US" sz="2800" dirty="0"/>
              <a:t> </a:t>
            </a:r>
            <a:r>
              <a:rPr lang="en-US" altLang="en-US" sz="2800" b="1" dirty="0"/>
              <a:t>of</a:t>
            </a:r>
            <a:r>
              <a:rPr lang="en-US" altLang="en-US" sz="2800" dirty="0"/>
              <a:t> these men are art majors?</a:t>
            </a:r>
          </a:p>
          <a:p>
            <a:pPr marL="457200" indent="-457200">
              <a:spcBef>
                <a:spcPts val="0"/>
              </a:spcBef>
              <a:buNone/>
            </a:pPr>
            <a:r>
              <a:rPr lang="en-US" altLang="en-US" sz="2800" dirty="0"/>
              <a:t>2) What </a:t>
            </a:r>
            <a:r>
              <a:rPr lang="en-US" altLang="en-US" sz="2800" i="1" dirty="0"/>
              <a:t>proportion</a:t>
            </a:r>
            <a:r>
              <a:rPr lang="en-US" altLang="en-US" sz="2800" dirty="0"/>
              <a:t> </a:t>
            </a:r>
            <a:r>
              <a:rPr lang="en-US" altLang="en-US" sz="2800" b="1" dirty="0"/>
              <a:t>of</a:t>
            </a:r>
            <a:r>
              <a:rPr lang="en-US" altLang="en-US" sz="2800" dirty="0"/>
              <a:t> these art majors are men?</a:t>
            </a:r>
          </a:p>
          <a:p>
            <a:pPr marL="457200" indent="-457200">
              <a:spcBef>
                <a:spcPts val="0"/>
              </a:spcBef>
              <a:buNone/>
            </a:pPr>
            <a:r>
              <a:rPr lang="en-US" altLang="en-US" sz="2800" dirty="0"/>
              <a:t>3) What </a:t>
            </a:r>
            <a:r>
              <a:rPr lang="en-US" altLang="en-US" sz="2800" i="1" dirty="0"/>
              <a:t>percentage</a:t>
            </a:r>
            <a:r>
              <a:rPr lang="en-US" altLang="en-US" sz="2800" dirty="0"/>
              <a:t> </a:t>
            </a:r>
            <a:r>
              <a:rPr lang="en-US" altLang="en-US" sz="2800" b="1" dirty="0"/>
              <a:t>of</a:t>
            </a:r>
            <a:r>
              <a:rPr lang="en-US" altLang="en-US" sz="2800" dirty="0"/>
              <a:t> these people are male art majors?</a:t>
            </a:r>
          </a:p>
          <a:p>
            <a:pPr marL="457200" indent="-457200">
              <a:buNone/>
            </a:pPr>
            <a:endParaRPr lang="en-US" altLang="en-US" sz="1100" dirty="0"/>
          </a:p>
          <a:p>
            <a:pPr marL="457200" indent="-457200">
              <a:buNone/>
            </a:pPr>
            <a:endParaRPr lang="en-US" altLang="en-US" sz="1100" dirty="0"/>
          </a:p>
          <a:p>
            <a:pPr marL="457200" indent="-457200">
              <a:buNone/>
            </a:pPr>
            <a:endParaRPr lang="en-US" altLang="en-US" sz="1100" dirty="0"/>
          </a:p>
          <a:p>
            <a:pPr marL="457200" indent="-457200">
              <a:buNone/>
            </a:pPr>
            <a:endParaRPr lang="en-US" altLang="en-US" sz="1100" dirty="0"/>
          </a:p>
          <a:p>
            <a:pPr marL="457200" indent="-457200">
              <a:buNone/>
            </a:pPr>
            <a:endParaRPr lang="en-US" altLang="en-US" sz="1100" dirty="0"/>
          </a:p>
          <a:p>
            <a:pPr marL="457200" indent="-457200">
              <a:buNone/>
            </a:pPr>
            <a:endParaRPr lang="en-US" altLang="en-US" sz="1100" dirty="0"/>
          </a:p>
          <a:p>
            <a:pPr marL="457200" indent="-457200">
              <a:buNone/>
            </a:pPr>
            <a:endParaRPr lang="en-US" altLang="en-US" sz="1100" dirty="0"/>
          </a:p>
          <a:p>
            <a:pPr marL="457200" indent="-457200">
              <a:buNone/>
            </a:pPr>
            <a:endParaRPr lang="en-US" altLang="en-US" sz="1100" dirty="0"/>
          </a:p>
          <a:p>
            <a:pPr marL="457200" indent="-457200">
              <a:buNone/>
            </a:pPr>
            <a:endParaRPr lang="en-US" altLang="en-US" sz="1100" dirty="0"/>
          </a:p>
          <a:p>
            <a:pPr marL="457200" indent="-457200">
              <a:buNone/>
            </a:pPr>
            <a:endParaRPr lang="en-US" altLang="en-US" sz="1100" dirty="0"/>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4</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a:xfrm>
            <a:off x="419100" y="457200"/>
            <a:ext cx="8266113" cy="1066800"/>
          </a:xfrm>
        </p:spPr>
        <p:txBody>
          <a:bodyPr/>
          <a:lstStyle/>
          <a:p>
            <a:r>
              <a:rPr lang="en-US" altLang="en-US" sz="3200" b="0" dirty="0">
                <a:latin typeface="Rockwell Extra Bold" panose="02060903040505020403" pitchFamily="18" charset="0"/>
              </a:rPr>
              <a:t>Confusion of the Inverse:</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Confusing Rows and Columns</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p:cNvSpPr txBox="1"/>
          <p:nvPr/>
        </p:nvSpPr>
        <p:spPr>
          <a:xfrm>
            <a:off x="184150" y="179387"/>
            <a:ext cx="1123950" cy="307777"/>
          </a:xfrm>
          <a:prstGeom prst="rect">
            <a:avLst/>
          </a:prstGeom>
          <a:noFill/>
        </p:spPr>
        <p:txBody>
          <a:bodyPr wrap="square" rtlCol="0">
            <a:spAutoFit/>
          </a:bodyPr>
          <a:lstStyle/>
          <a:p>
            <a:r>
              <a:rPr lang="en-US" sz="1400" dirty="0"/>
              <a:t>4.  P </a:t>
            </a:r>
          </a:p>
        </p:txBody>
      </p:sp>
      <p:pic>
        <p:nvPicPr>
          <p:cNvPr id="7" name="Picture 6"/>
          <p:cNvPicPr>
            <a:picLocks noChangeAspect="1"/>
          </p:cNvPicPr>
          <p:nvPr/>
        </p:nvPicPr>
        <p:blipFill>
          <a:blip r:embed="rId3"/>
          <a:stretch>
            <a:fillRect/>
          </a:stretch>
        </p:blipFill>
        <p:spPr>
          <a:xfrm>
            <a:off x="1641412" y="3201254"/>
            <a:ext cx="4671839" cy="1638259"/>
          </a:xfrm>
          <a:prstGeom prst="rect">
            <a:avLst/>
          </a:prstGeom>
        </p:spPr>
      </p:pic>
      <p:pic>
        <p:nvPicPr>
          <p:cNvPr id="3" name="Picture 2">
            <a:extLst>
              <a:ext uri="{FF2B5EF4-FFF2-40B4-BE49-F238E27FC236}">
                <a16:creationId xmlns:a16="http://schemas.microsoft.com/office/drawing/2014/main" id="{2B35612D-2FD5-350F-96D3-A78DC6203A95}"/>
              </a:ext>
            </a:extLst>
          </p:cNvPr>
          <p:cNvPicPr>
            <a:picLocks noChangeAspect="1"/>
          </p:cNvPicPr>
          <p:nvPr/>
        </p:nvPicPr>
        <p:blipFill>
          <a:blip r:embed="rId4"/>
          <a:stretch>
            <a:fillRect/>
          </a:stretch>
        </p:blipFill>
        <p:spPr>
          <a:xfrm>
            <a:off x="208199" y="4940605"/>
            <a:ext cx="7874876" cy="761738"/>
          </a:xfrm>
          <a:prstGeom prst="rect">
            <a:avLst/>
          </a:prstGeom>
        </p:spPr>
      </p:pic>
      <p:pic>
        <p:nvPicPr>
          <p:cNvPr id="4" name="Picture 3">
            <a:extLst>
              <a:ext uri="{FF2B5EF4-FFF2-40B4-BE49-F238E27FC236}">
                <a16:creationId xmlns:a16="http://schemas.microsoft.com/office/drawing/2014/main" id="{6A4CF849-A77D-DFC8-8F56-ECAC4468919F}"/>
              </a:ext>
            </a:extLst>
          </p:cNvPr>
          <p:cNvPicPr>
            <a:picLocks noChangeAspect="1"/>
          </p:cNvPicPr>
          <p:nvPr/>
        </p:nvPicPr>
        <p:blipFill>
          <a:blip r:embed="rId5"/>
          <a:stretch>
            <a:fillRect/>
          </a:stretch>
        </p:blipFill>
        <p:spPr>
          <a:xfrm>
            <a:off x="184150" y="5702343"/>
            <a:ext cx="7985234" cy="839388"/>
          </a:xfrm>
          <a:prstGeom prst="rect">
            <a:avLst/>
          </a:prstGeom>
        </p:spPr>
      </p:pic>
    </p:spTree>
    <p:extLst>
      <p:ext uri="{BB962C8B-B14F-4D97-AF65-F5344CB8AC3E}">
        <p14:creationId xmlns:p14="http://schemas.microsoft.com/office/powerpoint/2010/main" val="339465559"/>
      </p:ext>
    </p:extLst>
  </p:cSld>
  <p:clrMapOvr>
    <a:masterClrMapping/>
  </p:clrMapOvr>
  <p:transition spd="slow">
    <p:pull dir="ld"/>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0303E-D66F-3C23-248B-E6A6FA73271D}"/>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E57615EA-7446-7D85-7CD4-95EC26FDA030}"/>
              </a:ext>
            </a:extLst>
          </p:cNvPr>
          <p:cNvSpPr>
            <a:spLocks noGrp="1" noChangeAspect="1" noChangeArrowheads="1"/>
          </p:cNvSpPr>
          <p:nvPr>
            <p:ph type="body" sz="half" idx="4294967295"/>
          </p:nvPr>
        </p:nvSpPr>
        <p:spPr>
          <a:xfrm>
            <a:off x="419100" y="1801813"/>
            <a:ext cx="8266113" cy="4840287"/>
          </a:xfrm>
        </p:spPr>
        <p:txBody>
          <a:bodyPr/>
          <a:lstStyle/>
          <a:p>
            <a:pPr marL="0" lvl="0" indent="0" algn="ctr">
              <a:buNone/>
            </a:pPr>
            <a:endParaRPr lang="en-US" sz="2600" dirty="0">
              <a:effectLst>
                <a:outerShdw sx="0" sy="0">
                  <a:srgbClr val="000000"/>
                </a:outerShdw>
              </a:effectLst>
            </a:endParaRPr>
          </a:p>
          <a:p>
            <a:pPr marL="0" lvl="0" indent="0" algn="ctr">
              <a:buNone/>
            </a:pPr>
            <a:endParaRPr lang="en-US" sz="2600" dirty="0">
              <a:effectLst>
                <a:outerShdw sx="0" sy="0">
                  <a:srgbClr val="000000"/>
                </a:outerShdw>
              </a:effectLst>
            </a:endParaRPr>
          </a:p>
          <a:p>
            <a:pPr marL="0" lvl="0" indent="0" algn="ctr">
              <a:buNone/>
            </a:pPr>
            <a:endParaRPr lang="en-US" sz="2600" dirty="0">
              <a:effectLst>
                <a:outerShdw sx="0" sy="0">
                  <a:srgbClr val="000000"/>
                </a:outerShdw>
              </a:effectLst>
            </a:endParaRPr>
          </a:p>
          <a:p>
            <a:pPr marL="0" lvl="0" indent="0" algn="ctr">
              <a:buNone/>
            </a:pPr>
            <a:endParaRPr lang="en-US" sz="2600" dirty="0">
              <a:effectLst>
                <a:outerShdw sx="0" sy="0">
                  <a:srgbClr val="000000"/>
                </a:outerShdw>
              </a:effectLst>
            </a:endParaRPr>
          </a:p>
          <a:p>
            <a:pPr marL="0" lvl="0" indent="0" algn="ctr">
              <a:buNone/>
            </a:pPr>
            <a:endParaRPr lang="en-US" sz="2600" dirty="0">
              <a:effectLst>
                <a:outerShdw sx="0" sy="0">
                  <a:srgbClr val="000000"/>
                </a:outerShdw>
              </a:effectLst>
            </a:endParaRPr>
          </a:p>
          <a:p>
            <a:pPr marL="0" lvl="0" indent="0" algn="ctr">
              <a:buNone/>
            </a:pPr>
            <a:endParaRPr lang="en-US" sz="2600" dirty="0">
              <a:effectLst>
                <a:outerShdw sx="0" sy="0">
                  <a:srgbClr val="000000"/>
                </a:outerShdw>
              </a:effectLst>
            </a:endParaRPr>
          </a:p>
          <a:p>
            <a:pPr marL="0" lvl="0" indent="0" algn="ctr">
              <a:buNone/>
            </a:pPr>
            <a:endParaRPr lang="en-US" sz="2600" dirty="0">
              <a:effectLst>
                <a:outerShdw sx="0" sy="0">
                  <a:srgbClr val="000000"/>
                </a:outerShdw>
              </a:effectLst>
            </a:endParaRPr>
          </a:p>
          <a:p>
            <a:pPr marL="0" lvl="0" indent="0" algn="ctr">
              <a:buNone/>
            </a:pPr>
            <a:endParaRPr lang="en-US" sz="2600" dirty="0">
              <a:effectLst>
                <a:outerShdw sx="0" sy="0">
                  <a:srgbClr val="000000"/>
                </a:outerShdw>
              </a:effectLst>
            </a:endParaRPr>
          </a:p>
        </p:txBody>
      </p:sp>
      <p:sp>
        <p:nvSpPr>
          <p:cNvPr id="11267" name="Slide Number Placeholder 4">
            <a:extLst>
              <a:ext uri="{FF2B5EF4-FFF2-40B4-BE49-F238E27FC236}">
                <a16:creationId xmlns:a16="http://schemas.microsoft.com/office/drawing/2014/main" id="{96154A03-A69E-F610-C262-7196298AA372}"/>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40</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6F09AF8C-0C8A-D7EF-0517-EED924696577}"/>
              </a:ext>
            </a:extLst>
          </p:cNvPr>
          <p:cNvSpPr>
            <a:spLocks noGrp="1" noChangeArrowheads="1"/>
          </p:cNvSpPr>
          <p:nvPr>
            <p:ph type="title" idx="4294967295"/>
          </p:nvPr>
        </p:nvSpPr>
        <p:spPr>
          <a:xfrm>
            <a:off x="184149" y="457200"/>
            <a:ext cx="8622967" cy="1066800"/>
          </a:xfrm>
        </p:spPr>
        <p:txBody>
          <a:bodyPr/>
          <a:lstStyle/>
          <a:p>
            <a:r>
              <a:rPr lang="en-US" altLang="en-US" sz="3200" b="0" dirty="0">
                <a:latin typeface="Rockwell Extra Bold" panose="02060903040505020403" pitchFamily="18" charset="0"/>
              </a:rPr>
              <a:t>Patients’ Death Rates: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City vs. Rural Hospital</a:t>
            </a:r>
          </a:p>
        </p:txBody>
      </p:sp>
      <p:sp>
        <p:nvSpPr>
          <p:cNvPr id="11269" name="Rectangle 4">
            <a:extLst>
              <a:ext uri="{FF2B5EF4-FFF2-40B4-BE49-F238E27FC236}">
                <a16:creationId xmlns:a16="http://schemas.microsoft.com/office/drawing/2014/main" id="{12743D0D-877F-B2CE-0B52-3DCC172FB724}"/>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7E603A66-D1A8-CF7D-C05F-5D80273B4F01}"/>
              </a:ext>
            </a:extLst>
          </p:cNvPr>
          <p:cNvSpPr txBox="1"/>
          <p:nvPr/>
        </p:nvSpPr>
        <p:spPr>
          <a:xfrm>
            <a:off x="184149" y="155521"/>
            <a:ext cx="1333365" cy="307777"/>
          </a:xfrm>
          <a:prstGeom prst="rect">
            <a:avLst/>
          </a:prstGeom>
          <a:noFill/>
        </p:spPr>
        <p:txBody>
          <a:bodyPr wrap="square" rtlCol="0">
            <a:spAutoFit/>
          </a:bodyPr>
          <a:lstStyle/>
          <a:p>
            <a:r>
              <a:rPr lang="en-US" sz="1400" dirty="0"/>
              <a:t>7.9; P 293</a:t>
            </a:r>
          </a:p>
        </p:txBody>
      </p:sp>
      <p:pic>
        <p:nvPicPr>
          <p:cNvPr id="5" name="Picture 4">
            <a:extLst>
              <a:ext uri="{FF2B5EF4-FFF2-40B4-BE49-F238E27FC236}">
                <a16:creationId xmlns:a16="http://schemas.microsoft.com/office/drawing/2014/main" id="{83493FA9-B916-AEA2-A6D3-C0B214AD27EF}"/>
              </a:ext>
            </a:extLst>
          </p:cNvPr>
          <p:cNvPicPr>
            <a:picLocks noChangeAspect="1"/>
          </p:cNvPicPr>
          <p:nvPr/>
        </p:nvPicPr>
        <p:blipFill>
          <a:blip r:embed="rId3"/>
          <a:stretch>
            <a:fillRect/>
          </a:stretch>
        </p:blipFill>
        <p:spPr>
          <a:xfrm>
            <a:off x="380644" y="2238045"/>
            <a:ext cx="2967399" cy="1859771"/>
          </a:xfrm>
          <a:prstGeom prst="rect">
            <a:avLst/>
          </a:prstGeom>
        </p:spPr>
      </p:pic>
      <p:pic>
        <p:nvPicPr>
          <p:cNvPr id="10" name="Picture 9">
            <a:extLst>
              <a:ext uri="{FF2B5EF4-FFF2-40B4-BE49-F238E27FC236}">
                <a16:creationId xmlns:a16="http://schemas.microsoft.com/office/drawing/2014/main" id="{21C7FEE1-A337-2DEE-033D-70CBB2BA4CD4}"/>
              </a:ext>
            </a:extLst>
          </p:cNvPr>
          <p:cNvPicPr>
            <a:picLocks noChangeAspect="1"/>
          </p:cNvPicPr>
          <p:nvPr/>
        </p:nvPicPr>
        <p:blipFill>
          <a:blip r:embed="rId4"/>
          <a:stretch>
            <a:fillRect/>
          </a:stretch>
        </p:blipFill>
        <p:spPr>
          <a:xfrm>
            <a:off x="3303356" y="1764626"/>
            <a:ext cx="5685320" cy="2359152"/>
          </a:xfrm>
          <a:prstGeom prst="rect">
            <a:avLst/>
          </a:prstGeom>
        </p:spPr>
      </p:pic>
      <p:sp>
        <p:nvSpPr>
          <p:cNvPr id="6" name="TextBox 5">
            <a:extLst>
              <a:ext uri="{FF2B5EF4-FFF2-40B4-BE49-F238E27FC236}">
                <a16:creationId xmlns:a16="http://schemas.microsoft.com/office/drawing/2014/main" id="{F4A13767-A57A-96FB-782A-5C4CC98B965A}"/>
              </a:ext>
            </a:extLst>
          </p:cNvPr>
          <p:cNvSpPr txBox="1"/>
          <p:nvPr/>
        </p:nvSpPr>
        <p:spPr>
          <a:xfrm>
            <a:off x="358148" y="4125503"/>
            <a:ext cx="8388016" cy="1046440"/>
          </a:xfrm>
          <a:prstGeom prst="rect">
            <a:avLst/>
          </a:prstGeom>
          <a:noFill/>
        </p:spPr>
        <p:txBody>
          <a:bodyPr wrap="square" rtlCol="0">
            <a:spAutoFit/>
          </a:bodyPr>
          <a:lstStyle/>
          <a:p>
            <a:r>
              <a:rPr lang="en-US" sz="3200" dirty="0">
                <a:effectLst>
                  <a:outerShdw sx="0" sy="0">
                    <a:srgbClr val="000000"/>
                  </a:outerShdw>
                </a:effectLst>
              </a:rPr>
              <a:t>Simpson’s paradox reversal. Proof by selection.</a:t>
            </a:r>
          </a:p>
          <a:p>
            <a:r>
              <a:rPr lang="en-US" sz="3000" dirty="0">
                <a:effectLst>
                  <a:outerShdw sx="0" sy="0">
                    <a:srgbClr val="000000"/>
                  </a:outerShdw>
                </a:effectLst>
              </a:rPr>
              <a:t>Confounder gap (6.3-1.9) exceeds predictor (5.5-3.5)</a:t>
            </a:r>
          </a:p>
        </p:txBody>
      </p:sp>
      <p:pic>
        <p:nvPicPr>
          <p:cNvPr id="4" name="Picture 3">
            <a:extLst>
              <a:ext uri="{FF2B5EF4-FFF2-40B4-BE49-F238E27FC236}">
                <a16:creationId xmlns:a16="http://schemas.microsoft.com/office/drawing/2014/main" id="{9FD791F8-4463-36D8-C9F9-BAFD48195FB5}"/>
              </a:ext>
            </a:extLst>
          </p:cNvPr>
          <p:cNvPicPr>
            <a:picLocks noChangeAspect="1"/>
          </p:cNvPicPr>
          <p:nvPr/>
        </p:nvPicPr>
        <p:blipFill>
          <a:blip r:embed="rId5"/>
          <a:stretch>
            <a:fillRect/>
          </a:stretch>
        </p:blipFill>
        <p:spPr>
          <a:xfrm>
            <a:off x="2381750" y="5112897"/>
            <a:ext cx="4380499" cy="1529203"/>
          </a:xfrm>
          <a:prstGeom prst="rect">
            <a:avLst/>
          </a:prstGeom>
        </p:spPr>
      </p:pic>
      <p:sp>
        <p:nvSpPr>
          <p:cNvPr id="8" name="Oval 7">
            <a:extLst>
              <a:ext uri="{FF2B5EF4-FFF2-40B4-BE49-F238E27FC236}">
                <a16:creationId xmlns:a16="http://schemas.microsoft.com/office/drawing/2014/main" id="{B2D0DF42-1575-2375-650B-D7F3E4EFD865}"/>
              </a:ext>
            </a:extLst>
          </p:cNvPr>
          <p:cNvSpPr/>
          <p:nvPr/>
        </p:nvSpPr>
        <p:spPr bwMode="auto">
          <a:xfrm>
            <a:off x="4776280" y="3638145"/>
            <a:ext cx="2665379" cy="459671"/>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186060260"/>
      </p:ext>
    </p:extLst>
  </p:cSld>
  <p:clrMapOvr>
    <a:masterClrMapping/>
  </p:clrMapOvr>
  <p:transition spd="slow">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47406F-15BC-C6BF-A6D5-D0E8DF83E4A9}"/>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EA6339A4-EE8D-7502-5717-7C2E86A62C93}"/>
              </a:ext>
            </a:extLst>
          </p:cNvPr>
          <p:cNvSpPr>
            <a:spLocks noGrp="1" noChangeAspect="1" noChangeArrowheads="1"/>
          </p:cNvSpPr>
          <p:nvPr>
            <p:ph type="body" sz="half" idx="4294967295"/>
          </p:nvPr>
        </p:nvSpPr>
        <p:spPr>
          <a:xfrm>
            <a:off x="419100" y="1801813"/>
            <a:ext cx="8266113" cy="4840287"/>
          </a:xfrm>
        </p:spPr>
        <p:txBody>
          <a:bodyPr/>
          <a:lstStyle/>
          <a:p>
            <a:pPr marL="0" lvl="0" indent="0">
              <a:buNone/>
            </a:pPr>
            <a:endParaRPr lang="en-US" sz="2600" dirty="0">
              <a:effectLst>
                <a:outerShdw sx="0" sy="0">
                  <a:srgbClr val="000000"/>
                </a:outerShdw>
              </a:effectLst>
            </a:endParaRPr>
          </a:p>
          <a:p>
            <a:pPr marL="0" lvl="0" indent="0">
              <a:buNone/>
            </a:pPr>
            <a:endParaRPr lang="en-US" sz="2600" dirty="0">
              <a:effectLst>
                <a:outerShdw sx="0" sy="0">
                  <a:srgbClr val="000000"/>
                </a:outerShdw>
              </a:effectLst>
            </a:endParaRPr>
          </a:p>
          <a:p>
            <a:pPr marL="0" lvl="0" indent="0">
              <a:buNone/>
            </a:pPr>
            <a:endParaRPr lang="en-US" sz="2600" dirty="0">
              <a:effectLst>
                <a:outerShdw sx="0" sy="0">
                  <a:srgbClr val="000000"/>
                </a:outerShdw>
              </a:effectLst>
            </a:endParaRPr>
          </a:p>
          <a:p>
            <a:pPr marL="0" lvl="0" indent="0">
              <a:buNone/>
            </a:pPr>
            <a:endParaRPr lang="en-US" sz="2600" dirty="0">
              <a:effectLst>
                <a:outerShdw sx="0" sy="0">
                  <a:srgbClr val="000000"/>
                </a:outerShdw>
              </a:effectLst>
            </a:endParaRPr>
          </a:p>
          <a:p>
            <a:pPr marL="0" lvl="0" indent="0">
              <a:buNone/>
            </a:pPr>
            <a:endParaRPr lang="en-US" sz="2600" dirty="0">
              <a:effectLst>
                <a:outerShdw sx="0" sy="0">
                  <a:srgbClr val="000000"/>
                </a:outerShdw>
              </a:effectLst>
            </a:endParaRPr>
          </a:p>
          <a:p>
            <a:pPr marL="0" lvl="0" indent="0">
              <a:buNone/>
            </a:pPr>
            <a:endParaRPr lang="en-US" sz="2600" dirty="0">
              <a:effectLst>
                <a:outerShdw sx="0" sy="0">
                  <a:srgbClr val="000000"/>
                </a:outerShdw>
              </a:effectLst>
            </a:endParaRPr>
          </a:p>
        </p:txBody>
      </p:sp>
      <p:sp>
        <p:nvSpPr>
          <p:cNvPr id="11267" name="Slide Number Placeholder 4">
            <a:extLst>
              <a:ext uri="{FF2B5EF4-FFF2-40B4-BE49-F238E27FC236}">
                <a16:creationId xmlns:a16="http://schemas.microsoft.com/office/drawing/2014/main" id="{D5BC60BE-BCE1-A7AA-5690-FDD1B5D37975}"/>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41</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09BCE517-766F-62AA-E995-1AB691B337F8}"/>
              </a:ext>
            </a:extLst>
          </p:cNvPr>
          <p:cNvSpPr>
            <a:spLocks noGrp="1" noChangeArrowheads="1"/>
          </p:cNvSpPr>
          <p:nvPr>
            <p:ph type="title" idx="4294967295"/>
          </p:nvPr>
        </p:nvSpPr>
        <p:spPr>
          <a:xfrm>
            <a:off x="184149" y="457200"/>
            <a:ext cx="8622967" cy="1066800"/>
          </a:xfrm>
        </p:spPr>
        <p:txBody>
          <a:bodyPr/>
          <a:lstStyle/>
          <a:p>
            <a:r>
              <a:rPr lang="en-US" altLang="en-US" sz="3200" b="0" dirty="0">
                <a:latin typeface="Rockwell Extra Bold" panose="02060903040505020403" pitchFamily="18" charset="0"/>
              </a:rPr>
              <a:t>1970s Florida: Anti-White Bias?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Murderers &amp; Death Penalty</a:t>
            </a:r>
          </a:p>
        </p:txBody>
      </p:sp>
      <p:sp>
        <p:nvSpPr>
          <p:cNvPr id="11269" name="Rectangle 4">
            <a:extLst>
              <a:ext uri="{FF2B5EF4-FFF2-40B4-BE49-F238E27FC236}">
                <a16:creationId xmlns:a16="http://schemas.microsoft.com/office/drawing/2014/main" id="{26375AA7-7736-EBC1-A657-7F976FBA186C}"/>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BFD5BFFD-6ACF-8F5E-3389-82263696227C}"/>
              </a:ext>
            </a:extLst>
          </p:cNvPr>
          <p:cNvSpPr txBox="1"/>
          <p:nvPr/>
        </p:nvSpPr>
        <p:spPr>
          <a:xfrm>
            <a:off x="184149" y="155521"/>
            <a:ext cx="1333365" cy="307777"/>
          </a:xfrm>
          <a:prstGeom prst="rect">
            <a:avLst/>
          </a:prstGeom>
          <a:noFill/>
        </p:spPr>
        <p:txBody>
          <a:bodyPr wrap="square" rtlCol="0">
            <a:spAutoFit/>
          </a:bodyPr>
          <a:lstStyle/>
          <a:p>
            <a:r>
              <a:rPr lang="en-US" sz="1400" dirty="0"/>
              <a:t>7.9; P 296</a:t>
            </a:r>
          </a:p>
        </p:txBody>
      </p:sp>
      <p:pic>
        <p:nvPicPr>
          <p:cNvPr id="9" name="Picture 8">
            <a:extLst>
              <a:ext uri="{FF2B5EF4-FFF2-40B4-BE49-F238E27FC236}">
                <a16:creationId xmlns:a16="http://schemas.microsoft.com/office/drawing/2014/main" id="{E477A626-5F9B-E0AD-1EF4-A6A6C8F6494C}"/>
              </a:ext>
            </a:extLst>
          </p:cNvPr>
          <p:cNvPicPr>
            <a:picLocks noChangeAspect="1"/>
          </p:cNvPicPr>
          <p:nvPr/>
        </p:nvPicPr>
        <p:blipFill>
          <a:blip r:embed="rId3"/>
          <a:stretch>
            <a:fillRect/>
          </a:stretch>
        </p:blipFill>
        <p:spPr>
          <a:xfrm>
            <a:off x="332148" y="2264508"/>
            <a:ext cx="3041862" cy="1969078"/>
          </a:xfrm>
          <a:prstGeom prst="rect">
            <a:avLst/>
          </a:prstGeom>
          <a:ln w="38100">
            <a:solidFill>
              <a:schemeClr val="tx1"/>
            </a:solidFill>
          </a:ln>
        </p:spPr>
      </p:pic>
      <p:pic>
        <p:nvPicPr>
          <p:cNvPr id="13" name="Picture 12">
            <a:extLst>
              <a:ext uri="{FF2B5EF4-FFF2-40B4-BE49-F238E27FC236}">
                <a16:creationId xmlns:a16="http://schemas.microsoft.com/office/drawing/2014/main" id="{4DE0BC43-8941-078C-EAEF-FD23CB2BFA14}"/>
              </a:ext>
            </a:extLst>
          </p:cNvPr>
          <p:cNvPicPr>
            <a:picLocks noChangeAspect="1"/>
          </p:cNvPicPr>
          <p:nvPr/>
        </p:nvPicPr>
        <p:blipFill>
          <a:blip r:embed="rId4"/>
          <a:stretch>
            <a:fillRect/>
          </a:stretch>
        </p:blipFill>
        <p:spPr>
          <a:xfrm>
            <a:off x="3608960" y="1753172"/>
            <a:ext cx="5404309" cy="2549465"/>
          </a:xfrm>
          <a:prstGeom prst="rect">
            <a:avLst/>
          </a:prstGeom>
        </p:spPr>
      </p:pic>
      <p:sp>
        <p:nvSpPr>
          <p:cNvPr id="14" name="TextBox 13">
            <a:extLst>
              <a:ext uri="{FF2B5EF4-FFF2-40B4-BE49-F238E27FC236}">
                <a16:creationId xmlns:a16="http://schemas.microsoft.com/office/drawing/2014/main" id="{59DF6A9D-EA17-A096-29C7-B83D225A66E6}"/>
              </a:ext>
            </a:extLst>
          </p:cNvPr>
          <p:cNvSpPr txBox="1"/>
          <p:nvPr/>
        </p:nvSpPr>
        <p:spPr>
          <a:xfrm>
            <a:off x="240672" y="4351278"/>
            <a:ext cx="8622967" cy="1015663"/>
          </a:xfrm>
          <a:prstGeom prst="rect">
            <a:avLst/>
          </a:prstGeom>
          <a:noFill/>
        </p:spPr>
        <p:txBody>
          <a:bodyPr wrap="square" rtlCol="0">
            <a:spAutoFit/>
          </a:bodyPr>
          <a:lstStyle/>
          <a:p>
            <a:pPr marL="0" lvl="0" indent="0">
              <a:buNone/>
            </a:pPr>
            <a:r>
              <a:rPr lang="en-US" sz="3000" dirty="0">
                <a:effectLst>
                  <a:outerShdw sx="0" sy="0">
                    <a:srgbClr val="000000"/>
                  </a:outerShdw>
                </a:effectLst>
              </a:rPr>
              <a:t>Simpson’s paradox reversal.  Proof by selection!</a:t>
            </a:r>
          </a:p>
          <a:p>
            <a:pPr marL="0" lvl="0" indent="0">
              <a:buNone/>
            </a:pPr>
            <a:r>
              <a:rPr lang="en-US" sz="3000" dirty="0">
                <a:effectLst>
                  <a:outerShdw sx="0" sy="0">
                    <a:srgbClr val="000000"/>
                  </a:outerShdw>
                </a:effectLst>
              </a:rPr>
              <a:t>Victim gap (14.0 - 5.4) exceeds Killer gap (11.9 - 10.2)  </a:t>
            </a:r>
          </a:p>
        </p:txBody>
      </p:sp>
      <p:pic>
        <p:nvPicPr>
          <p:cNvPr id="4" name="Picture 3">
            <a:extLst>
              <a:ext uri="{FF2B5EF4-FFF2-40B4-BE49-F238E27FC236}">
                <a16:creationId xmlns:a16="http://schemas.microsoft.com/office/drawing/2014/main" id="{18C74FF0-9623-9DE4-8460-D77384DA5C6C}"/>
              </a:ext>
            </a:extLst>
          </p:cNvPr>
          <p:cNvPicPr>
            <a:picLocks noChangeAspect="1"/>
          </p:cNvPicPr>
          <p:nvPr/>
        </p:nvPicPr>
        <p:blipFill>
          <a:blip r:embed="rId5"/>
          <a:stretch>
            <a:fillRect/>
          </a:stretch>
        </p:blipFill>
        <p:spPr>
          <a:xfrm>
            <a:off x="2363821" y="5339126"/>
            <a:ext cx="4416358" cy="1420666"/>
          </a:xfrm>
          <a:prstGeom prst="rect">
            <a:avLst/>
          </a:prstGeom>
        </p:spPr>
      </p:pic>
    </p:spTree>
    <p:extLst>
      <p:ext uri="{BB962C8B-B14F-4D97-AF65-F5344CB8AC3E}">
        <p14:creationId xmlns:p14="http://schemas.microsoft.com/office/powerpoint/2010/main" val="1889025240"/>
      </p:ext>
    </p:extLst>
  </p:cSld>
  <p:clrMapOvr>
    <a:masterClrMapping/>
  </p:clrMapOvr>
  <p:transition spd="slow">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CC2CBB-0D10-78F8-C75F-5C912C1B74C6}"/>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C85388B6-FC65-C8BE-4C22-574D06F62B32}"/>
              </a:ext>
            </a:extLst>
          </p:cNvPr>
          <p:cNvSpPr>
            <a:spLocks noGrp="1" noChangeAspect="1" noChangeArrowheads="1"/>
          </p:cNvSpPr>
          <p:nvPr>
            <p:ph type="body" sz="half" idx="4294967295"/>
          </p:nvPr>
        </p:nvSpPr>
        <p:spPr>
          <a:xfrm>
            <a:off x="419100" y="1750979"/>
            <a:ext cx="8266113" cy="4891121"/>
          </a:xfrm>
        </p:spPr>
        <p:txBody>
          <a:bodyPr/>
          <a:lstStyle/>
          <a:p>
            <a:pPr marL="0" lvl="0" indent="0" algn="ctr">
              <a:spcBef>
                <a:spcPts val="0"/>
              </a:spcBef>
              <a:buNone/>
            </a:pPr>
            <a:r>
              <a:rPr lang="en-US" dirty="0">
                <a:effectLst>
                  <a:outerShdw sx="0" sy="0">
                    <a:srgbClr val="000000"/>
                  </a:outerShdw>
                </a:effectLst>
              </a:rPr>
              <a:t>What percentage ___ got the Death penalty:</a:t>
            </a:r>
          </a:p>
          <a:p>
            <a:pPr marL="514350" lvl="0" indent="-514350" algn="ctr">
              <a:spcBef>
                <a:spcPts val="0"/>
              </a:spcBef>
              <a:buFont typeface="+mj-lt"/>
              <a:buAutoNum type="arabicPeriod"/>
            </a:pPr>
            <a:r>
              <a:rPr lang="en-US" dirty="0">
                <a:effectLst>
                  <a:outerShdw sx="0" sy="0">
                    <a:srgbClr val="000000"/>
                  </a:outerShdw>
                </a:effectLst>
              </a:rPr>
              <a:t>Of white murderers who killed a Black?</a:t>
            </a:r>
          </a:p>
          <a:p>
            <a:pPr marL="514350" lvl="0" indent="-514350" algn="ctr">
              <a:spcBef>
                <a:spcPts val="0"/>
              </a:spcBef>
              <a:buFont typeface="+mj-lt"/>
              <a:buAutoNum type="arabicPeriod"/>
            </a:pPr>
            <a:r>
              <a:rPr lang="en-US" dirty="0">
                <a:effectLst>
                  <a:outerShdw sx="0" sy="0">
                    <a:srgbClr val="000000"/>
                  </a:outerShdw>
                </a:effectLst>
              </a:rPr>
              <a:t>Of Black murderers who killed a White? </a:t>
            </a:r>
            <a:r>
              <a:rPr lang="en-US" sz="2800" dirty="0">
                <a:effectLst>
                  <a:outerShdw sx="0" sy="0">
                    <a:srgbClr val="000000"/>
                  </a:outerShdw>
                </a:effectLst>
              </a:rPr>
              <a:t>,</a:t>
            </a:r>
          </a:p>
        </p:txBody>
      </p:sp>
      <p:sp>
        <p:nvSpPr>
          <p:cNvPr id="11267" name="Slide Number Placeholder 4">
            <a:extLst>
              <a:ext uri="{FF2B5EF4-FFF2-40B4-BE49-F238E27FC236}">
                <a16:creationId xmlns:a16="http://schemas.microsoft.com/office/drawing/2014/main" id="{E120864D-C7AE-3C16-2341-F09053A1E7B3}"/>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42</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D793196C-7D70-1DAA-4A3E-FAD830BCF635}"/>
              </a:ext>
            </a:extLst>
          </p:cNvPr>
          <p:cNvSpPr>
            <a:spLocks noGrp="1" noChangeArrowheads="1"/>
          </p:cNvSpPr>
          <p:nvPr>
            <p:ph type="title" idx="4294967295"/>
          </p:nvPr>
        </p:nvSpPr>
        <p:spPr>
          <a:xfrm>
            <a:off x="184149" y="457200"/>
            <a:ext cx="8622967" cy="1066800"/>
          </a:xfrm>
        </p:spPr>
        <p:txBody>
          <a:bodyPr/>
          <a:lstStyle/>
          <a:p>
            <a:r>
              <a:rPr lang="en-US" altLang="en-US" sz="3200" b="0" dirty="0">
                <a:latin typeface="Rockwell Extra Bold" panose="02060903040505020403" pitchFamily="18" charset="0"/>
              </a:rPr>
              <a:t>1970s Florida: Anti-White Bias?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Murderers &amp; Death Penalty</a:t>
            </a:r>
          </a:p>
        </p:txBody>
      </p:sp>
      <p:sp>
        <p:nvSpPr>
          <p:cNvPr id="11269" name="Rectangle 4">
            <a:extLst>
              <a:ext uri="{FF2B5EF4-FFF2-40B4-BE49-F238E27FC236}">
                <a16:creationId xmlns:a16="http://schemas.microsoft.com/office/drawing/2014/main" id="{53E6B5F1-4A23-28BF-0A2C-60AF19DA8E78}"/>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09E45487-11E1-F428-8F3E-E0781084D677}"/>
              </a:ext>
            </a:extLst>
          </p:cNvPr>
          <p:cNvSpPr txBox="1"/>
          <p:nvPr/>
        </p:nvSpPr>
        <p:spPr>
          <a:xfrm>
            <a:off x="184149" y="155521"/>
            <a:ext cx="1333365" cy="307777"/>
          </a:xfrm>
          <a:prstGeom prst="rect">
            <a:avLst/>
          </a:prstGeom>
          <a:noFill/>
        </p:spPr>
        <p:txBody>
          <a:bodyPr wrap="square" rtlCol="0">
            <a:spAutoFit/>
          </a:bodyPr>
          <a:lstStyle/>
          <a:p>
            <a:r>
              <a:rPr lang="en-US" sz="1400" dirty="0"/>
              <a:t>7.9; P 293</a:t>
            </a:r>
          </a:p>
        </p:txBody>
      </p:sp>
      <p:pic>
        <p:nvPicPr>
          <p:cNvPr id="4" name="Picture 3">
            <a:extLst>
              <a:ext uri="{FF2B5EF4-FFF2-40B4-BE49-F238E27FC236}">
                <a16:creationId xmlns:a16="http://schemas.microsoft.com/office/drawing/2014/main" id="{A63B25C3-5410-D6DC-9D73-0DEFA1CD9663}"/>
              </a:ext>
            </a:extLst>
          </p:cNvPr>
          <p:cNvPicPr>
            <a:picLocks noChangeAspect="1"/>
          </p:cNvPicPr>
          <p:nvPr/>
        </p:nvPicPr>
        <p:blipFill>
          <a:blip r:embed="rId3"/>
          <a:stretch>
            <a:fillRect/>
          </a:stretch>
        </p:blipFill>
        <p:spPr>
          <a:xfrm>
            <a:off x="1200772" y="3461368"/>
            <a:ext cx="6742456" cy="3180732"/>
          </a:xfrm>
          <a:prstGeom prst="rect">
            <a:avLst/>
          </a:prstGeom>
        </p:spPr>
      </p:pic>
    </p:spTree>
    <p:extLst>
      <p:ext uri="{BB962C8B-B14F-4D97-AF65-F5344CB8AC3E}">
        <p14:creationId xmlns:p14="http://schemas.microsoft.com/office/powerpoint/2010/main" val="986544552"/>
      </p:ext>
    </p:extLst>
  </p:cSld>
  <p:clrMapOvr>
    <a:masterClrMapping/>
  </p:clrMapOvr>
  <p:transition spd="slow">
    <p:pull dir="ld"/>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CDDFCB-5E6F-A492-9315-CA0CFCA7440D}"/>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7B5F7D83-339D-05DF-2F1A-90B7CAED4949}"/>
              </a:ext>
            </a:extLst>
          </p:cNvPr>
          <p:cNvSpPr>
            <a:spLocks noGrp="1" noChangeAspect="1" noChangeArrowheads="1"/>
          </p:cNvSpPr>
          <p:nvPr>
            <p:ph type="body" sz="half" idx="4294967295"/>
          </p:nvPr>
        </p:nvSpPr>
        <p:spPr>
          <a:xfrm>
            <a:off x="297196" y="1750979"/>
            <a:ext cx="8622967" cy="4891121"/>
          </a:xfrm>
        </p:spPr>
        <p:txBody>
          <a:bodyPr/>
          <a:lstStyle/>
          <a:p>
            <a:pPr marL="0" lvl="0" indent="0" algn="ctr">
              <a:spcBef>
                <a:spcPts val="0"/>
              </a:spcBef>
              <a:buNone/>
            </a:pPr>
            <a:endParaRPr lang="en-US" sz="800" dirty="0">
              <a:effectLst>
                <a:outerShdw sx="0" sy="0">
                  <a:srgbClr val="000000"/>
                </a:outerShdw>
              </a:effectLst>
            </a:endParaRPr>
          </a:p>
          <a:p>
            <a:pPr marL="0" lvl="0" indent="0" algn="ctr">
              <a:spcBef>
                <a:spcPts val="0"/>
              </a:spcBef>
              <a:buNone/>
            </a:pPr>
            <a:endParaRPr lang="en-US" sz="800" dirty="0">
              <a:effectLst>
                <a:outerShdw sx="0" sy="0">
                  <a:srgbClr val="000000"/>
                </a:outerShdw>
              </a:effectLst>
            </a:endParaRPr>
          </a:p>
          <a:p>
            <a:pPr marL="0" lvl="0" indent="0" algn="ctr">
              <a:spcBef>
                <a:spcPts val="0"/>
              </a:spcBef>
              <a:buNone/>
            </a:pPr>
            <a:endParaRPr lang="en-US" sz="800" dirty="0">
              <a:effectLst>
                <a:outerShdw sx="0" sy="0">
                  <a:srgbClr val="000000"/>
                </a:outerShdw>
              </a:effectLst>
            </a:endParaRPr>
          </a:p>
          <a:p>
            <a:pPr marL="0" lvl="0" indent="0" algn="ctr">
              <a:spcBef>
                <a:spcPts val="0"/>
              </a:spcBef>
              <a:buNone/>
            </a:pPr>
            <a:endParaRPr lang="en-US" sz="800" dirty="0">
              <a:effectLst>
                <a:outerShdw sx="0" sy="0">
                  <a:srgbClr val="000000"/>
                </a:outerShdw>
              </a:effectLst>
            </a:endParaRPr>
          </a:p>
          <a:p>
            <a:pPr marL="0" lvl="0" indent="0" algn="ctr">
              <a:spcBef>
                <a:spcPts val="0"/>
              </a:spcBef>
              <a:buNone/>
            </a:pPr>
            <a:endParaRPr lang="en-US" sz="800" dirty="0">
              <a:effectLst>
                <a:outerShdw sx="0" sy="0">
                  <a:srgbClr val="000000"/>
                </a:outerShdw>
              </a:effectLst>
            </a:endParaRPr>
          </a:p>
          <a:p>
            <a:pPr marL="0" lvl="0" indent="0" algn="ctr">
              <a:spcBef>
                <a:spcPts val="0"/>
              </a:spcBef>
              <a:buNone/>
            </a:pPr>
            <a:endParaRPr lang="en-US" sz="800" dirty="0">
              <a:effectLst>
                <a:outerShdw sx="0" sy="0">
                  <a:srgbClr val="000000"/>
                </a:outerShdw>
              </a:effectLst>
            </a:endParaRPr>
          </a:p>
          <a:p>
            <a:pPr marL="0" lvl="0" indent="0" algn="ctr">
              <a:spcBef>
                <a:spcPts val="0"/>
              </a:spcBef>
              <a:buNone/>
            </a:pPr>
            <a:endParaRPr lang="en-US" sz="800" dirty="0">
              <a:effectLst>
                <a:outerShdw sx="0" sy="0">
                  <a:srgbClr val="000000"/>
                </a:outerShdw>
              </a:effectLst>
            </a:endParaRPr>
          </a:p>
          <a:p>
            <a:pPr marL="0" lvl="0" indent="0" algn="ctr">
              <a:spcBef>
                <a:spcPts val="0"/>
              </a:spcBef>
              <a:buNone/>
            </a:pPr>
            <a:endParaRPr lang="en-US" sz="800" dirty="0">
              <a:effectLst>
                <a:outerShdw sx="0" sy="0">
                  <a:srgbClr val="000000"/>
                </a:outerShdw>
              </a:effectLst>
            </a:endParaRPr>
          </a:p>
          <a:p>
            <a:pPr marL="0" lvl="0" indent="0" algn="ctr">
              <a:spcBef>
                <a:spcPts val="0"/>
              </a:spcBef>
              <a:buNone/>
            </a:pPr>
            <a:endParaRPr lang="en-US" sz="800" dirty="0">
              <a:effectLst>
                <a:outerShdw sx="0" sy="0">
                  <a:srgbClr val="000000"/>
                </a:outerShdw>
              </a:effectLst>
            </a:endParaRPr>
          </a:p>
          <a:p>
            <a:pPr marL="0" lvl="0" indent="0" algn="ctr">
              <a:spcBef>
                <a:spcPts val="0"/>
              </a:spcBef>
              <a:buNone/>
            </a:pPr>
            <a:endParaRPr lang="en-US" sz="800" dirty="0">
              <a:effectLst>
                <a:outerShdw sx="0" sy="0">
                  <a:srgbClr val="000000"/>
                </a:outerShdw>
              </a:effectLst>
            </a:endParaRPr>
          </a:p>
          <a:p>
            <a:pPr marL="0" lvl="0" indent="0" algn="ctr">
              <a:spcBef>
                <a:spcPts val="0"/>
              </a:spcBef>
              <a:buNone/>
            </a:pPr>
            <a:endParaRPr lang="en-US" sz="800" dirty="0">
              <a:effectLst>
                <a:outerShdw sx="0" sy="0">
                  <a:srgbClr val="000000"/>
                </a:outerShdw>
              </a:effectLst>
            </a:endParaRPr>
          </a:p>
          <a:p>
            <a:pPr marL="0" lvl="0" indent="0" algn="ctr">
              <a:spcBef>
                <a:spcPts val="0"/>
              </a:spcBef>
              <a:buNone/>
            </a:pPr>
            <a:endParaRPr lang="en-US" sz="800" dirty="0">
              <a:effectLst>
                <a:outerShdw sx="0" sy="0">
                  <a:srgbClr val="000000"/>
                </a:outerShdw>
              </a:effectLst>
            </a:endParaRPr>
          </a:p>
          <a:p>
            <a:pPr marL="0" lvl="0" indent="0" algn="ctr">
              <a:spcBef>
                <a:spcPts val="0"/>
              </a:spcBef>
              <a:buNone/>
            </a:pPr>
            <a:endParaRPr lang="en-US" sz="800" dirty="0">
              <a:effectLst>
                <a:outerShdw sx="0" sy="0">
                  <a:srgbClr val="000000"/>
                </a:outerShdw>
              </a:effectLst>
            </a:endParaRPr>
          </a:p>
          <a:p>
            <a:pPr marL="0" lvl="0" indent="0" algn="ctr">
              <a:spcBef>
                <a:spcPts val="0"/>
              </a:spcBef>
              <a:buNone/>
            </a:pPr>
            <a:endParaRPr lang="en-US" sz="800" dirty="0">
              <a:effectLst>
                <a:outerShdw sx="0" sy="0">
                  <a:srgbClr val="000000"/>
                </a:outerShdw>
              </a:effectLst>
            </a:endParaRPr>
          </a:p>
        </p:txBody>
      </p:sp>
      <p:sp>
        <p:nvSpPr>
          <p:cNvPr id="11267" name="Slide Number Placeholder 4">
            <a:extLst>
              <a:ext uri="{FF2B5EF4-FFF2-40B4-BE49-F238E27FC236}">
                <a16:creationId xmlns:a16="http://schemas.microsoft.com/office/drawing/2014/main" id="{588C3EA5-307E-A8A8-FAFC-D5E27A9BF87B}"/>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43</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0B24C775-FED3-2329-EC20-2E4FA380BC20}"/>
              </a:ext>
            </a:extLst>
          </p:cNvPr>
          <p:cNvSpPr>
            <a:spLocks noGrp="1" noChangeArrowheads="1"/>
          </p:cNvSpPr>
          <p:nvPr>
            <p:ph type="title" idx="4294967295"/>
          </p:nvPr>
        </p:nvSpPr>
        <p:spPr>
          <a:xfrm>
            <a:off x="184149" y="457200"/>
            <a:ext cx="8622967" cy="1066800"/>
          </a:xfrm>
        </p:spPr>
        <p:txBody>
          <a:bodyPr/>
          <a:lstStyle/>
          <a:p>
            <a:r>
              <a:rPr lang="en-US" altLang="en-US" sz="3200" b="0" dirty="0">
                <a:latin typeface="Rockwell Extra Bold" panose="02060903040505020403" pitchFamily="18" charset="0"/>
              </a:rPr>
              <a:t>Magazine Renewal Rates: </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February higher than January.</a:t>
            </a:r>
          </a:p>
        </p:txBody>
      </p:sp>
      <p:sp>
        <p:nvSpPr>
          <p:cNvPr id="11269" name="Rectangle 4">
            <a:extLst>
              <a:ext uri="{FF2B5EF4-FFF2-40B4-BE49-F238E27FC236}">
                <a16:creationId xmlns:a16="http://schemas.microsoft.com/office/drawing/2014/main" id="{2C4A5655-3F20-2F04-BACE-5C8256BFDD4D}"/>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BFB68F5C-AE94-5623-A1DF-4D168C4F86B4}"/>
              </a:ext>
            </a:extLst>
          </p:cNvPr>
          <p:cNvSpPr txBox="1"/>
          <p:nvPr/>
        </p:nvSpPr>
        <p:spPr>
          <a:xfrm>
            <a:off x="184149" y="155521"/>
            <a:ext cx="1333365" cy="307777"/>
          </a:xfrm>
          <a:prstGeom prst="rect">
            <a:avLst/>
          </a:prstGeom>
          <a:noFill/>
        </p:spPr>
        <p:txBody>
          <a:bodyPr wrap="square" rtlCol="0">
            <a:spAutoFit/>
          </a:bodyPr>
          <a:lstStyle/>
          <a:p>
            <a:r>
              <a:rPr lang="en-US" sz="1400" dirty="0"/>
              <a:t>7.9; P 298</a:t>
            </a:r>
          </a:p>
        </p:txBody>
      </p:sp>
      <p:sp>
        <p:nvSpPr>
          <p:cNvPr id="10" name="TextBox 9">
            <a:extLst>
              <a:ext uri="{FF2B5EF4-FFF2-40B4-BE49-F238E27FC236}">
                <a16:creationId xmlns:a16="http://schemas.microsoft.com/office/drawing/2014/main" id="{6C120DC5-EFAF-B3BE-7874-14541854B1DF}"/>
              </a:ext>
            </a:extLst>
          </p:cNvPr>
          <p:cNvSpPr txBox="1"/>
          <p:nvPr/>
        </p:nvSpPr>
        <p:spPr>
          <a:xfrm>
            <a:off x="223837" y="3594993"/>
            <a:ext cx="8736014" cy="1077218"/>
          </a:xfrm>
          <a:prstGeom prst="rect">
            <a:avLst/>
          </a:prstGeom>
          <a:noFill/>
        </p:spPr>
        <p:txBody>
          <a:bodyPr wrap="square" rtlCol="0">
            <a:spAutoFit/>
          </a:bodyPr>
          <a:lstStyle/>
          <a:p>
            <a:pPr marL="0" lvl="0" indent="0" algn="ctr">
              <a:spcBef>
                <a:spcPts val="0"/>
              </a:spcBef>
              <a:buNone/>
            </a:pPr>
            <a:r>
              <a:rPr lang="en-US" sz="3200" dirty="0">
                <a:effectLst>
                  <a:outerShdw sx="0" sy="0">
                    <a:srgbClr val="000000"/>
                  </a:outerShdw>
                </a:effectLst>
              </a:rPr>
              <a:t>Simpson’s paradox. Proof by selection</a:t>
            </a:r>
          </a:p>
          <a:p>
            <a:pPr marL="0" lvl="0" indent="0" algn="ctr">
              <a:spcBef>
                <a:spcPts val="0"/>
              </a:spcBef>
              <a:buNone/>
            </a:pPr>
            <a:r>
              <a:rPr lang="en-US" sz="3200" dirty="0">
                <a:effectLst>
                  <a:outerShdw sx="0" sy="0">
                    <a:srgbClr val="000000"/>
                  </a:outerShdw>
                </a:effectLst>
              </a:rPr>
              <a:t>Confounder gap (55pt) exceeds predictor gap (13pt)</a:t>
            </a:r>
            <a:endParaRPr lang="en-US" dirty="0"/>
          </a:p>
        </p:txBody>
      </p:sp>
      <p:pic>
        <p:nvPicPr>
          <p:cNvPr id="12" name="Picture 11">
            <a:extLst>
              <a:ext uri="{FF2B5EF4-FFF2-40B4-BE49-F238E27FC236}">
                <a16:creationId xmlns:a16="http://schemas.microsoft.com/office/drawing/2014/main" id="{E8298FC2-5553-3E9C-C43A-FE24762B9B51}"/>
              </a:ext>
            </a:extLst>
          </p:cNvPr>
          <p:cNvPicPr>
            <a:picLocks noChangeAspect="1"/>
          </p:cNvPicPr>
          <p:nvPr/>
        </p:nvPicPr>
        <p:blipFill>
          <a:blip r:embed="rId3"/>
          <a:stretch>
            <a:fillRect/>
          </a:stretch>
        </p:blipFill>
        <p:spPr>
          <a:xfrm>
            <a:off x="4416495" y="1762327"/>
            <a:ext cx="3868745" cy="1901952"/>
          </a:xfrm>
          <a:prstGeom prst="rect">
            <a:avLst/>
          </a:prstGeom>
        </p:spPr>
      </p:pic>
      <p:pic>
        <p:nvPicPr>
          <p:cNvPr id="14" name="Picture 13">
            <a:extLst>
              <a:ext uri="{FF2B5EF4-FFF2-40B4-BE49-F238E27FC236}">
                <a16:creationId xmlns:a16="http://schemas.microsoft.com/office/drawing/2014/main" id="{246409EC-6555-4247-7CD6-B193EA192C6F}"/>
              </a:ext>
            </a:extLst>
          </p:cNvPr>
          <p:cNvPicPr>
            <a:picLocks noChangeAspect="1"/>
          </p:cNvPicPr>
          <p:nvPr/>
        </p:nvPicPr>
        <p:blipFill>
          <a:blip r:embed="rId4"/>
          <a:stretch>
            <a:fillRect/>
          </a:stretch>
        </p:blipFill>
        <p:spPr>
          <a:xfrm>
            <a:off x="647107" y="1751498"/>
            <a:ext cx="3894724" cy="1920240"/>
          </a:xfrm>
          <a:prstGeom prst="rect">
            <a:avLst/>
          </a:prstGeom>
        </p:spPr>
      </p:pic>
      <p:pic>
        <p:nvPicPr>
          <p:cNvPr id="16" name="Picture 15">
            <a:extLst>
              <a:ext uri="{FF2B5EF4-FFF2-40B4-BE49-F238E27FC236}">
                <a16:creationId xmlns:a16="http://schemas.microsoft.com/office/drawing/2014/main" id="{939EE1FE-DB90-FBB5-2DB3-E38DCF5BF0FA}"/>
              </a:ext>
            </a:extLst>
          </p:cNvPr>
          <p:cNvPicPr>
            <a:picLocks noChangeAspect="1"/>
          </p:cNvPicPr>
          <p:nvPr/>
        </p:nvPicPr>
        <p:blipFill>
          <a:blip r:embed="rId5"/>
          <a:stretch>
            <a:fillRect/>
          </a:stretch>
        </p:blipFill>
        <p:spPr>
          <a:xfrm>
            <a:off x="1664566" y="4613754"/>
            <a:ext cx="5754529" cy="1901952"/>
          </a:xfrm>
          <a:prstGeom prst="rect">
            <a:avLst/>
          </a:prstGeom>
        </p:spPr>
      </p:pic>
    </p:spTree>
    <p:extLst>
      <p:ext uri="{BB962C8B-B14F-4D97-AF65-F5344CB8AC3E}">
        <p14:creationId xmlns:p14="http://schemas.microsoft.com/office/powerpoint/2010/main" val="2196799783"/>
      </p:ext>
    </p:extLst>
  </p:cSld>
  <p:clrMapOvr>
    <a:masterClrMapping/>
  </p:clrMapOvr>
  <p:transition spd="slow">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196C8-E0CE-B0FB-6179-29AB67576089}"/>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5AA15731-6F51-574A-65F1-0F45E9651620}"/>
              </a:ext>
            </a:extLst>
          </p:cNvPr>
          <p:cNvSpPr>
            <a:spLocks noGrp="1" noChangeAspect="1" noChangeArrowheads="1"/>
          </p:cNvSpPr>
          <p:nvPr>
            <p:ph type="body" sz="half" idx="4294967295"/>
          </p:nvPr>
        </p:nvSpPr>
        <p:spPr>
          <a:xfrm>
            <a:off x="297196" y="1750979"/>
            <a:ext cx="8622967" cy="4891121"/>
          </a:xfrm>
        </p:spPr>
        <p:txBody>
          <a:bodyPr/>
          <a:lstStyle/>
          <a:p>
            <a:pPr marL="0" lvl="0" indent="0" algn="ctr">
              <a:spcBef>
                <a:spcPts val="0"/>
              </a:spcBef>
              <a:buNone/>
            </a:pPr>
            <a:endParaRPr lang="en-US" sz="800" dirty="0">
              <a:effectLst>
                <a:outerShdw sx="0" sy="0">
                  <a:srgbClr val="000000"/>
                </a:outerShdw>
              </a:effectLst>
            </a:endParaRPr>
          </a:p>
          <a:p>
            <a:pPr marL="0" lvl="0" indent="0" algn="ctr">
              <a:spcBef>
                <a:spcPts val="0"/>
              </a:spcBef>
              <a:buNone/>
            </a:pPr>
            <a:endParaRPr lang="en-US" sz="800" dirty="0">
              <a:effectLst>
                <a:outerShdw sx="0" sy="0">
                  <a:srgbClr val="000000"/>
                </a:outerShdw>
              </a:effectLst>
            </a:endParaRPr>
          </a:p>
          <a:p>
            <a:pPr marL="0" lvl="0" indent="0" algn="ctr">
              <a:spcBef>
                <a:spcPts val="0"/>
              </a:spcBef>
              <a:buNone/>
            </a:pPr>
            <a:endParaRPr lang="en-US" sz="800" dirty="0">
              <a:effectLst>
                <a:outerShdw sx="0" sy="0">
                  <a:srgbClr val="000000"/>
                </a:outerShdw>
              </a:effectLst>
            </a:endParaRPr>
          </a:p>
          <a:p>
            <a:pPr marL="0" lvl="0" indent="0" algn="ctr">
              <a:spcBef>
                <a:spcPts val="0"/>
              </a:spcBef>
              <a:buNone/>
            </a:pPr>
            <a:endParaRPr lang="en-US" sz="800" dirty="0">
              <a:effectLst>
                <a:outerShdw sx="0" sy="0">
                  <a:srgbClr val="000000"/>
                </a:outerShdw>
              </a:effectLst>
            </a:endParaRPr>
          </a:p>
          <a:p>
            <a:pPr marL="0" lvl="0" indent="0" algn="ctr">
              <a:spcBef>
                <a:spcPts val="0"/>
              </a:spcBef>
              <a:buNone/>
            </a:pPr>
            <a:endParaRPr lang="en-US" sz="800" dirty="0">
              <a:effectLst>
                <a:outerShdw sx="0" sy="0">
                  <a:srgbClr val="000000"/>
                </a:outerShdw>
              </a:effectLst>
            </a:endParaRPr>
          </a:p>
          <a:p>
            <a:pPr marL="0" lvl="0" indent="0" algn="ctr">
              <a:spcBef>
                <a:spcPts val="0"/>
              </a:spcBef>
              <a:buNone/>
            </a:pPr>
            <a:endParaRPr lang="en-US" sz="800" dirty="0">
              <a:effectLst>
                <a:outerShdw sx="0" sy="0">
                  <a:srgbClr val="000000"/>
                </a:outerShdw>
              </a:effectLst>
            </a:endParaRPr>
          </a:p>
          <a:p>
            <a:pPr marL="0" lvl="0" indent="0" algn="ctr">
              <a:spcBef>
                <a:spcPts val="0"/>
              </a:spcBef>
              <a:buNone/>
            </a:pPr>
            <a:endParaRPr lang="en-US" sz="800" dirty="0">
              <a:effectLst>
                <a:outerShdw sx="0" sy="0">
                  <a:srgbClr val="000000"/>
                </a:outerShdw>
              </a:effectLst>
            </a:endParaRPr>
          </a:p>
          <a:p>
            <a:pPr marL="0" lvl="0" indent="0" algn="ctr">
              <a:spcBef>
                <a:spcPts val="0"/>
              </a:spcBef>
              <a:buNone/>
            </a:pPr>
            <a:endParaRPr lang="en-US" sz="800" dirty="0">
              <a:effectLst>
                <a:outerShdw sx="0" sy="0">
                  <a:srgbClr val="000000"/>
                </a:outerShdw>
              </a:effectLst>
            </a:endParaRPr>
          </a:p>
          <a:p>
            <a:pPr marL="0" lvl="0" indent="0" algn="ctr">
              <a:spcBef>
                <a:spcPts val="0"/>
              </a:spcBef>
              <a:buNone/>
            </a:pPr>
            <a:endParaRPr lang="en-US" sz="800" dirty="0">
              <a:effectLst>
                <a:outerShdw sx="0" sy="0">
                  <a:srgbClr val="000000"/>
                </a:outerShdw>
              </a:effectLst>
            </a:endParaRPr>
          </a:p>
          <a:p>
            <a:pPr marL="0" lvl="0" indent="0" algn="ctr">
              <a:spcBef>
                <a:spcPts val="0"/>
              </a:spcBef>
              <a:buNone/>
            </a:pPr>
            <a:endParaRPr lang="en-US" sz="800" dirty="0">
              <a:effectLst>
                <a:outerShdw sx="0" sy="0">
                  <a:srgbClr val="000000"/>
                </a:outerShdw>
              </a:effectLst>
            </a:endParaRPr>
          </a:p>
          <a:p>
            <a:pPr marL="0" lvl="0" indent="0" algn="ctr">
              <a:spcBef>
                <a:spcPts val="0"/>
              </a:spcBef>
              <a:buNone/>
            </a:pPr>
            <a:endParaRPr lang="en-US" sz="800" dirty="0">
              <a:effectLst>
                <a:outerShdw sx="0" sy="0">
                  <a:srgbClr val="000000"/>
                </a:outerShdw>
              </a:effectLst>
            </a:endParaRPr>
          </a:p>
          <a:p>
            <a:pPr marL="0" lvl="0" indent="0" algn="ctr">
              <a:spcBef>
                <a:spcPts val="0"/>
              </a:spcBef>
              <a:buNone/>
            </a:pPr>
            <a:endParaRPr lang="en-US" sz="800" dirty="0">
              <a:effectLst>
                <a:outerShdw sx="0" sy="0">
                  <a:srgbClr val="000000"/>
                </a:outerShdw>
              </a:effectLst>
            </a:endParaRPr>
          </a:p>
          <a:p>
            <a:pPr marL="0" lvl="0" indent="0" algn="ctr">
              <a:spcBef>
                <a:spcPts val="0"/>
              </a:spcBef>
              <a:buNone/>
            </a:pPr>
            <a:endParaRPr lang="en-US" sz="800" dirty="0">
              <a:effectLst>
                <a:outerShdw sx="0" sy="0">
                  <a:srgbClr val="000000"/>
                </a:outerShdw>
              </a:effectLst>
            </a:endParaRPr>
          </a:p>
          <a:p>
            <a:pPr marL="0" lvl="0" indent="0" algn="ctr">
              <a:spcBef>
                <a:spcPts val="0"/>
              </a:spcBef>
              <a:buNone/>
            </a:pPr>
            <a:endParaRPr lang="en-US" sz="800" dirty="0">
              <a:effectLst>
                <a:outerShdw sx="0" sy="0">
                  <a:srgbClr val="000000"/>
                </a:outerShdw>
              </a:effectLst>
            </a:endParaRPr>
          </a:p>
        </p:txBody>
      </p:sp>
      <p:sp>
        <p:nvSpPr>
          <p:cNvPr id="11267" name="Slide Number Placeholder 4">
            <a:extLst>
              <a:ext uri="{FF2B5EF4-FFF2-40B4-BE49-F238E27FC236}">
                <a16:creationId xmlns:a16="http://schemas.microsoft.com/office/drawing/2014/main" id="{9F32AA66-4A05-522B-54C3-DB0CE0D0E5C5}"/>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44</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1A2F6FBD-3392-F7B6-8854-D02A3C736EEB}"/>
              </a:ext>
            </a:extLst>
          </p:cNvPr>
          <p:cNvSpPr>
            <a:spLocks noGrp="1" noChangeArrowheads="1"/>
          </p:cNvSpPr>
          <p:nvPr>
            <p:ph type="title" idx="4294967295"/>
          </p:nvPr>
        </p:nvSpPr>
        <p:spPr>
          <a:xfrm>
            <a:off x="184149" y="457200"/>
            <a:ext cx="8622967" cy="1066800"/>
          </a:xfrm>
        </p:spPr>
        <p:txBody>
          <a:bodyPr/>
          <a:lstStyle/>
          <a:p>
            <a:r>
              <a:rPr lang="en-US" altLang="en-US" sz="3200" b="0" dirty="0">
                <a:latin typeface="Rockwell Extra Bold" panose="02060903040505020403" pitchFamily="18" charset="0"/>
              </a:rPr>
              <a:t>Field Goal Percentage: </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Clemson vs. North Carolina State</a:t>
            </a:r>
          </a:p>
        </p:txBody>
      </p:sp>
      <p:sp>
        <p:nvSpPr>
          <p:cNvPr id="11269" name="Rectangle 4">
            <a:extLst>
              <a:ext uri="{FF2B5EF4-FFF2-40B4-BE49-F238E27FC236}">
                <a16:creationId xmlns:a16="http://schemas.microsoft.com/office/drawing/2014/main" id="{808565D3-7410-434C-D61E-2FE61A48717E}"/>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B1432E7D-350E-923B-1246-740F4E6BC524}"/>
              </a:ext>
            </a:extLst>
          </p:cNvPr>
          <p:cNvSpPr txBox="1"/>
          <p:nvPr/>
        </p:nvSpPr>
        <p:spPr>
          <a:xfrm>
            <a:off x="184149" y="155521"/>
            <a:ext cx="1333365" cy="307777"/>
          </a:xfrm>
          <a:prstGeom prst="rect">
            <a:avLst/>
          </a:prstGeom>
          <a:noFill/>
        </p:spPr>
        <p:txBody>
          <a:bodyPr wrap="square" rtlCol="0">
            <a:spAutoFit/>
          </a:bodyPr>
          <a:lstStyle/>
          <a:p>
            <a:r>
              <a:rPr lang="en-US" sz="1400" dirty="0"/>
              <a:t>7.9; P 299</a:t>
            </a:r>
          </a:p>
        </p:txBody>
      </p:sp>
      <p:sp>
        <p:nvSpPr>
          <p:cNvPr id="10" name="TextBox 9">
            <a:extLst>
              <a:ext uri="{FF2B5EF4-FFF2-40B4-BE49-F238E27FC236}">
                <a16:creationId xmlns:a16="http://schemas.microsoft.com/office/drawing/2014/main" id="{05B7F4DA-C476-04BD-F76B-CA32DDDDD7E1}"/>
              </a:ext>
            </a:extLst>
          </p:cNvPr>
          <p:cNvSpPr txBox="1"/>
          <p:nvPr/>
        </p:nvSpPr>
        <p:spPr>
          <a:xfrm>
            <a:off x="618017" y="4120287"/>
            <a:ext cx="7806846" cy="2554545"/>
          </a:xfrm>
          <a:prstGeom prst="rect">
            <a:avLst/>
          </a:prstGeom>
          <a:noFill/>
        </p:spPr>
        <p:txBody>
          <a:bodyPr wrap="square" rtlCol="0">
            <a:spAutoFit/>
          </a:bodyPr>
          <a:lstStyle/>
          <a:p>
            <a:pPr marL="0" lvl="0" indent="0" algn="ctr">
              <a:spcBef>
                <a:spcPts val="0"/>
              </a:spcBef>
              <a:buNone/>
            </a:pPr>
            <a:r>
              <a:rPr lang="en-US" sz="3200" dirty="0">
                <a:effectLst>
                  <a:outerShdw sx="0" sy="0">
                    <a:srgbClr val="000000"/>
                  </a:outerShdw>
                </a:effectLst>
              </a:rPr>
              <a:t>Clemson had higher field-goal percentage.</a:t>
            </a:r>
          </a:p>
          <a:p>
            <a:pPr marL="0" lvl="0" indent="0" algn="ctr">
              <a:spcBef>
                <a:spcPts val="0"/>
              </a:spcBef>
              <a:buNone/>
            </a:pPr>
            <a:r>
              <a:rPr lang="en-US" sz="3200" dirty="0">
                <a:effectLst>
                  <a:outerShdw sx="0" sy="0">
                    <a:srgbClr val="000000"/>
                  </a:outerShdw>
                </a:effectLst>
              </a:rPr>
              <a:t>But North Carolina won!</a:t>
            </a:r>
          </a:p>
          <a:p>
            <a:pPr marL="0" lvl="0" indent="0" algn="ctr">
              <a:spcBef>
                <a:spcPts val="0"/>
              </a:spcBef>
              <a:buNone/>
            </a:pPr>
            <a:r>
              <a:rPr lang="en-US" sz="3200" dirty="0">
                <a:effectLst>
                  <a:outerShdw sx="0" sy="0">
                    <a:srgbClr val="000000"/>
                  </a:outerShdw>
                </a:effectLst>
              </a:rPr>
              <a:t>Not quite Simpson’s paradox.</a:t>
            </a:r>
          </a:p>
          <a:p>
            <a:pPr marL="0" lvl="0" indent="0" algn="ctr">
              <a:spcBef>
                <a:spcPts val="0"/>
              </a:spcBef>
              <a:buNone/>
            </a:pPr>
            <a:r>
              <a:rPr lang="en-US" sz="3200" dirty="0">
                <a:effectLst>
                  <a:outerShdw sx="0" sy="0">
                    <a:srgbClr val="000000"/>
                  </a:outerShdw>
                </a:effectLst>
              </a:rPr>
              <a:t>Confounder is the mix of 2- and 3-point shots.</a:t>
            </a:r>
          </a:p>
          <a:p>
            <a:pPr marL="0" lvl="0" indent="0" algn="ctr">
              <a:spcBef>
                <a:spcPts val="0"/>
              </a:spcBef>
              <a:buNone/>
            </a:pPr>
            <a:r>
              <a:rPr lang="en-US" sz="3200" dirty="0">
                <a:effectLst>
                  <a:outerShdw sx="0" sy="0">
                    <a:srgbClr val="000000"/>
                  </a:outerShdw>
                </a:effectLst>
              </a:rPr>
              <a:t>Clemson shot more 2 pt; Clemson more 3 pt.</a:t>
            </a:r>
          </a:p>
        </p:txBody>
      </p:sp>
      <p:pic>
        <p:nvPicPr>
          <p:cNvPr id="18" name="Picture 17">
            <a:extLst>
              <a:ext uri="{FF2B5EF4-FFF2-40B4-BE49-F238E27FC236}">
                <a16:creationId xmlns:a16="http://schemas.microsoft.com/office/drawing/2014/main" id="{8EAFCA7D-5992-350F-216A-FBD3D6F0FCB2}"/>
              </a:ext>
            </a:extLst>
          </p:cNvPr>
          <p:cNvPicPr>
            <a:picLocks noChangeAspect="1"/>
          </p:cNvPicPr>
          <p:nvPr/>
        </p:nvPicPr>
        <p:blipFill>
          <a:blip r:embed="rId3"/>
          <a:stretch>
            <a:fillRect/>
          </a:stretch>
        </p:blipFill>
        <p:spPr>
          <a:xfrm>
            <a:off x="618017" y="1914785"/>
            <a:ext cx="3107094" cy="1670480"/>
          </a:xfrm>
          <a:prstGeom prst="rect">
            <a:avLst/>
          </a:prstGeom>
        </p:spPr>
      </p:pic>
      <p:pic>
        <p:nvPicPr>
          <p:cNvPr id="20" name="Picture 19">
            <a:extLst>
              <a:ext uri="{FF2B5EF4-FFF2-40B4-BE49-F238E27FC236}">
                <a16:creationId xmlns:a16="http://schemas.microsoft.com/office/drawing/2014/main" id="{73C29AD0-080B-554F-7019-B49B2393CC2E}"/>
              </a:ext>
            </a:extLst>
          </p:cNvPr>
          <p:cNvPicPr>
            <a:picLocks noChangeAspect="1"/>
          </p:cNvPicPr>
          <p:nvPr/>
        </p:nvPicPr>
        <p:blipFill>
          <a:blip r:embed="rId4"/>
          <a:stretch>
            <a:fillRect/>
          </a:stretch>
        </p:blipFill>
        <p:spPr>
          <a:xfrm>
            <a:off x="3725111" y="1943437"/>
            <a:ext cx="2673614" cy="1650379"/>
          </a:xfrm>
          <a:prstGeom prst="rect">
            <a:avLst/>
          </a:prstGeom>
        </p:spPr>
      </p:pic>
      <p:pic>
        <p:nvPicPr>
          <p:cNvPr id="22" name="Picture 21">
            <a:extLst>
              <a:ext uri="{FF2B5EF4-FFF2-40B4-BE49-F238E27FC236}">
                <a16:creationId xmlns:a16="http://schemas.microsoft.com/office/drawing/2014/main" id="{945EA403-CF73-75E0-C4EC-503A4E31FA10}"/>
              </a:ext>
            </a:extLst>
          </p:cNvPr>
          <p:cNvPicPr>
            <a:picLocks noChangeAspect="1"/>
          </p:cNvPicPr>
          <p:nvPr/>
        </p:nvPicPr>
        <p:blipFill>
          <a:blip r:embed="rId5"/>
          <a:stretch>
            <a:fillRect/>
          </a:stretch>
        </p:blipFill>
        <p:spPr>
          <a:xfrm>
            <a:off x="6388996" y="1953165"/>
            <a:ext cx="2035867" cy="1641828"/>
          </a:xfrm>
          <a:prstGeom prst="rect">
            <a:avLst/>
          </a:prstGeom>
        </p:spPr>
      </p:pic>
    </p:spTree>
    <p:extLst>
      <p:ext uri="{BB962C8B-B14F-4D97-AF65-F5344CB8AC3E}">
        <p14:creationId xmlns:p14="http://schemas.microsoft.com/office/powerpoint/2010/main" val="288715705"/>
      </p:ext>
    </p:extLst>
  </p:cSld>
  <p:clrMapOvr>
    <a:masterClrMapping/>
  </p:clrMapOvr>
  <p:transition spd="slow">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0468E-5C65-AB20-9884-56B09046F3AC}"/>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36750130-2DE0-12D7-A4AF-84A7CC3E6629}"/>
              </a:ext>
            </a:extLst>
          </p:cNvPr>
          <p:cNvSpPr>
            <a:spLocks noGrp="1" noChangeAspect="1" noChangeArrowheads="1"/>
          </p:cNvSpPr>
          <p:nvPr>
            <p:ph type="body" sz="half" idx="4294967295"/>
          </p:nvPr>
        </p:nvSpPr>
        <p:spPr>
          <a:xfrm>
            <a:off x="297196" y="1750979"/>
            <a:ext cx="8622967" cy="4891121"/>
          </a:xfrm>
        </p:spPr>
        <p:txBody>
          <a:bodyPr/>
          <a:lstStyle/>
          <a:p>
            <a:pPr marL="0" lvl="0" indent="0" algn="ctr">
              <a:spcBef>
                <a:spcPts val="0"/>
              </a:spcBef>
              <a:buNone/>
            </a:pPr>
            <a:r>
              <a:rPr lang="en-US" dirty="0">
                <a:effectLst>
                  <a:outerShdw sx="0" sy="0">
                    <a:srgbClr val="000000"/>
                  </a:outerShdw>
                </a:effectLst>
              </a:rPr>
              <a:t>Confounder-outcome comparison must </a:t>
            </a:r>
            <a:r>
              <a:rPr lang="en-US" b="1" dirty="0">
                <a:effectLst>
                  <a:outerShdw sx="0" sy="0">
                    <a:srgbClr val="000000"/>
                  </a:outerShdw>
                </a:effectLst>
              </a:rPr>
              <a:t>exceed</a:t>
            </a:r>
            <a:r>
              <a:rPr lang="en-US" dirty="0">
                <a:effectLst>
                  <a:outerShdw sx="0" sy="0">
                    <a:srgbClr val="000000"/>
                  </a:outerShdw>
                </a:effectLst>
              </a:rPr>
              <a:t> </a:t>
            </a:r>
            <a:br>
              <a:rPr lang="en-US" dirty="0">
                <a:effectLst>
                  <a:outerShdw sx="0" sy="0">
                    <a:srgbClr val="000000"/>
                  </a:outerShdw>
                </a:effectLst>
              </a:rPr>
            </a:br>
            <a:r>
              <a:rPr lang="en-US" dirty="0">
                <a:effectLst>
                  <a:outerShdw sx="0" sy="0">
                    <a:srgbClr val="000000"/>
                  </a:outerShdw>
                </a:effectLst>
              </a:rPr>
              <a:t>the predictor-outcome comparison (crude).</a:t>
            </a:r>
          </a:p>
          <a:p>
            <a:pPr marL="0" lvl="0" indent="0" algn="ctr">
              <a:spcBef>
                <a:spcPts val="0"/>
              </a:spcBef>
              <a:buNone/>
            </a:pPr>
            <a:endParaRPr lang="en-US" dirty="0">
              <a:effectLst>
                <a:outerShdw sx="0" sy="0">
                  <a:srgbClr val="000000"/>
                </a:outerShdw>
              </a:effectLst>
            </a:endParaRPr>
          </a:p>
          <a:p>
            <a:pPr marL="0" lvl="0" indent="0" algn="ctr">
              <a:spcBef>
                <a:spcPts val="0"/>
              </a:spcBef>
              <a:buNone/>
            </a:pPr>
            <a:r>
              <a:rPr lang="en-US" dirty="0">
                <a:effectLst>
                  <a:outerShdw sx="0" sy="0">
                    <a:srgbClr val="000000"/>
                  </a:outerShdw>
                </a:effectLst>
              </a:rPr>
              <a:t>Two-group ‘comparison’ can be difference or ratio.</a:t>
            </a:r>
          </a:p>
          <a:p>
            <a:pPr marL="0" lvl="0" indent="0" algn="ctr">
              <a:spcBef>
                <a:spcPts val="0"/>
              </a:spcBef>
              <a:buNone/>
            </a:pPr>
            <a:endParaRPr lang="en-US" dirty="0">
              <a:effectLst>
                <a:outerShdw sx="0" sy="0">
                  <a:srgbClr val="000000"/>
                </a:outerShdw>
              </a:effectLst>
            </a:endParaRPr>
          </a:p>
        </p:txBody>
      </p:sp>
      <p:sp>
        <p:nvSpPr>
          <p:cNvPr id="11267" name="Slide Number Placeholder 4">
            <a:extLst>
              <a:ext uri="{FF2B5EF4-FFF2-40B4-BE49-F238E27FC236}">
                <a16:creationId xmlns:a16="http://schemas.microsoft.com/office/drawing/2014/main" id="{D3C29065-D653-0719-A71A-B13F7CF1D83E}"/>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45</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226E4C1A-615D-5069-1431-35657C2FD0F6}"/>
              </a:ext>
            </a:extLst>
          </p:cNvPr>
          <p:cNvSpPr>
            <a:spLocks noGrp="1" noChangeArrowheads="1"/>
          </p:cNvSpPr>
          <p:nvPr>
            <p:ph type="title" idx="4294967295"/>
          </p:nvPr>
        </p:nvSpPr>
        <p:spPr>
          <a:xfrm>
            <a:off x="184149" y="457200"/>
            <a:ext cx="8622967" cy="1066800"/>
          </a:xfrm>
        </p:spPr>
        <p:txBody>
          <a:bodyPr/>
          <a:lstStyle/>
          <a:p>
            <a:r>
              <a:rPr lang="en-US" altLang="en-US" sz="3200" b="0" dirty="0">
                <a:latin typeface="Rockwell Extra Bold" panose="02060903040505020403" pitchFamily="18" charset="0"/>
              </a:rPr>
              <a:t>Necessary Condition for</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Simpson’s Paradox</a:t>
            </a:r>
          </a:p>
        </p:txBody>
      </p:sp>
      <p:sp>
        <p:nvSpPr>
          <p:cNvPr id="11269" name="Rectangle 4">
            <a:extLst>
              <a:ext uri="{FF2B5EF4-FFF2-40B4-BE49-F238E27FC236}">
                <a16:creationId xmlns:a16="http://schemas.microsoft.com/office/drawing/2014/main" id="{114D400B-7272-38B5-D36D-DEC717968996}"/>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CE60D702-6336-AA37-01CC-AEF8CBAE9DCD}"/>
              </a:ext>
            </a:extLst>
          </p:cNvPr>
          <p:cNvSpPr txBox="1"/>
          <p:nvPr/>
        </p:nvSpPr>
        <p:spPr>
          <a:xfrm>
            <a:off x="184149" y="155521"/>
            <a:ext cx="1333365" cy="307777"/>
          </a:xfrm>
          <a:prstGeom prst="rect">
            <a:avLst/>
          </a:prstGeom>
          <a:noFill/>
        </p:spPr>
        <p:txBody>
          <a:bodyPr wrap="square" rtlCol="0">
            <a:spAutoFit/>
          </a:bodyPr>
          <a:lstStyle/>
          <a:p>
            <a:r>
              <a:rPr lang="en-US" sz="1400" dirty="0"/>
              <a:t>7.9; P 295</a:t>
            </a:r>
          </a:p>
        </p:txBody>
      </p:sp>
      <p:pic>
        <p:nvPicPr>
          <p:cNvPr id="7" name="Picture 6">
            <a:extLst>
              <a:ext uri="{FF2B5EF4-FFF2-40B4-BE49-F238E27FC236}">
                <a16:creationId xmlns:a16="http://schemas.microsoft.com/office/drawing/2014/main" id="{01801408-9577-B160-C2B0-59D4BAAFB13B}"/>
              </a:ext>
            </a:extLst>
          </p:cNvPr>
          <p:cNvPicPr>
            <a:picLocks noChangeAspect="1"/>
          </p:cNvPicPr>
          <p:nvPr/>
        </p:nvPicPr>
        <p:blipFill>
          <a:blip r:embed="rId3"/>
          <a:stretch>
            <a:fillRect/>
          </a:stretch>
        </p:blipFill>
        <p:spPr>
          <a:xfrm>
            <a:off x="1285367" y="4196539"/>
            <a:ext cx="6646624" cy="2287104"/>
          </a:xfrm>
          <a:prstGeom prst="rect">
            <a:avLst/>
          </a:prstGeom>
        </p:spPr>
      </p:pic>
    </p:spTree>
    <p:extLst>
      <p:ext uri="{BB962C8B-B14F-4D97-AF65-F5344CB8AC3E}">
        <p14:creationId xmlns:p14="http://schemas.microsoft.com/office/powerpoint/2010/main" val="3336755661"/>
      </p:ext>
    </p:extLst>
  </p:cSld>
  <p:clrMapOvr>
    <a:masterClrMapping/>
  </p:clrMapOvr>
  <p:transition spd="slow">
    <p:pull dir="ld"/>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B3BD7-35B2-3405-032E-5306A7D9447E}"/>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D73CBAAB-2A7E-1ABB-EF21-3E4C5DE3B64A}"/>
              </a:ext>
            </a:extLst>
          </p:cNvPr>
          <p:cNvSpPr>
            <a:spLocks noGrp="1" noChangeAspect="1" noChangeArrowheads="1"/>
          </p:cNvSpPr>
          <p:nvPr>
            <p:ph type="body" sz="half" idx="4294967295"/>
          </p:nvPr>
        </p:nvSpPr>
        <p:spPr>
          <a:xfrm>
            <a:off x="419100" y="1801813"/>
            <a:ext cx="8266113" cy="4840287"/>
          </a:xfrm>
        </p:spPr>
        <p:txBody>
          <a:bodyPr/>
          <a:lstStyle/>
          <a:p>
            <a:pPr marL="0" lvl="0" indent="0">
              <a:buNone/>
            </a:pPr>
            <a:r>
              <a:rPr lang="en-US" sz="2600" dirty="0">
                <a:effectLst>
                  <a:outerShdw sx="0" sy="0">
                    <a:srgbClr val="000000"/>
                  </a:outerShdw>
                </a:effectLst>
              </a:rPr>
              <a:t>.</a:t>
            </a:r>
          </a:p>
        </p:txBody>
      </p:sp>
      <p:sp>
        <p:nvSpPr>
          <p:cNvPr id="11267" name="Slide Number Placeholder 4">
            <a:extLst>
              <a:ext uri="{FF2B5EF4-FFF2-40B4-BE49-F238E27FC236}">
                <a16:creationId xmlns:a16="http://schemas.microsoft.com/office/drawing/2014/main" id="{45EB783A-F96E-6024-7F14-5AA07AFAFA1A}"/>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46</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E0CACB99-9307-2952-4B6D-E25D57B9100A}"/>
              </a:ext>
            </a:extLst>
          </p:cNvPr>
          <p:cNvSpPr>
            <a:spLocks noGrp="1" noChangeArrowheads="1"/>
          </p:cNvSpPr>
          <p:nvPr>
            <p:ph type="title" idx="4294967295"/>
          </p:nvPr>
        </p:nvSpPr>
        <p:spPr>
          <a:xfrm>
            <a:off x="184149" y="457200"/>
            <a:ext cx="8622967" cy="1066800"/>
          </a:xfrm>
        </p:spPr>
        <p:txBody>
          <a:bodyPr/>
          <a:lstStyle/>
          <a:p>
            <a:r>
              <a:rPr lang="en-US" altLang="en-US" sz="3200" b="0" dirty="0">
                <a:latin typeface="Rockwell Extra Bold" panose="02060903040505020403" pitchFamily="18" charset="0"/>
              </a:rPr>
              <a:t>Hospital Patient Mortality:</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Crude: City &gt; Rural</a:t>
            </a:r>
          </a:p>
        </p:txBody>
      </p:sp>
      <p:sp>
        <p:nvSpPr>
          <p:cNvPr id="11269" name="Rectangle 4">
            <a:extLst>
              <a:ext uri="{FF2B5EF4-FFF2-40B4-BE49-F238E27FC236}">
                <a16:creationId xmlns:a16="http://schemas.microsoft.com/office/drawing/2014/main" id="{6EE8289F-84B9-532F-07E4-EDAD2791AA89}"/>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8A62A472-2590-26A0-1623-09EE33EE1750}"/>
              </a:ext>
            </a:extLst>
          </p:cNvPr>
          <p:cNvSpPr txBox="1"/>
          <p:nvPr/>
        </p:nvSpPr>
        <p:spPr>
          <a:xfrm>
            <a:off x="184149" y="155521"/>
            <a:ext cx="1333365" cy="307777"/>
          </a:xfrm>
          <a:prstGeom prst="rect">
            <a:avLst/>
          </a:prstGeom>
          <a:noFill/>
        </p:spPr>
        <p:txBody>
          <a:bodyPr wrap="square" rtlCol="0">
            <a:spAutoFit/>
          </a:bodyPr>
          <a:lstStyle/>
          <a:p>
            <a:r>
              <a:rPr lang="en-US" sz="1400" dirty="0"/>
              <a:t>7.9; P 301</a:t>
            </a:r>
          </a:p>
        </p:txBody>
      </p:sp>
      <p:pic>
        <p:nvPicPr>
          <p:cNvPr id="4" name="Picture 3">
            <a:extLst>
              <a:ext uri="{FF2B5EF4-FFF2-40B4-BE49-F238E27FC236}">
                <a16:creationId xmlns:a16="http://schemas.microsoft.com/office/drawing/2014/main" id="{1C59A3A2-4C9A-1FF9-72B5-F1A0984D58CA}"/>
              </a:ext>
            </a:extLst>
          </p:cNvPr>
          <p:cNvPicPr>
            <a:picLocks noChangeAspect="1"/>
          </p:cNvPicPr>
          <p:nvPr/>
        </p:nvPicPr>
        <p:blipFill>
          <a:blip r:embed="rId3"/>
          <a:stretch>
            <a:fillRect/>
          </a:stretch>
        </p:blipFill>
        <p:spPr>
          <a:xfrm>
            <a:off x="521031" y="1762877"/>
            <a:ext cx="8240714" cy="4953583"/>
          </a:xfrm>
          <a:prstGeom prst="rect">
            <a:avLst/>
          </a:prstGeom>
        </p:spPr>
      </p:pic>
    </p:spTree>
    <p:extLst>
      <p:ext uri="{BB962C8B-B14F-4D97-AF65-F5344CB8AC3E}">
        <p14:creationId xmlns:p14="http://schemas.microsoft.com/office/powerpoint/2010/main" val="1323841242"/>
      </p:ext>
    </p:extLst>
  </p:cSld>
  <p:clrMapOvr>
    <a:masterClrMapping/>
  </p:clrMapOvr>
  <p:transition spd="slow">
    <p:pull dir="ld"/>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580DB-ADCE-92F6-9507-519FC9F935FA}"/>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079B9A07-14AE-ACC7-1B47-09A8544C898B}"/>
              </a:ext>
            </a:extLst>
          </p:cNvPr>
          <p:cNvSpPr>
            <a:spLocks noGrp="1" noChangeAspect="1" noChangeArrowheads="1"/>
          </p:cNvSpPr>
          <p:nvPr>
            <p:ph type="body" sz="half" idx="4294967295"/>
          </p:nvPr>
        </p:nvSpPr>
        <p:spPr>
          <a:xfrm>
            <a:off x="419100" y="1801813"/>
            <a:ext cx="8266113" cy="4840287"/>
          </a:xfrm>
        </p:spPr>
        <p:txBody>
          <a:bodyPr/>
          <a:lstStyle/>
          <a:p>
            <a:pPr marL="0" lvl="0" indent="0">
              <a:buNone/>
            </a:pPr>
            <a:r>
              <a:rPr lang="en-US" sz="2600" dirty="0">
                <a:effectLst>
                  <a:outerShdw sx="0" sy="0">
                    <a:srgbClr val="000000"/>
                  </a:outerShdw>
                </a:effectLst>
              </a:rPr>
              <a:t>To nullify or reverse, confounder-outcome difference/ratio must be bigger than predictor-outcome difference/ratio.</a:t>
            </a:r>
          </a:p>
        </p:txBody>
      </p:sp>
      <p:sp>
        <p:nvSpPr>
          <p:cNvPr id="11267" name="Slide Number Placeholder 4">
            <a:extLst>
              <a:ext uri="{FF2B5EF4-FFF2-40B4-BE49-F238E27FC236}">
                <a16:creationId xmlns:a16="http://schemas.microsoft.com/office/drawing/2014/main" id="{DCAAF40A-B91B-8F57-D893-B4CCFD75E77D}"/>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47</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228A528B-E761-7C16-95B8-B2C2789F218B}"/>
              </a:ext>
            </a:extLst>
          </p:cNvPr>
          <p:cNvSpPr>
            <a:spLocks noGrp="1" noChangeArrowheads="1"/>
          </p:cNvSpPr>
          <p:nvPr>
            <p:ph type="title" idx="4294967295"/>
          </p:nvPr>
        </p:nvSpPr>
        <p:spPr>
          <a:xfrm>
            <a:off x="184149" y="457200"/>
            <a:ext cx="8622967" cy="1066800"/>
          </a:xfrm>
        </p:spPr>
        <p:txBody>
          <a:bodyPr/>
          <a:lstStyle/>
          <a:p>
            <a:r>
              <a:rPr lang="en-US" altLang="en-US" sz="3200" b="0" dirty="0">
                <a:latin typeface="Rockwell Extra Bold" panose="02060903040505020403" pitchFamily="18" charset="0"/>
              </a:rPr>
              <a:t>Cornfield Conditions: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Patient Death Rate by Hospital</a:t>
            </a:r>
          </a:p>
        </p:txBody>
      </p:sp>
      <p:sp>
        <p:nvSpPr>
          <p:cNvPr id="11269" name="Rectangle 4">
            <a:extLst>
              <a:ext uri="{FF2B5EF4-FFF2-40B4-BE49-F238E27FC236}">
                <a16:creationId xmlns:a16="http://schemas.microsoft.com/office/drawing/2014/main" id="{DEC23DB0-0F7F-EB05-9C3E-FB6936F6C2BB}"/>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D4B1E9FF-9986-BABA-4556-2D7B35FFF2FE}"/>
              </a:ext>
            </a:extLst>
          </p:cNvPr>
          <p:cNvSpPr txBox="1"/>
          <p:nvPr/>
        </p:nvSpPr>
        <p:spPr>
          <a:xfrm>
            <a:off x="184149" y="155521"/>
            <a:ext cx="1333365" cy="307777"/>
          </a:xfrm>
          <a:prstGeom prst="rect">
            <a:avLst/>
          </a:prstGeom>
          <a:noFill/>
        </p:spPr>
        <p:txBody>
          <a:bodyPr wrap="square" rtlCol="0">
            <a:spAutoFit/>
          </a:bodyPr>
          <a:lstStyle/>
          <a:p>
            <a:r>
              <a:rPr lang="en-US" sz="1400" dirty="0"/>
              <a:t>7.9; P 295</a:t>
            </a:r>
          </a:p>
        </p:txBody>
      </p:sp>
      <p:pic>
        <p:nvPicPr>
          <p:cNvPr id="7" name="Picture 6">
            <a:extLst>
              <a:ext uri="{FF2B5EF4-FFF2-40B4-BE49-F238E27FC236}">
                <a16:creationId xmlns:a16="http://schemas.microsoft.com/office/drawing/2014/main" id="{65591C9D-53E7-7340-C29E-748AC4BAE272}"/>
              </a:ext>
            </a:extLst>
          </p:cNvPr>
          <p:cNvPicPr>
            <a:picLocks noChangeAspect="1"/>
          </p:cNvPicPr>
          <p:nvPr/>
        </p:nvPicPr>
        <p:blipFill>
          <a:blip r:embed="rId3"/>
          <a:stretch>
            <a:fillRect/>
          </a:stretch>
        </p:blipFill>
        <p:spPr>
          <a:xfrm>
            <a:off x="382419" y="2808594"/>
            <a:ext cx="8226426" cy="3592206"/>
          </a:xfrm>
          <a:prstGeom prst="rect">
            <a:avLst/>
          </a:prstGeom>
        </p:spPr>
      </p:pic>
    </p:spTree>
    <p:extLst>
      <p:ext uri="{BB962C8B-B14F-4D97-AF65-F5344CB8AC3E}">
        <p14:creationId xmlns:p14="http://schemas.microsoft.com/office/powerpoint/2010/main" val="254417651"/>
      </p:ext>
    </p:extLst>
  </p:cSld>
  <p:clrMapOvr>
    <a:masterClrMapping/>
  </p:clrMapOvr>
  <p:transition spd="slow">
    <p:pull dir="ld"/>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965D4-02EE-2519-2A93-7E5E4BA11ABE}"/>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CB482061-7A15-90EA-6ED1-5D6E50A80F1A}"/>
              </a:ext>
            </a:extLst>
          </p:cNvPr>
          <p:cNvSpPr>
            <a:spLocks noGrp="1" noChangeAspect="1" noChangeArrowheads="1"/>
          </p:cNvSpPr>
          <p:nvPr>
            <p:ph type="body" sz="half" idx="4294967295"/>
          </p:nvPr>
        </p:nvSpPr>
        <p:spPr>
          <a:xfrm>
            <a:off x="419100" y="1801813"/>
            <a:ext cx="8266113" cy="4840287"/>
          </a:xfrm>
        </p:spPr>
        <p:txBody>
          <a:bodyPr/>
          <a:lstStyle/>
          <a:p>
            <a:pPr marL="0" lvl="0" indent="0">
              <a:buNone/>
            </a:pPr>
            <a:r>
              <a:rPr lang="en-US" sz="2600" dirty="0">
                <a:effectLst>
                  <a:outerShdw sx="0" sy="0">
                    <a:srgbClr val="000000"/>
                  </a:outerShdw>
                </a:effectLst>
              </a:rPr>
              <a:t>To nullify or reverse, confounder-outcome difference/ratio must be bigger than predictor-outcome difference/ratio.</a:t>
            </a:r>
          </a:p>
        </p:txBody>
      </p:sp>
      <p:sp>
        <p:nvSpPr>
          <p:cNvPr id="11267" name="Slide Number Placeholder 4">
            <a:extLst>
              <a:ext uri="{FF2B5EF4-FFF2-40B4-BE49-F238E27FC236}">
                <a16:creationId xmlns:a16="http://schemas.microsoft.com/office/drawing/2014/main" id="{4871A25C-032B-4419-DE4C-7D88FF0AFF28}"/>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48</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4C609212-D5DE-D417-5CA8-CBBC81EBB80F}"/>
              </a:ext>
            </a:extLst>
          </p:cNvPr>
          <p:cNvSpPr>
            <a:spLocks noGrp="1" noChangeArrowheads="1"/>
          </p:cNvSpPr>
          <p:nvPr>
            <p:ph type="title" idx="4294967295"/>
          </p:nvPr>
        </p:nvSpPr>
        <p:spPr>
          <a:xfrm>
            <a:off x="184149" y="457200"/>
            <a:ext cx="8622967" cy="1066800"/>
          </a:xfrm>
        </p:spPr>
        <p:txBody>
          <a:bodyPr/>
          <a:lstStyle/>
          <a:p>
            <a:r>
              <a:rPr lang="en-US" altLang="en-US" sz="3200" b="0" dirty="0">
                <a:latin typeface="Rockwell Extra Bold" panose="02060903040505020403" pitchFamily="18" charset="0"/>
              </a:rPr>
              <a:t>Cornfield Conditions: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Death Sentence by Race</a:t>
            </a:r>
          </a:p>
        </p:txBody>
      </p:sp>
      <p:sp>
        <p:nvSpPr>
          <p:cNvPr id="11269" name="Rectangle 4">
            <a:extLst>
              <a:ext uri="{FF2B5EF4-FFF2-40B4-BE49-F238E27FC236}">
                <a16:creationId xmlns:a16="http://schemas.microsoft.com/office/drawing/2014/main" id="{0A65E31C-6FBE-4AC7-004E-971F7637E843}"/>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201B819A-E400-AE82-8A54-1E19BE9D31AA}"/>
              </a:ext>
            </a:extLst>
          </p:cNvPr>
          <p:cNvSpPr txBox="1"/>
          <p:nvPr/>
        </p:nvSpPr>
        <p:spPr>
          <a:xfrm>
            <a:off x="184149" y="155521"/>
            <a:ext cx="1333365" cy="307777"/>
          </a:xfrm>
          <a:prstGeom prst="rect">
            <a:avLst/>
          </a:prstGeom>
          <a:noFill/>
        </p:spPr>
        <p:txBody>
          <a:bodyPr wrap="square" rtlCol="0">
            <a:spAutoFit/>
          </a:bodyPr>
          <a:lstStyle/>
          <a:p>
            <a:r>
              <a:rPr lang="en-US" sz="1400" dirty="0"/>
              <a:t>7.9; P 297</a:t>
            </a:r>
          </a:p>
        </p:txBody>
      </p:sp>
      <p:pic>
        <p:nvPicPr>
          <p:cNvPr id="5" name="Picture 4">
            <a:extLst>
              <a:ext uri="{FF2B5EF4-FFF2-40B4-BE49-F238E27FC236}">
                <a16:creationId xmlns:a16="http://schemas.microsoft.com/office/drawing/2014/main" id="{7580E2A3-E3AD-FB53-250E-5190615B2B72}"/>
              </a:ext>
            </a:extLst>
          </p:cNvPr>
          <p:cNvPicPr>
            <a:picLocks noChangeAspect="1"/>
          </p:cNvPicPr>
          <p:nvPr/>
        </p:nvPicPr>
        <p:blipFill>
          <a:blip r:embed="rId3"/>
          <a:stretch>
            <a:fillRect/>
          </a:stretch>
        </p:blipFill>
        <p:spPr>
          <a:xfrm>
            <a:off x="362575" y="2829720"/>
            <a:ext cx="8266113" cy="3692197"/>
          </a:xfrm>
          <a:prstGeom prst="rect">
            <a:avLst/>
          </a:prstGeom>
        </p:spPr>
      </p:pic>
    </p:spTree>
    <p:extLst>
      <p:ext uri="{BB962C8B-B14F-4D97-AF65-F5344CB8AC3E}">
        <p14:creationId xmlns:p14="http://schemas.microsoft.com/office/powerpoint/2010/main" val="683079601"/>
      </p:ext>
    </p:extLst>
  </p:cSld>
  <p:clrMapOvr>
    <a:masterClrMapping/>
  </p:clrMapOvr>
  <p:transition spd="slow">
    <p:pull dir="ld"/>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33E16-6018-6EB8-395C-16AC22DA8232}"/>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514B1265-D6DA-5F2B-8919-8B1B5F149797}"/>
              </a:ext>
            </a:extLst>
          </p:cNvPr>
          <p:cNvSpPr>
            <a:spLocks noGrp="1" noChangeAspect="1" noChangeArrowheads="1"/>
          </p:cNvSpPr>
          <p:nvPr>
            <p:ph type="body" sz="half" idx="4294967295"/>
          </p:nvPr>
        </p:nvSpPr>
        <p:spPr>
          <a:xfrm>
            <a:off x="419100" y="1801813"/>
            <a:ext cx="8266113" cy="4840287"/>
          </a:xfrm>
        </p:spPr>
        <p:txBody>
          <a:bodyPr/>
          <a:lstStyle/>
          <a:p>
            <a:pPr marL="0" lvl="0" indent="0">
              <a:buNone/>
            </a:pPr>
            <a:r>
              <a:rPr lang="en-US" sz="2600" dirty="0">
                <a:effectLst>
                  <a:outerShdw sx="0" sy="0">
                    <a:srgbClr val="000000"/>
                  </a:outerShdw>
                </a:effectLst>
              </a:rPr>
              <a:t>To nullify or reverse, confounder-outcome difference/ratio must be bigger than predictor-outcome difference/ratio.</a:t>
            </a:r>
          </a:p>
        </p:txBody>
      </p:sp>
      <p:sp>
        <p:nvSpPr>
          <p:cNvPr id="11267" name="Slide Number Placeholder 4">
            <a:extLst>
              <a:ext uri="{FF2B5EF4-FFF2-40B4-BE49-F238E27FC236}">
                <a16:creationId xmlns:a16="http://schemas.microsoft.com/office/drawing/2014/main" id="{1456AC80-4AC4-1247-5E50-BD0BEDE53203}"/>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49</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578D4A61-BE84-48C4-EE64-6FBECF1EF84C}"/>
              </a:ext>
            </a:extLst>
          </p:cNvPr>
          <p:cNvSpPr>
            <a:spLocks noGrp="1" noChangeArrowheads="1"/>
          </p:cNvSpPr>
          <p:nvPr>
            <p:ph type="title" idx="4294967295"/>
          </p:nvPr>
        </p:nvSpPr>
        <p:spPr>
          <a:xfrm>
            <a:off x="184149" y="457200"/>
            <a:ext cx="8622967" cy="1066800"/>
          </a:xfrm>
        </p:spPr>
        <p:txBody>
          <a:bodyPr/>
          <a:lstStyle/>
          <a:p>
            <a:r>
              <a:rPr lang="en-US" altLang="en-US" sz="3200" b="0" dirty="0">
                <a:latin typeface="Rockwell Extra Bold" panose="02060903040505020403" pitchFamily="18" charset="0"/>
              </a:rPr>
              <a:t>Cornfield Conditions: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Renewal Rates by Month</a:t>
            </a:r>
          </a:p>
        </p:txBody>
      </p:sp>
      <p:sp>
        <p:nvSpPr>
          <p:cNvPr id="11269" name="Rectangle 4">
            <a:extLst>
              <a:ext uri="{FF2B5EF4-FFF2-40B4-BE49-F238E27FC236}">
                <a16:creationId xmlns:a16="http://schemas.microsoft.com/office/drawing/2014/main" id="{822C7F36-3CC4-BF40-546A-23B8C4FF8697}"/>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42512004-2F30-7B88-5884-694032E02990}"/>
              </a:ext>
            </a:extLst>
          </p:cNvPr>
          <p:cNvSpPr txBox="1"/>
          <p:nvPr/>
        </p:nvSpPr>
        <p:spPr>
          <a:xfrm>
            <a:off x="184149" y="155521"/>
            <a:ext cx="1333365" cy="307777"/>
          </a:xfrm>
          <a:prstGeom prst="rect">
            <a:avLst/>
          </a:prstGeom>
          <a:noFill/>
        </p:spPr>
        <p:txBody>
          <a:bodyPr wrap="square" rtlCol="0">
            <a:spAutoFit/>
          </a:bodyPr>
          <a:lstStyle/>
          <a:p>
            <a:r>
              <a:rPr lang="en-US" sz="1400" dirty="0"/>
              <a:t>7.9; P 298</a:t>
            </a:r>
          </a:p>
        </p:txBody>
      </p:sp>
      <p:pic>
        <p:nvPicPr>
          <p:cNvPr id="4" name="Picture 3">
            <a:extLst>
              <a:ext uri="{FF2B5EF4-FFF2-40B4-BE49-F238E27FC236}">
                <a16:creationId xmlns:a16="http://schemas.microsoft.com/office/drawing/2014/main" id="{D9B51546-A7F8-7111-5140-7D714769E477}"/>
              </a:ext>
            </a:extLst>
          </p:cNvPr>
          <p:cNvPicPr>
            <a:picLocks noChangeAspect="1"/>
          </p:cNvPicPr>
          <p:nvPr/>
        </p:nvPicPr>
        <p:blipFill>
          <a:blip r:embed="rId3"/>
          <a:stretch>
            <a:fillRect/>
          </a:stretch>
        </p:blipFill>
        <p:spPr>
          <a:xfrm>
            <a:off x="625642" y="2875387"/>
            <a:ext cx="7892716" cy="3525413"/>
          </a:xfrm>
          <a:prstGeom prst="rect">
            <a:avLst/>
          </a:prstGeom>
        </p:spPr>
      </p:pic>
    </p:spTree>
    <p:extLst>
      <p:ext uri="{BB962C8B-B14F-4D97-AF65-F5344CB8AC3E}">
        <p14:creationId xmlns:p14="http://schemas.microsoft.com/office/powerpoint/2010/main" val="1733043824"/>
      </p:ext>
    </p:extLst>
  </p:cSld>
  <p:clrMapOvr>
    <a:masterClrMapping/>
  </p:clrMapOvr>
  <p:transition spd="slow">
    <p:pull dir="l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234949" y="1705688"/>
            <a:ext cx="8848281" cy="4938290"/>
          </a:xfrm>
        </p:spPr>
        <p:txBody>
          <a:bodyPr/>
          <a:lstStyle/>
          <a:p>
            <a:pPr marL="0" lvl="0" indent="0">
              <a:spcBef>
                <a:spcPts val="1200"/>
              </a:spcBef>
              <a:spcAft>
                <a:spcPts val="0"/>
              </a:spcAft>
              <a:buNone/>
            </a:pPr>
            <a:r>
              <a:rPr lang="en-US" dirty="0"/>
              <a:t>Between 1980 and 1987, the average microwave expense per household increased by 43%. </a:t>
            </a:r>
          </a:p>
          <a:p>
            <a:pPr marL="0" lvl="0" indent="0">
              <a:spcBef>
                <a:spcPts val="1200"/>
              </a:spcBef>
              <a:spcAft>
                <a:spcPts val="0"/>
              </a:spcAft>
              <a:buNone/>
            </a:pPr>
            <a:endParaRPr lang="en-US" sz="2800" dirty="0"/>
          </a:p>
          <a:p>
            <a:pPr marL="0" lvl="0" indent="0">
              <a:spcBef>
                <a:spcPts val="1200"/>
              </a:spcBef>
              <a:spcAft>
                <a:spcPts val="0"/>
              </a:spcAft>
              <a:buNone/>
            </a:pPr>
            <a:endParaRPr lang="en-US" sz="2800" dirty="0"/>
          </a:p>
          <a:p>
            <a:pPr marL="0" lvl="0" indent="0">
              <a:spcBef>
                <a:spcPts val="1200"/>
              </a:spcBef>
              <a:spcAft>
                <a:spcPts val="0"/>
              </a:spcAft>
              <a:buNone/>
            </a:pPr>
            <a:endParaRPr lang="en-US" sz="2800" dirty="0"/>
          </a:p>
          <a:p>
            <a:pPr marL="0" lvl="0" indent="0">
              <a:spcBef>
                <a:spcPts val="1200"/>
              </a:spcBef>
              <a:spcAft>
                <a:spcPts val="0"/>
              </a:spcAft>
              <a:buNone/>
            </a:pPr>
            <a:endParaRPr lang="en-US" sz="2800" dirty="0"/>
          </a:p>
          <a:p>
            <a:pPr marL="0" lvl="0" indent="0">
              <a:spcBef>
                <a:spcPts val="1200"/>
              </a:spcBef>
              <a:spcAft>
                <a:spcPts val="0"/>
              </a:spcAft>
              <a:buNone/>
            </a:pPr>
            <a:endParaRPr lang="en-US" sz="2800" dirty="0"/>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5</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a:xfrm>
            <a:off x="501650" y="457200"/>
            <a:ext cx="8191500" cy="1066800"/>
          </a:xfrm>
        </p:spPr>
        <p:txBody>
          <a:bodyPr/>
          <a:lstStyle/>
          <a:p>
            <a:r>
              <a:rPr lang="en-US" altLang="en-US" sz="3200" b="0" dirty="0">
                <a:latin typeface="Rockwell Extra Bold" panose="02060903040505020403" pitchFamily="18" charset="0"/>
              </a:rPr>
              <a:t>Diabolical Denominator</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7" name="TextBox 6"/>
          <p:cNvSpPr txBox="1"/>
          <p:nvPr/>
        </p:nvSpPr>
        <p:spPr>
          <a:xfrm>
            <a:off x="247650" y="163611"/>
            <a:ext cx="1123950" cy="307777"/>
          </a:xfrm>
          <a:prstGeom prst="rect">
            <a:avLst/>
          </a:prstGeom>
          <a:noFill/>
        </p:spPr>
        <p:txBody>
          <a:bodyPr wrap="square" rtlCol="0">
            <a:spAutoFit/>
          </a:bodyPr>
          <a:lstStyle/>
          <a:p>
            <a:r>
              <a:rPr lang="en-US" sz="1400" dirty="0"/>
              <a:t>7.3, P 271</a:t>
            </a:r>
          </a:p>
        </p:txBody>
      </p:sp>
      <p:pic>
        <p:nvPicPr>
          <p:cNvPr id="4" name="Picture 3">
            <a:extLst>
              <a:ext uri="{FF2B5EF4-FFF2-40B4-BE49-F238E27FC236}">
                <a16:creationId xmlns:a16="http://schemas.microsoft.com/office/drawing/2014/main" id="{AB568BFE-2C73-ED11-674B-4BC32785E432}"/>
              </a:ext>
            </a:extLst>
          </p:cNvPr>
          <p:cNvPicPr>
            <a:picLocks noChangeAspect="1"/>
          </p:cNvPicPr>
          <p:nvPr/>
        </p:nvPicPr>
        <p:blipFill>
          <a:blip r:embed="rId3"/>
          <a:stretch>
            <a:fillRect/>
          </a:stretch>
        </p:blipFill>
        <p:spPr>
          <a:xfrm>
            <a:off x="1000936" y="2853060"/>
            <a:ext cx="6975746" cy="2229828"/>
          </a:xfrm>
          <a:prstGeom prst="rect">
            <a:avLst/>
          </a:prstGeom>
        </p:spPr>
      </p:pic>
      <p:sp>
        <p:nvSpPr>
          <p:cNvPr id="2" name="TextBox 1">
            <a:extLst>
              <a:ext uri="{FF2B5EF4-FFF2-40B4-BE49-F238E27FC236}">
                <a16:creationId xmlns:a16="http://schemas.microsoft.com/office/drawing/2014/main" id="{9A57A83A-67B2-243C-B73C-4750EC94EA0E}"/>
              </a:ext>
            </a:extLst>
          </p:cNvPr>
          <p:cNvSpPr txBox="1"/>
          <p:nvPr/>
        </p:nvSpPr>
        <p:spPr>
          <a:xfrm>
            <a:off x="184150" y="5324824"/>
            <a:ext cx="8806100" cy="1077218"/>
          </a:xfrm>
          <a:prstGeom prst="rect">
            <a:avLst/>
          </a:prstGeom>
          <a:noFill/>
        </p:spPr>
        <p:txBody>
          <a:bodyPr wrap="square" rtlCol="0">
            <a:spAutoFit/>
          </a:bodyPr>
          <a:lstStyle/>
          <a:p>
            <a:r>
              <a:rPr lang="en-US" sz="3200" dirty="0"/>
              <a:t>Between 1980 and 1987, the average microwave expense per </a:t>
            </a:r>
            <a:r>
              <a:rPr lang="en-US" sz="3200" i="1" dirty="0"/>
              <a:t>reporting</a:t>
            </a:r>
            <a:r>
              <a:rPr lang="en-US" sz="3200" dirty="0"/>
              <a:t> household decreased by 48%. </a:t>
            </a:r>
          </a:p>
        </p:txBody>
      </p:sp>
    </p:spTree>
    <p:extLst>
      <p:ext uri="{BB962C8B-B14F-4D97-AF65-F5344CB8AC3E}">
        <p14:creationId xmlns:p14="http://schemas.microsoft.com/office/powerpoint/2010/main" val="2895988972"/>
      </p:ext>
    </p:extLst>
  </p:cSld>
  <p:clrMapOvr>
    <a:masterClrMapping/>
  </p:clrMapOvr>
  <p:transition spd="slow">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C9626-AC1E-9EFE-BDDD-896053FBD255}"/>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FACEC75F-2932-2E85-4DF5-18580B856107}"/>
              </a:ext>
            </a:extLst>
          </p:cNvPr>
          <p:cNvSpPr>
            <a:spLocks noGrp="1" noChangeAspect="1" noChangeArrowheads="1"/>
          </p:cNvSpPr>
          <p:nvPr>
            <p:ph type="body" sz="half" idx="4294967295"/>
          </p:nvPr>
        </p:nvSpPr>
        <p:spPr>
          <a:xfrm>
            <a:off x="419100" y="1801813"/>
            <a:ext cx="8266113" cy="4840287"/>
          </a:xfrm>
        </p:spPr>
        <p:txBody>
          <a:bodyPr/>
          <a:lstStyle/>
          <a:p>
            <a:pPr marL="0" lvl="0" indent="0">
              <a:buNone/>
            </a:pPr>
            <a:r>
              <a:rPr lang="en-US" sz="2600" dirty="0">
                <a:effectLst>
                  <a:outerShdw sx="0" sy="0">
                    <a:srgbClr val="000000"/>
                  </a:outerShdw>
                </a:effectLst>
              </a:rPr>
              <a:t>To nullify or reverse, confounder-outcome difference/ratio must be bigger than predictor-outcome difference/ratio.</a:t>
            </a:r>
          </a:p>
        </p:txBody>
      </p:sp>
      <p:sp>
        <p:nvSpPr>
          <p:cNvPr id="11267" name="Slide Number Placeholder 4">
            <a:extLst>
              <a:ext uri="{FF2B5EF4-FFF2-40B4-BE49-F238E27FC236}">
                <a16:creationId xmlns:a16="http://schemas.microsoft.com/office/drawing/2014/main" id="{5C8CA22A-F4DD-4B23-2DD0-964DE9768C47}"/>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50</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1192696B-26E9-370F-9B07-4445BA56D07F}"/>
              </a:ext>
            </a:extLst>
          </p:cNvPr>
          <p:cNvSpPr>
            <a:spLocks noGrp="1" noChangeArrowheads="1"/>
          </p:cNvSpPr>
          <p:nvPr>
            <p:ph type="title" idx="4294967295"/>
          </p:nvPr>
        </p:nvSpPr>
        <p:spPr>
          <a:xfrm>
            <a:off x="184149" y="457200"/>
            <a:ext cx="8622967" cy="1066800"/>
          </a:xfrm>
        </p:spPr>
        <p:txBody>
          <a:bodyPr/>
          <a:lstStyle/>
          <a:p>
            <a:r>
              <a:rPr lang="en-US" altLang="en-US" sz="3200" b="0" dirty="0">
                <a:latin typeface="Rockwell Extra Bold" panose="02060903040505020403" pitchFamily="18" charset="0"/>
              </a:rPr>
              <a:t>Cornfield Conditions: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Field-Goal Rates by Team</a:t>
            </a:r>
          </a:p>
        </p:txBody>
      </p:sp>
      <p:sp>
        <p:nvSpPr>
          <p:cNvPr id="11269" name="Rectangle 4">
            <a:extLst>
              <a:ext uri="{FF2B5EF4-FFF2-40B4-BE49-F238E27FC236}">
                <a16:creationId xmlns:a16="http://schemas.microsoft.com/office/drawing/2014/main" id="{B75DCC1A-176D-3719-5E86-FC6C99AB604A}"/>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09AAA29E-36C3-83EF-64E7-AA611AC0B73B}"/>
              </a:ext>
            </a:extLst>
          </p:cNvPr>
          <p:cNvSpPr txBox="1"/>
          <p:nvPr/>
        </p:nvSpPr>
        <p:spPr>
          <a:xfrm>
            <a:off x="184149" y="155521"/>
            <a:ext cx="1333365" cy="307777"/>
          </a:xfrm>
          <a:prstGeom prst="rect">
            <a:avLst/>
          </a:prstGeom>
          <a:noFill/>
        </p:spPr>
        <p:txBody>
          <a:bodyPr wrap="square" rtlCol="0">
            <a:spAutoFit/>
          </a:bodyPr>
          <a:lstStyle/>
          <a:p>
            <a:r>
              <a:rPr lang="en-US" sz="1400" dirty="0"/>
              <a:t>7.9; P 299</a:t>
            </a:r>
          </a:p>
        </p:txBody>
      </p:sp>
      <p:pic>
        <p:nvPicPr>
          <p:cNvPr id="5" name="Picture 4">
            <a:extLst>
              <a:ext uri="{FF2B5EF4-FFF2-40B4-BE49-F238E27FC236}">
                <a16:creationId xmlns:a16="http://schemas.microsoft.com/office/drawing/2014/main" id="{F044B309-6772-3682-23F4-88C4D2EC2A9D}"/>
              </a:ext>
            </a:extLst>
          </p:cNvPr>
          <p:cNvPicPr>
            <a:picLocks noChangeAspect="1"/>
          </p:cNvPicPr>
          <p:nvPr/>
        </p:nvPicPr>
        <p:blipFill>
          <a:blip r:embed="rId3"/>
          <a:stretch>
            <a:fillRect/>
          </a:stretch>
        </p:blipFill>
        <p:spPr>
          <a:xfrm>
            <a:off x="336884" y="2745793"/>
            <a:ext cx="8470232" cy="3896307"/>
          </a:xfrm>
          <a:prstGeom prst="rect">
            <a:avLst/>
          </a:prstGeom>
        </p:spPr>
      </p:pic>
    </p:spTree>
    <p:extLst>
      <p:ext uri="{BB962C8B-B14F-4D97-AF65-F5344CB8AC3E}">
        <p14:creationId xmlns:p14="http://schemas.microsoft.com/office/powerpoint/2010/main" val="799517867"/>
      </p:ext>
    </p:extLst>
  </p:cSld>
  <p:clrMapOvr>
    <a:masterClrMapping/>
  </p:clrMapOvr>
  <p:transition spd="slow">
    <p:pull dir="ld"/>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BB311-9F11-F2B5-0EA7-8110D872DE99}"/>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58530E40-2E3A-E62A-2196-75232ECF128F}"/>
              </a:ext>
            </a:extLst>
          </p:cNvPr>
          <p:cNvSpPr>
            <a:spLocks noGrp="1" noChangeAspect="1" noChangeArrowheads="1"/>
          </p:cNvSpPr>
          <p:nvPr>
            <p:ph type="body" sz="half" idx="4294967295"/>
          </p:nvPr>
        </p:nvSpPr>
        <p:spPr>
          <a:xfrm>
            <a:off x="419100" y="1801813"/>
            <a:ext cx="8266113" cy="4840287"/>
          </a:xfrm>
        </p:spPr>
        <p:txBody>
          <a:bodyPr/>
          <a:lstStyle/>
          <a:p>
            <a:pPr marL="0" lvl="0" indent="0">
              <a:buNone/>
            </a:pPr>
            <a:r>
              <a:rPr lang="en-US" sz="2600" dirty="0">
                <a:effectLst>
                  <a:outerShdw sx="0" sy="0">
                    <a:srgbClr val="000000"/>
                  </a:outerShdw>
                </a:effectLst>
              </a:rPr>
              <a:t>Skipped pages 300-304.  Same technique as introduced in chapter 3 – only now the outcome and the mixture both involve percentages.  </a:t>
            </a:r>
          </a:p>
          <a:p>
            <a:pPr marL="0" lvl="0" indent="0">
              <a:buNone/>
            </a:pPr>
            <a:r>
              <a:rPr lang="en-US" sz="2600" dirty="0">
                <a:effectLst>
                  <a:outerShdw sx="0" sy="0">
                    <a:srgbClr val="000000"/>
                  </a:outerShdw>
                </a:effectLst>
              </a:rPr>
              <a:t>Since these two percentages (outcome and mixture) are easily confused, this textbook uses decimal fractions for the mixture (weights) and reserves percentages for </a:t>
            </a:r>
            <a:r>
              <a:rPr lang="en-US" sz="2600">
                <a:effectLst>
                  <a:outerShdw sx="0" sy="0">
                    <a:srgbClr val="000000"/>
                  </a:outerShdw>
                </a:effectLst>
              </a:rPr>
              <a:t>the outcome.  </a:t>
            </a:r>
            <a:endParaRPr lang="en-US" sz="2600" dirty="0">
              <a:effectLst>
                <a:outerShdw sx="0" sy="0">
                  <a:srgbClr val="000000"/>
                </a:outerShdw>
              </a:effectLst>
            </a:endParaRPr>
          </a:p>
        </p:txBody>
      </p:sp>
      <p:sp>
        <p:nvSpPr>
          <p:cNvPr id="11267" name="Slide Number Placeholder 4">
            <a:extLst>
              <a:ext uri="{FF2B5EF4-FFF2-40B4-BE49-F238E27FC236}">
                <a16:creationId xmlns:a16="http://schemas.microsoft.com/office/drawing/2014/main" id="{35ADD40A-E6C8-F9C6-9405-8CA8ED3D7760}"/>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51</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D64FABAE-4A3B-4941-01DB-647DA1DE6895}"/>
              </a:ext>
            </a:extLst>
          </p:cNvPr>
          <p:cNvSpPr>
            <a:spLocks noGrp="1" noChangeArrowheads="1"/>
          </p:cNvSpPr>
          <p:nvPr>
            <p:ph type="title" idx="4294967295"/>
          </p:nvPr>
        </p:nvSpPr>
        <p:spPr>
          <a:xfrm>
            <a:off x="184149" y="457200"/>
            <a:ext cx="8622967" cy="1066800"/>
          </a:xfrm>
        </p:spPr>
        <p:txBody>
          <a:bodyPr/>
          <a:lstStyle/>
          <a:p>
            <a:r>
              <a:rPr lang="en-US" altLang="en-US" sz="3200" b="0" dirty="0">
                <a:latin typeface="Rockwell Extra Bold" panose="02060903040505020403" pitchFamily="18" charset="0"/>
              </a:rPr>
              <a:t>Standardizing by Mix-Matching</a:t>
            </a:r>
          </a:p>
        </p:txBody>
      </p:sp>
      <p:sp>
        <p:nvSpPr>
          <p:cNvPr id="11269" name="Rectangle 4">
            <a:extLst>
              <a:ext uri="{FF2B5EF4-FFF2-40B4-BE49-F238E27FC236}">
                <a16:creationId xmlns:a16="http://schemas.microsoft.com/office/drawing/2014/main" id="{4EA5B925-DC35-EBF6-C63C-D01538479002}"/>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DE12BB6C-11CA-355F-8F23-E6082236A9CF}"/>
              </a:ext>
            </a:extLst>
          </p:cNvPr>
          <p:cNvSpPr txBox="1"/>
          <p:nvPr/>
        </p:nvSpPr>
        <p:spPr>
          <a:xfrm>
            <a:off x="184149" y="155521"/>
            <a:ext cx="1333365" cy="307777"/>
          </a:xfrm>
          <a:prstGeom prst="rect">
            <a:avLst/>
          </a:prstGeom>
          <a:noFill/>
        </p:spPr>
        <p:txBody>
          <a:bodyPr wrap="square" rtlCol="0">
            <a:spAutoFit/>
          </a:bodyPr>
          <a:lstStyle/>
          <a:p>
            <a:r>
              <a:rPr lang="en-US" sz="1400" dirty="0"/>
              <a:t>7.9; P 300-304</a:t>
            </a:r>
          </a:p>
        </p:txBody>
      </p:sp>
    </p:spTree>
    <p:extLst>
      <p:ext uri="{BB962C8B-B14F-4D97-AF65-F5344CB8AC3E}">
        <p14:creationId xmlns:p14="http://schemas.microsoft.com/office/powerpoint/2010/main" val="20299180"/>
      </p:ext>
    </p:extLst>
  </p:cSld>
  <p:clrMapOvr>
    <a:masterClrMapping/>
  </p:clrMapOvr>
  <p:transition spd="slow">
    <p:pull dir="ld"/>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1BD34-E909-C147-2D9A-E21F2AA34A21}"/>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4583D082-9D2A-A963-5B92-393CD191B298}"/>
              </a:ext>
            </a:extLst>
          </p:cNvPr>
          <p:cNvSpPr>
            <a:spLocks noGrp="1" noChangeAspect="1" noChangeArrowheads="1"/>
          </p:cNvSpPr>
          <p:nvPr>
            <p:ph type="body" sz="half" idx="4294967295"/>
          </p:nvPr>
        </p:nvSpPr>
        <p:spPr>
          <a:xfrm>
            <a:off x="419100" y="1801813"/>
            <a:ext cx="8266113" cy="4840287"/>
          </a:xfrm>
        </p:spPr>
        <p:txBody>
          <a:bodyPr/>
          <a:lstStyle/>
          <a:p>
            <a:pPr marL="0" lvl="0" indent="0">
              <a:buNone/>
            </a:pPr>
            <a:r>
              <a:rPr lang="en-US" sz="2600" dirty="0">
                <a:effectLst>
                  <a:outerShdw sx="0" sy="0">
                    <a:srgbClr val="000000"/>
                  </a:outerShdw>
                </a:effectLst>
              </a:rPr>
              <a:t>Always take into account the biggest confounder first.   </a:t>
            </a:r>
          </a:p>
          <a:p>
            <a:pPr marL="0" lvl="0" indent="0">
              <a:buNone/>
            </a:pPr>
            <a:endParaRPr lang="en-US" sz="2600" dirty="0">
              <a:effectLst>
                <a:outerShdw sx="0" sy="0">
                  <a:srgbClr val="000000"/>
                </a:outerShdw>
              </a:effectLst>
            </a:endParaRPr>
          </a:p>
          <a:p>
            <a:pPr marL="0" lvl="0" indent="0">
              <a:buNone/>
            </a:pPr>
            <a:r>
              <a:rPr lang="en-US" sz="2600" dirty="0">
                <a:effectLst>
                  <a:outerShdw sx="0" sy="0">
                    <a:srgbClr val="000000"/>
                  </a:outerShdw>
                </a:effectLst>
              </a:rPr>
              <a:t>Otherwise, your crude association may be misleading in size if not in direction.</a:t>
            </a:r>
          </a:p>
          <a:p>
            <a:pPr marL="0" lvl="0" indent="0">
              <a:buNone/>
            </a:pPr>
            <a:endParaRPr lang="en-US" sz="2600" dirty="0">
              <a:effectLst>
                <a:outerShdw sx="0" sy="0">
                  <a:srgbClr val="000000"/>
                </a:outerShdw>
              </a:effectLst>
            </a:endParaRPr>
          </a:p>
          <a:p>
            <a:pPr marL="0" lvl="0" indent="0">
              <a:buNone/>
            </a:pPr>
            <a:r>
              <a:rPr lang="en-US" sz="2600" dirty="0">
                <a:effectLst>
                  <a:outerShdw sx="0" sy="0">
                    <a:srgbClr val="000000"/>
                  </a:outerShdw>
                </a:effectLst>
              </a:rPr>
              <a:t>Beware of crude association.  They may mislead!!!</a:t>
            </a:r>
          </a:p>
          <a:p>
            <a:pPr marL="0" lvl="0" indent="0">
              <a:buNone/>
            </a:pPr>
            <a:endParaRPr lang="en-US" sz="2600" dirty="0">
              <a:effectLst>
                <a:outerShdw sx="0" sy="0">
                  <a:srgbClr val="000000"/>
                </a:outerShdw>
              </a:effectLst>
            </a:endParaRPr>
          </a:p>
          <a:p>
            <a:pPr marL="0" lvl="0" indent="0">
              <a:buNone/>
            </a:pPr>
            <a:r>
              <a:rPr lang="en-US" sz="2600" dirty="0">
                <a:effectLst>
                  <a:outerShdw sx="0" sy="0">
                    <a:srgbClr val="000000"/>
                  </a:outerShdw>
                </a:effectLst>
              </a:rPr>
              <a:t>Beware of crude associations with a small effect size.</a:t>
            </a:r>
          </a:p>
          <a:p>
            <a:pPr marL="0" lvl="0" indent="0">
              <a:buNone/>
            </a:pPr>
            <a:r>
              <a:rPr lang="en-US" sz="2600" dirty="0">
                <a:effectLst>
                  <a:outerShdw sx="0" sy="0">
                    <a:srgbClr val="000000"/>
                  </a:outerShdw>
                </a:effectLst>
              </a:rPr>
              <a:t>The smaller the effect size, the more vulnerable to confounding. </a:t>
            </a:r>
          </a:p>
        </p:txBody>
      </p:sp>
      <p:sp>
        <p:nvSpPr>
          <p:cNvPr id="11267" name="Slide Number Placeholder 4">
            <a:extLst>
              <a:ext uri="{FF2B5EF4-FFF2-40B4-BE49-F238E27FC236}">
                <a16:creationId xmlns:a16="http://schemas.microsoft.com/office/drawing/2014/main" id="{9E964AE3-E581-A9FE-F535-DE02624F7EE7}"/>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52</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0E80C6AB-06FE-B233-8BC3-4FF02B939EE8}"/>
              </a:ext>
            </a:extLst>
          </p:cNvPr>
          <p:cNvSpPr>
            <a:spLocks noGrp="1" noChangeArrowheads="1"/>
          </p:cNvSpPr>
          <p:nvPr>
            <p:ph type="title" idx="4294967295"/>
          </p:nvPr>
        </p:nvSpPr>
        <p:spPr>
          <a:xfrm>
            <a:off x="184149" y="457200"/>
            <a:ext cx="8622967" cy="1066800"/>
          </a:xfrm>
        </p:spPr>
        <p:txBody>
          <a:bodyPr/>
          <a:lstStyle/>
          <a:p>
            <a:r>
              <a:rPr lang="en-US" altLang="en-US" sz="3200" b="0" dirty="0">
                <a:latin typeface="Rockwell Extra Bold" panose="02060903040505020403" pitchFamily="18" charset="0"/>
              </a:rPr>
              <a:t>Biggest Confounder:</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Biggest Connection with Outcome</a:t>
            </a:r>
          </a:p>
        </p:txBody>
      </p:sp>
      <p:sp>
        <p:nvSpPr>
          <p:cNvPr id="11269" name="Rectangle 4">
            <a:extLst>
              <a:ext uri="{FF2B5EF4-FFF2-40B4-BE49-F238E27FC236}">
                <a16:creationId xmlns:a16="http://schemas.microsoft.com/office/drawing/2014/main" id="{294DFB20-BC6C-E8EA-0E88-C0982FAEE62B}"/>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2" name="TextBox 1">
            <a:extLst>
              <a:ext uri="{FF2B5EF4-FFF2-40B4-BE49-F238E27FC236}">
                <a16:creationId xmlns:a16="http://schemas.microsoft.com/office/drawing/2014/main" id="{DCB7C473-7B8D-69DD-20B9-E94C0EC83AA2}"/>
              </a:ext>
            </a:extLst>
          </p:cNvPr>
          <p:cNvSpPr txBox="1"/>
          <p:nvPr/>
        </p:nvSpPr>
        <p:spPr>
          <a:xfrm>
            <a:off x="184149" y="155521"/>
            <a:ext cx="1333365" cy="307777"/>
          </a:xfrm>
          <a:prstGeom prst="rect">
            <a:avLst/>
          </a:prstGeom>
          <a:noFill/>
        </p:spPr>
        <p:txBody>
          <a:bodyPr wrap="square" rtlCol="0">
            <a:spAutoFit/>
          </a:bodyPr>
          <a:lstStyle/>
          <a:p>
            <a:r>
              <a:rPr lang="en-US" sz="1400" dirty="0"/>
              <a:t>7.9; P 304</a:t>
            </a:r>
          </a:p>
        </p:txBody>
      </p:sp>
    </p:spTree>
    <p:extLst>
      <p:ext uri="{BB962C8B-B14F-4D97-AF65-F5344CB8AC3E}">
        <p14:creationId xmlns:p14="http://schemas.microsoft.com/office/powerpoint/2010/main" val="1457977101"/>
      </p:ext>
    </p:extLst>
  </p:cSld>
  <p:clrMapOvr>
    <a:masterClrMapping/>
  </p:clrMapOvr>
  <p:transition spd="slow">
    <p:pull dir="l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8A5A58-27C6-E224-45E3-D86907758C1A}"/>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E074A842-C069-CB81-8DC2-885D4683D37D}"/>
              </a:ext>
            </a:extLst>
          </p:cNvPr>
          <p:cNvSpPr>
            <a:spLocks noGrp="1" noChangeAspect="1" noChangeArrowheads="1"/>
          </p:cNvSpPr>
          <p:nvPr>
            <p:ph type="body" sz="half" idx="4294967295"/>
          </p:nvPr>
        </p:nvSpPr>
        <p:spPr>
          <a:xfrm>
            <a:off x="234949" y="1705688"/>
            <a:ext cx="8848281" cy="4938290"/>
          </a:xfrm>
        </p:spPr>
        <p:txBody>
          <a:bodyPr/>
          <a:lstStyle/>
          <a:p>
            <a:pPr marL="0" lvl="0" indent="0">
              <a:spcBef>
                <a:spcPts val="1200"/>
              </a:spcBef>
              <a:spcAft>
                <a:spcPts val="0"/>
              </a:spcAft>
              <a:buNone/>
            </a:pPr>
            <a:r>
              <a:rPr lang="en-US" dirty="0"/>
              <a:t>When comparing ratios,</a:t>
            </a:r>
            <a:r>
              <a:rPr lang="en-US" b="1" dirty="0"/>
              <a:t> </a:t>
            </a:r>
            <a:r>
              <a:rPr lang="en-US" dirty="0"/>
              <a:t>a </a:t>
            </a:r>
            <a:r>
              <a:rPr lang="en-US" i="1" dirty="0"/>
              <a:t>different</a:t>
            </a:r>
            <a:r>
              <a:rPr lang="en-US" dirty="0"/>
              <a:t> denominator can change the direction of the comparison</a:t>
            </a:r>
            <a:r>
              <a:rPr lang="en-US" i="1" dirty="0"/>
              <a:t>.</a:t>
            </a:r>
            <a:endParaRPr lang="en-US" sz="800" i="1" dirty="0"/>
          </a:p>
          <a:p>
            <a:pPr marL="0" lvl="0" indent="0">
              <a:spcBef>
                <a:spcPts val="1200"/>
              </a:spcBef>
              <a:spcAft>
                <a:spcPts val="0"/>
              </a:spcAft>
              <a:buNone/>
            </a:pPr>
            <a:r>
              <a:rPr lang="en-US" sz="2800" dirty="0"/>
              <a:t>‘</a:t>
            </a:r>
            <a:r>
              <a:rPr lang="en-US" sz="2800" i="1" dirty="0"/>
              <a:t>Different</a:t>
            </a:r>
            <a:r>
              <a:rPr lang="en-US" sz="2800" dirty="0"/>
              <a:t>’: no fixed relationship between the denominators.</a:t>
            </a:r>
          </a:p>
          <a:p>
            <a:pPr marL="0" lvl="0" indent="0">
              <a:spcBef>
                <a:spcPts val="1200"/>
              </a:spcBef>
              <a:spcAft>
                <a:spcPts val="0"/>
              </a:spcAft>
              <a:buNone/>
            </a:pPr>
            <a:r>
              <a:rPr lang="en-US" sz="2800" dirty="0"/>
              <a:t>In dealing with ratios, people pay more attention to the part.</a:t>
            </a:r>
            <a:br>
              <a:rPr lang="en-US" sz="2800" dirty="0"/>
            </a:br>
            <a:r>
              <a:rPr lang="en-US" sz="2800" dirty="0"/>
              <a:t>In a comparison of ratios, the whole may be more important. </a:t>
            </a:r>
          </a:p>
          <a:p>
            <a:pPr marL="0" lvl="0" indent="0" algn="ctr">
              <a:spcBef>
                <a:spcPts val="1200"/>
              </a:spcBef>
              <a:spcAft>
                <a:spcPts val="0"/>
              </a:spcAft>
              <a:buNone/>
            </a:pPr>
            <a:r>
              <a:rPr lang="en-US" sz="2800" dirty="0"/>
              <a:t>------------------------------------------</a:t>
            </a:r>
          </a:p>
          <a:p>
            <a:pPr marL="0" lvl="0" indent="0">
              <a:spcBef>
                <a:spcPts val="1200"/>
              </a:spcBef>
              <a:spcAft>
                <a:spcPts val="0"/>
              </a:spcAft>
              <a:buNone/>
            </a:pPr>
            <a:r>
              <a:rPr lang="en-US" sz="2800" dirty="0"/>
              <a:t>In a ratio of ‘pers’, the numbers cancel; but not the words.</a:t>
            </a:r>
          </a:p>
          <a:p>
            <a:pPr marL="0" lvl="0" indent="0">
              <a:spcBef>
                <a:spcPts val="1200"/>
              </a:spcBef>
              <a:spcAft>
                <a:spcPts val="0"/>
              </a:spcAft>
              <a:buNone/>
            </a:pPr>
            <a:r>
              <a:rPr lang="en-US" sz="2800" dirty="0"/>
              <a:t>Ave cost/1,000 HH in Det1 / Ave cost/1,000 HH  in Det2  =</a:t>
            </a:r>
          </a:p>
          <a:p>
            <a:pPr marL="0" lvl="0" indent="0">
              <a:spcBef>
                <a:spcPts val="1200"/>
              </a:spcBef>
              <a:spcAft>
                <a:spcPts val="0"/>
              </a:spcAft>
              <a:buNone/>
            </a:pPr>
            <a:r>
              <a:rPr lang="en-US" sz="2800" dirty="0"/>
              <a:t>Ave cost </a:t>
            </a:r>
            <a:r>
              <a:rPr lang="en-US" sz="2800" b="1" dirty="0"/>
              <a:t>per HH</a:t>
            </a:r>
            <a:r>
              <a:rPr lang="en-US" sz="2800" dirty="0"/>
              <a:t> is N times as much in Det1 as in Det2. </a:t>
            </a:r>
          </a:p>
        </p:txBody>
      </p:sp>
      <p:sp>
        <p:nvSpPr>
          <p:cNvPr id="11267" name="Slide Number Placeholder 4">
            <a:extLst>
              <a:ext uri="{FF2B5EF4-FFF2-40B4-BE49-F238E27FC236}">
                <a16:creationId xmlns:a16="http://schemas.microsoft.com/office/drawing/2014/main" id="{387F9F11-6355-FF1B-3C2A-9CCFC9E9DFE0}"/>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6</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CDAC25D0-8065-003A-47DF-E3312183DB2B}"/>
              </a:ext>
            </a:extLst>
          </p:cNvPr>
          <p:cNvSpPr>
            <a:spLocks noGrp="1" noChangeArrowheads="1"/>
          </p:cNvSpPr>
          <p:nvPr>
            <p:ph type="title" idx="4294967295"/>
          </p:nvPr>
        </p:nvSpPr>
        <p:spPr>
          <a:xfrm>
            <a:off x="501650" y="457200"/>
            <a:ext cx="8191500" cy="1066800"/>
          </a:xfrm>
        </p:spPr>
        <p:txBody>
          <a:bodyPr/>
          <a:lstStyle/>
          <a:p>
            <a:r>
              <a:rPr lang="en-US" altLang="en-US" sz="3200" b="0" dirty="0">
                <a:latin typeface="Rockwell Extra Bold" panose="02060903040505020403" pitchFamily="18" charset="0"/>
              </a:rPr>
              <a:t>Diabolical Denominator</a:t>
            </a:r>
          </a:p>
        </p:txBody>
      </p:sp>
      <p:sp>
        <p:nvSpPr>
          <p:cNvPr id="11269" name="Rectangle 4">
            <a:extLst>
              <a:ext uri="{FF2B5EF4-FFF2-40B4-BE49-F238E27FC236}">
                <a16:creationId xmlns:a16="http://schemas.microsoft.com/office/drawing/2014/main" id="{B8247F1E-B6CA-7917-1DAC-01A521D60D57}"/>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7" name="TextBox 6">
            <a:extLst>
              <a:ext uri="{FF2B5EF4-FFF2-40B4-BE49-F238E27FC236}">
                <a16:creationId xmlns:a16="http://schemas.microsoft.com/office/drawing/2014/main" id="{E70E5549-F44E-5589-17FB-EA5841E48A99}"/>
              </a:ext>
            </a:extLst>
          </p:cNvPr>
          <p:cNvSpPr txBox="1"/>
          <p:nvPr/>
        </p:nvSpPr>
        <p:spPr>
          <a:xfrm>
            <a:off x="247650" y="163611"/>
            <a:ext cx="1123950" cy="307777"/>
          </a:xfrm>
          <a:prstGeom prst="rect">
            <a:avLst/>
          </a:prstGeom>
          <a:noFill/>
        </p:spPr>
        <p:txBody>
          <a:bodyPr wrap="square" rtlCol="0">
            <a:spAutoFit/>
          </a:bodyPr>
          <a:lstStyle/>
          <a:p>
            <a:r>
              <a:rPr lang="en-US" sz="1400" dirty="0"/>
              <a:t>7.3, P 271</a:t>
            </a:r>
          </a:p>
        </p:txBody>
      </p:sp>
    </p:spTree>
    <p:extLst>
      <p:ext uri="{BB962C8B-B14F-4D97-AF65-F5344CB8AC3E}">
        <p14:creationId xmlns:p14="http://schemas.microsoft.com/office/powerpoint/2010/main" val="149839250"/>
      </p:ext>
    </p:extLst>
  </p:cSld>
  <p:clrMapOvr>
    <a:masterClrMapping/>
  </p:clrMapOvr>
  <p:transition spd="slow">
    <p:pull dir="l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A0899-D22B-DD26-D0A4-CA6A6B348BE5}"/>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E77095A1-F0A1-BA4B-FB09-457E43A5F50A}"/>
              </a:ext>
            </a:extLst>
          </p:cNvPr>
          <p:cNvSpPr>
            <a:spLocks noGrp="1" noChangeAspect="1" noChangeArrowheads="1"/>
          </p:cNvSpPr>
          <p:nvPr>
            <p:ph type="body" sz="half" idx="4294967295"/>
          </p:nvPr>
        </p:nvSpPr>
        <p:spPr>
          <a:xfrm>
            <a:off x="234949" y="1705688"/>
            <a:ext cx="8848281" cy="4938290"/>
          </a:xfrm>
        </p:spPr>
        <p:txBody>
          <a:bodyPr/>
          <a:lstStyle/>
          <a:p>
            <a:pPr marL="0" lvl="0" indent="0">
              <a:spcBef>
                <a:spcPts val="1200"/>
              </a:spcBef>
              <a:spcAft>
                <a:spcPts val="0"/>
              </a:spcAft>
              <a:buNone/>
            </a:pPr>
            <a:r>
              <a:rPr lang="en-US" sz="2800" dirty="0"/>
              <a:t>Covid death rate is higher in RI than in MI per capita.</a:t>
            </a:r>
            <a:br>
              <a:rPr lang="en-US" sz="2800" dirty="0"/>
            </a:br>
            <a:r>
              <a:rPr lang="en-US" sz="2800" dirty="0"/>
              <a:t>Covid death rate is higher in MI than in RI per case.</a:t>
            </a:r>
          </a:p>
        </p:txBody>
      </p:sp>
      <p:sp>
        <p:nvSpPr>
          <p:cNvPr id="11267" name="Slide Number Placeholder 4">
            <a:extLst>
              <a:ext uri="{FF2B5EF4-FFF2-40B4-BE49-F238E27FC236}">
                <a16:creationId xmlns:a16="http://schemas.microsoft.com/office/drawing/2014/main" id="{00C56D34-BEFD-2DD1-4167-E5A74B643C96}"/>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7</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E9BB74D7-C621-9930-35B5-E498609CE8EC}"/>
              </a:ext>
            </a:extLst>
          </p:cNvPr>
          <p:cNvSpPr>
            <a:spLocks noGrp="1" noChangeArrowheads="1"/>
          </p:cNvSpPr>
          <p:nvPr>
            <p:ph type="title" idx="4294967295"/>
          </p:nvPr>
        </p:nvSpPr>
        <p:spPr>
          <a:xfrm>
            <a:off x="501650" y="457200"/>
            <a:ext cx="8191500" cy="1066800"/>
          </a:xfrm>
        </p:spPr>
        <p:txBody>
          <a:bodyPr/>
          <a:lstStyle/>
          <a:p>
            <a:r>
              <a:rPr lang="en-US" altLang="en-US" sz="3200" b="0" dirty="0">
                <a:latin typeface="Rockwell Extra Bold" panose="02060903040505020403" pitchFamily="18" charset="0"/>
              </a:rPr>
              <a:t>Diabolical Denominator</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Choice of ‘Per’</a:t>
            </a:r>
          </a:p>
        </p:txBody>
      </p:sp>
      <p:sp>
        <p:nvSpPr>
          <p:cNvPr id="11269" name="Rectangle 4">
            <a:extLst>
              <a:ext uri="{FF2B5EF4-FFF2-40B4-BE49-F238E27FC236}">
                <a16:creationId xmlns:a16="http://schemas.microsoft.com/office/drawing/2014/main" id="{A562948B-980F-B4DB-3502-BDAF9EDDD11E}"/>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7" name="TextBox 6">
            <a:extLst>
              <a:ext uri="{FF2B5EF4-FFF2-40B4-BE49-F238E27FC236}">
                <a16:creationId xmlns:a16="http://schemas.microsoft.com/office/drawing/2014/main" id="{B1658DBB-53C8-DD28-E914-B324D39520CF}"/>
              </a:ext>
            </a:extLst>
          </p:cNvPr>
          <p:cNvSpPr txBox="1"/>
          <p:nvPr/>
        </p:nvSpPr>
        <p:spPr>
          <a:xfrm>
            <a:off x="247650" y="163611"/>
            <a:ext cx="1123950" cy="307777"/>
          </a:xfrm>
          <a:prstGeom prst="rect">
            <a:avLst/>
          </a:prstGeom>
          <a:noFill/>
        </p:spPr>
        <p:txBody>
          <a:bodyPr wrap="square" rtlCol="0">
            <a:spAutoFit/>
          </a:bodyPr>
          <a:lstStyle/>
          <a:p>
            <a:r>
              <a:rPr lang="en-US" sz="1400" dirty="0"/>
              <a:t>7.3, P 272</a:t>
            </a:r>
          </a:p>
        </p:txBody>
      </p:sp>
      <p:pic>
        <p:nvPicPr>
          <p:cNvPr id="5" name="Picture 4">
            <a:extLst>
              <a:ext uri="{FF2B5EF4-FFF2-40B4-BE49-F238E27FC236}">
                <a16:creationId xmlns:a16="http://schemas.microsoft.com/office/drawing/2014/main" id="{0D9BB03C-2BE3-1627-C68D-E79027E32BCC}"/>
              </a:ext>
            </a:extLst>
          </p:cNvPr>
          <p:cNvPicPr>
            <a:picLocks noChangeAspect="1"/>
          </p:cNvPicPr>
          <p:nvPr/>
        </p:nvPicPr>
        <p:blipFill>
          <a:blip r:embed="rId3"/>
          <a:stretch>
            <a:fillRect/>
          </a:stretch>
        </p:blipFill>
        <p:spPr>
          <a:xfrm>
            <a:off x="501650" y="2724487"/>
            <a:ext cx="7856858" cy="2787313"/>
          </a:xfrm>
          <a:prstGeom prst="rect">
            <a:avLst/>
          </a:prstGeom>
        </p:spPr>
      </p:pic>
      <p:sp>
        <p:nvSpPr>
          <p:cNvPr id="6" name="TextBox 5">
            <a:extLst>
              <a:ext uri="{FF2B5EF4-FFF2-40B4-BE49-F238E27FC236}">
                <a16:creationId xmlns:a16="http://schemas.microsoft.com/office/drawing/2014/main" id="{C5390244-2073-269A-2D50-2AFA50334246}"/>
              </a:ext>
            </a:extLst>
          </p:cNvPr>
          <p:cNvSpPr txBox="1"/>
          <p:nvPr/>
        </p:nvSpPr>
        <p:spPr>
          <a:xfrm>
            <a:off x="450849" y="5602644"/>
            <a:ext cx="8300954" cy="954107"/>
          </a:xfrm>
          <a:prstGeom prst="rect">
            <a:avLst/>
          </a:prstGeom>
          <a:noFill/>
        </p:spPr>
        <p:txBody>
          <a:bodyPr wrap="square" rtlCol="0">
            <a:spAutoFit/>
          </a:bodyPr>
          <a:lstStyle/>
          <a:p>
            <a:pPr marL="0" lvl="0" indent="0">
              <a:spcBef>
                <a:spcPts val="1200"/>
              </a:spcBef>
              <a:spcAft>
                <a:spcPts val="0"/>
              </a:spcAft>
              <a:buNone/>
            </a:pPr>
            <a:r>
              <a:rPr lang="en-US" sz="2800" i="1" dirty="0"/>
              <a:t>Cases</a:t>
            </a:r>
            <a:r>
              <a:rPr lang="en-US" sz="2800" dirty="0"/>
              <a:t> is too small. Leaves out the infected not tested.</a:t>
            </a:r>
            <a:br>
              <a:rPr lang="en-US" sz="2800" dirty="0"/>
            </a:br>
            <a:r>
              <a:rPr lang="en-US" sz="2800" i="1" dirty="0"/>
              <a:t>Population</a:t>
            </a:r>
            <a:r>
              <a:rPr lang="en-US" sz="2800" dirty="0"/>
              <a:t> is too big. Includes those not infected</a:t>
            </a:r>
          </a:p>
        </p:txBody>
      </p:sp>
      <p:sp>
        <p:nvSpPr>
          <p:cNvPr id="2" name="TextBox 1">
            <a:extLst>
              <a:ext uri="{FF2B5EF4-FFF2-40B4-BE49-F238E27FC236}">
                <a16:creationId xmlns:a16="http://schemas.microsoft.com/office/drawing/2014/main" id="{E2AA8C66-3957-47B1-5DF8-C98BA20C10D6}"/>
              </a:ext>
            </a:extLst>
          </p:cNvPr>
          <p:cNvSpPr txBox="1"/>
          <p:nvPr/>
        </p:nvSpPr>
        <p:spPr>
          <a:xfrm>
            <a:off x="2870739" y="4307348"/>
            <a:ext cx="3453321" cy="523220"/>
          </a:xfrm>
          <a:prstGeom prst="rect">
            <a:avLst/>
          </a:prstGeom>
          <a:noFill/>
        </p:spPr>
        <p:txBody>
          <a:bodyPr wrap="square" rtlCol="0">
            <a:spAutoFit/>
          </a:bodyPr>
          <a:lstStyle/>
          <a:p>
            <a:r>
              <a:rPr lang="en-US" sz="2800" b="1" dirty="0"/>
              <a:t>Per 1,000 infections</a:t>
            </a:r>
          </a:p>
        </p:txBody>
      </p:sp>
      <p:sp>
        <p:nvSpPr>
          <p:cNvPr id="3" name="TextBox 2">
            <a:extLst>
              <a:ext uri="{FF2B5EF4-FFF2-40B4-BE49-F238E27FC236}">
                <a16:creationId xmlns:a16="http://schemas.microsoft.com/office/drawing/2014/main" id="{08729096-0318-13B6-566F-BF31EE279D44}"/>
              </a:ext>
            </a:extLst>
          </p:cNvPr>
          <p:cNvSpPr txBox="1"/>
          <p:nvPr/>
        </p:nvSpPr>
        <p:spPr>
          <a:xfrm>
            <a:off x="704850" y="4307348"/>
            <a:ext cx="764027" cy="523220"/>
          </a:xfrm>
          <a:prstGeom prst="rect">
            <a:avLst/>
          </a:prstGeom>
          <a:noFill/>
        </p:spPr>
        <p:txBody>
          <a:bodyPr wrap="square" rtlCol="0">
            <a:spAutoFit/>
          </a:bodyPr>
          <a:lstStyle/>
          <a:p>
            <a:r>
              <a:rPr lang="en-US" sz="2800" dirty="0"/>
              <a:t>??</a:t>
            </a:r>
          </a:p>
        </p:txBody>
      </p:sp>
      <p:sp>
        <p:nvSpPr>
          <p:cNvPr id="8" name="TextBox 7">
            <a:extLst>
              <a:ext uri="{FF2B5EF4-FFF2-40B4-BE49-F238E27FC236}">
                <a16:creationId xmlns:a16="http://schemas.microsoft.com/office/drawing/2014/main" id="{F7E2F90D-B236-92FF-5086-0F9A48285C59}"/>
              </a:ext>
            </a:extLst>
          </p:cNvPr>
          <p:cNvSpPr txBox="1"/>
          <p:nvPr/>
        </p:nvSpPr>
        <p:spPr>
          <a:xfrm>
            <a:off x="7594481" y="4335797"/>
            <a:ext cx="764027" cy="523220"/>
          </a:xfrm>
          <a:prstGeom prst="rect">
            <a:avLst/>
          </a:prstGeom>
          <a:noFill/>
        </p:spPr>
        <p:txBody>
          <a:bodyPr wrap="square" rtlCol="0">
            <a:spAutoFit/>
          </a:bodyPr>
          <a:lstStyle/>
          <a:p>
            <a:r>
              <a:rPr lang="en-US" sz="2800" dirty="0"/>
              <a:t>??</a:t>
            </a:r>
          </a:p>
        </p:txBody>
      </p:sp>
    </p:spTree>
    <p:extLst>
      <p:ext uri="{BB962C8B-B14F-4D97-AF65-F5344CB8AC3E}">
        <p14:creationId xmlns:p14="http://schemas.microsoft.com/office/powerpoint/2010/main" val="4016661992"/>
      </p:ext>
    </p:extLst>
  </p:cSld>
  <p:clrMapOvr>
    <a:masterClrMapping/>
  </p:clrMapOvr>
  <p:transition spd="slow">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P spid="3"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D5C51F-5955-FAD9-23FE-8EC5B657DD1D}"/>
            </a:ext>
          </a:extLst>
        </p:cNvPr>
        <p:cNvGrpSpPr/>
        <p:nvPr/>
      </p:nvGrpSpPr>
      <p:grpSpPr>
        <a:xfrm>
          <a:off x="0" y="0"/>
          <a:ext cx="0" cy="0"/>
          <a:chOff x="0" y="0"/>
          <a:chExt cx="0" cy="0"/>
        </a:xfrm>
      </p:grpSpPr>
      <p:sp>
        <p:nvSpPr>
          <p:cNvPr id="11266" name="AutoShape 3">
            <a:extLst>
              <a:ext uri="{FF2B5EF4-FFF2-40B4-BE49-F238E27FC236}">
                <a16:creationId xmlns:a16="http://schemas.microsoft.com/office/drawing/2014/main" id="{4F92F9F0-EE40-6AF3-0744-AF1FB1793C13}"/>
              </a:ext>
            </a:extLst>
          </p:cNvPr>
          <p:cNvSpPr>
            <a:spLocks noGrp="1" noChangeAspect="1" noChangeArrowheads="1"/>
          </p:cNvSpPr>
          <p:nvPr>
            <p:ph type="body" sz="half" idx="4294967295"/>
          </p:nvPr>
        </p:nvSpPr>
        <p:spPr>
          <a:xfrm>
            <a:off x="234949" y="1705688"/>
            <a:ext cx="8848281" cy="4938290"/>
          </a:xfrm>
        </p:spPr>
        <p:txBody>
          <a:bodyPr/>
          <a:lstStyle/>
          <a:p>
            <a:pPr marL="0" lvl="0" indent="0">
              <a:spcBef>
                <a:spcPts val="1200"/>
              </a:spcBef>
              <a:spcAft>
                <a:spcPts val="0"/>
              </a:spcAft>
              <a:buNone/>
            </a:pPr>
            <a:r>
              <a:rPr lang="en-US" sz="2800" dirty="0"/>
              <a:t>Males are 2 times as prevalent in prison as in population.</a:t>
            </a:r>
            <a:br>
              <a:rPr lang="en-US" sz="2800" dirty="0"/>
            </a:br>
            <a:r>
              <a:rPr lang="en-US" sz="2800" dirty="0"/>
              <a:t>Blacks are 3 times as prevalent in prison as in population</a:t>
            </a:r>
          </a:p>
        </p:txBody>
      </p:sp>
      <p:sp>
        <p:nvSpPr>
          <p:cNvPr id="11267" name="Slide Number Placeholder 4">
            <a:extLst>
              <a:ext uri="{FF2B5EF4-FFF2-40B4-BE49-F238E27FC236}">
                <a16:creationId xmlns:a16="http://schemas.microsoft.com/office/drawing/2014/main" id="{09F50337-9934-3BFF-32E4-DC2C6491B8D3}"/>
              </a:ext>
            </a:extLst>
          </p:cNvPr>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8</a:t>
            </a:fld>
            <a:endParaRPr lang="en-US" altLang="en-US" sz="1400">
              <a:latin typeface="Arial" panose="020B0604020202020204" pitchFamily="34" charset="0"/>
            </a:endParaRPr>
          </a:p>
        </p:txBody>
      </p:sp>
      <p:sp>
        <p:nvSpPr>
          <p:cNvPr id="11268" name="Rectangle 2">
            <a:extLst>
              <a:ext uri="{FF2B5EF4-FFF2-40B4-BE49-F238E27FC236}">
                <a16:creationId xmlns:a16="http://schemas.microsoft.com/office/drawing/2014/main" id="{5EA8A508-01CD-2848-4656-C62A072360E7}"/>
              </a:ext>
            </a:extLst>
          </p:cNvPr>
          <p:cNvSpPr>
            <a:spLocks noGrp="1" noChangeArrowheads="1"/>
          </p:cNvSpPr>
          <p:nvPr>
            <p:ph type="title" idx="4294967295"/>
          </p:nvPr>
        </p:nvSpPr>
        <p:spPr>
          <a:xfrm>
            <a:off x="501650" y="457200"/>
            <a:ext cx="8191500" cy="1066800"/>
          </a:xfrm>
        </p:spPr>
        <p:txBody>
          <a:bodyPr/>
          <a:lstStyle/>
          <a:p>
            <a:r>
              <a:rPr lang="en-US" altLang="en-US" sz="3200" b="0" dirty="0">
                <a:latin typeface="Rockwell Extra Bold" panose="02060903040505020403" pitchFamily="18" charset="0"/>
              </a:rPr>
              <a:t>Diabolical Denominator:</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Big Disparities</a:t>
            </a:r>
          </a:p>
        </p:txBody>
      </p:sp>
      <p:sp>
        <p:nvSpPr>
          <p:cNvPr id="11269" name="Rectangle 4">
            <a:extLst>
              <a:ext uri="{FF2B5EF4-FFF2-40B4-BE49-F238E27FC236}">
                <a16:creationId xmlns:a16="http://schemas.microsoft.com/office/drawing/2014/main" id="{782CF0FD-56C6-19FB-C7A1-64E45972C059}"/>
              </a:ext>
            </a:extLst>
          </p:cNvPr>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7" name="TextBox 6">
            <a:extLst>
              <a:ext uri="{FF2B5EF4-FFF2-40B4-BE49-F238E27FC236}">
                <a16:creationId xmlns:a16="http://schemas.microsoft.com/office/drawing/2014/main" id="{18AF9ED7-705C-F128-34C7-F4910A107883}"/>
              </a:ext>
            </a:extLst>
          </p:cNvPr>
          <p:cNvSpPr txBox="1"/>
          <p:nvPr/>
        </p:nvSpPr>
        <p:spPr>
          <a:xfrm>
            <a:off x="247650" y="163611"/>
            <a:ext cx="1123950" cy="307777"/>
          </a:xfrm>
          <a:prstGeom prst="rect">
            <a:avLst/>
          </a:prstGeom>
          <a:noFill/>
        </p:spPr>
        <p:txBody>
          <a:bodyPr wrap="square" rtlCol="0">
            <a:spAutoFit/>
          </a:bodyPr>
          <a:lstStyle/>
          <a:p>
            <a:r>
              <a:rPr lang="en-US" sz="1400" dirty="0"/>
              <a:t>7.3, P 273</a:t>
            </a:r>
          </a:p>
        </p:txBody>
      </p:sp>
      <p:pic>
        <p:nvPicPr>
          <p:cNvPr id="4" name="Picture 3">
            <a:extLst>
              <a:ext uri="{FF2B5EF4-FFF2-40B4-BE49-F238E27FC236}">
                <a16:creationId xmlns:a16="http://schemas.microsoft.com/office/drawing/2014/main" id="{53B994E0-A86B-8304-8A01-A5586164F6DC}"/>
              </a:ext>
            </a:extLst>
          </p:cNvPr>
          <p:cNvPicPr>
            <a:picLocks noChangeAspect="1"/>
          </p:cNvPicPr>
          <p:nvPr/>
        </p:nvPicPr>
        <p:blipFill>
          <a:blip r:embed="rId3"/>
          <a:stretch>
            <a:fillRect/>
          </a:stretch>
        </p:blipFill>
        <p:spPr>
          <a:xfrm>
            <a:off x="336547" y="2758301"/>
            <a:ext cx="8378718" cy="2611368"/>
          </a:xfrm>
          <a:prstGeom prst="rect">
            <a:avLst/>
          </a:prstGeom>
        </p:spPr>
      </p:pic>
      <p:sp>
        <p:nvSpPr>
          <p:cNvPr id="9" name="TextBox 8">
            <a:extLst>
              <a:ext uri="{FF2B5EF4-FFF2-40B4-BE49-F238E27FC236}">
                <a16:creationId xmlns:a16="http://schemas.microsoft.com/office/drawing/2014/main" id="{07AEC74F-A37B-D3AE-1F14-2EAB97D20873}"/>
              </a:ext>
            </a:extLst>
          </p:cNvPr>
          <p:cNvSpPr txBox="1"/>
          <p:nvPr/>
        </p:nvSpPr>
        <p:spPr>
          <a:xfrm>
            <a:off x="501650" y="5812981"/>
            <a:ext cx="7988435" cy="830997"/>
          </a:xfrm>
          <a:prstGeom prst="rect">
            <a:avLst/>
          </a:prstGeom>
          <a:noFill/>
        </p:spPr>
        <p:txBody>
          <a:bodyPr wrap="square" rtlCol="0">
            <a:spAutoFit/>
          </a:bodyPr>
          <a:lstStyle/>
          <a:p>
            <a:r>
              <a:rPr lang="en-US" sz="2400" dirty="0"/>
              <a:t>Most crimes committed are not reported.  </a:t>
            </a:r>
          </a:p>
          <a:p>
            <a:r>
              <a:rPr lang="en-US" sz="2400" dirty="0"/>
              <a:t>DOJ: Crimes committed.  US Victimization survey</a:t>
            </a:r>
          </a:p>
        </p:txBody>
      </p:sp>
      <p:sp>
        <p:nvSpPr>
          <p:cNvPr id="3" name="TextBox 2">
            <a:extLst>
              <a:ext uri="{FF2B5EF4-FFF2-40B4-BE49-F238E27FC236}">
                <a16:creationId xmlns:a16="http://schemas.microsoft.com/office/drawing/2014/main" id="{531D2BE4-A9E6-DF6F-4F21-A708D6B16C4C}"/>
              </a:ext>
            </a:extLst>
          </p:cNvPr>
          <p:cNvSpPr txBox="1"/>
          <p:nvPr/>
        </p:nvSpPr>
        <p:spPr>
          <a:xfrm>
            <a:off x="2845339" y="4424080"/>
            <a:ext cx="3453321" cy="523220"/>
          </a:xfrm>
          <a:prstGeom prst="rect">
            <a:avLst/>
          </a:prstGeom>
          <a:noFill/>
        </p:spPr>
        <p:txBody>
          <a:bodyPr wrap="square" rtlCol="0">
            <a:spAutoFit/>
          </a:bodyPr>
          <a:lstStyle/>
          <a:p>
            <a:r>
              <a:rPr lang="en-US" sz="2800" b="1" dirty="0"/>
              <a:t>Crimes (committed)</a:t>
            </a:r>
          </a:p>
        </p:txBody>
      </p:sp>
      <p:sp>
        <p:nvSpPr>
          <p:cNvPr id="5" name="TextBox 4">
            <a:extLst>
              <a:ext uri="{FF2B5EF4-FFF2-40B4-BE49-F238E27FC236}">
                <a16:creationId xmlns:a16="http://schemas.microsoft.com/office/drawing/2014/main" id="{FC48F560-C565-7CAD-061D-29FDA01128F6}"/>
              </a:ext>
            </a:extLst>
          </p:cNvPr>
          <p:cNvSpPr txBox="1"/>
          <p:nvPr/>
        </p:nvSpPr>
        <p:spPr>
          <a:xfrm>
            <a:off x="501650" y="4424080"/>
            <a:ext cx="880759" cy="461665"/>
          </a:xfrm>
          <a:prstGeom prst="rect">
            <a:avLst/>
          </a:prstGeom>
          <a:noFill/>
        </p:spPr>
        <p:txBody>
          <a:bodyPr wrap="square" rtlCol="0">
            <a:spAutoFit/>
          </a:bodyPr>
          <a:lstStyle/>
          <a:p>
            <a:r>
              <a:rPr lang="en-US" sz="2400" dirty="0"/>
              <a:t>75%</a:t>
            </a:r>
          </a:p>
        </p:txBody>
      </p:sp>
      <p:sp>
        <p:nvSpPr>
          <p:cNvPr id="6" name="TextBox 5">
            <a:extLst>
              <a:ext uri="{FF2B5EF4-FFF2-40B4-BE49-F238E27FC236}">
                <a16:creationId xmlns:a16="http://schemas.microsoft.com/office/drawing/2014/main" id="{A5367575-32A4-A0F4-0287-223A206A3B7E}"/>
              </a:ext>
            </a:extLst>
          </p:cNvPr>
          <p:cNvSpPr txBox="1"/>
          <p:nvPr/>
        </p:nvSpPr>
        <p:spPr>
          <a:xfrm>
            <a:off x="7815263" y="4503334"/>
            <a:ext cx="880759" cy="461665"/>
          </a:xfrm>
          <a:prstGeom prst="rect">
            <a:avLst/>
          </a:prstGeom>
          <a:noFill/>
        </p:spPr>
        <p:txBody>
          <a:bodyPr wrap="square" rtlCol="0">
            <a:spAutoFit/>
          </a:bodyPr>
          <a:lstStyle/>
          <a:p>
            <a:r>
              <a:rPr lang="en-US" sz="2400" dirty="0"/>
              <a:t>25%</a:t>
            </a:r>
          </a:p>
        </p:txBody>
      </p:sp>
    </p:spTree>
    <p:extLst>
      <p:ext uri="{BB962C8B-B14F-4D97-AF65-F5344CB8AC3E}">
        <p14:creationId xmlns:p14="http://schemas.microsoft.com/office/powerpoint/2010/main" val="3007578440"/>
      </p:ext>
    </p:extLst>
  </p:cSld>
  <p:clrMapOvr>
    <a:masterClrMapping/>
  </p:clrMapOvr>
  <p:transition spd="slow">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Grp="1" noChangeAspect="1" noChangeArrowheads="1"/>
          </p:cNvSpPr>
          <p:nvPr>
            <p:ph type="body" sz="half" idx="4294967295"/>
          </p:nvPr>
        </p:nvSpPr>
        <p:spPr>
          <a:xfrm>
            <a:off x="234949" y="1705688"/>
            <a:ext cx="8848281" cy="4938290"/>
          </a:xfrm>
        </p:spPr>
        <p:txBody>
          <a:bodyPr/>
          <a:lstStyle/>
          <a:p>
            <a:pPr marL="0" lvl="0" indent="0">
              <a:spcBef>
                <a:spcPts val="1200"/>
              </a:spcBef>
              <a:spcAft>
                <a:spcPts val="0"/>
              </a:spcAft>
              <a:buNone/>
            </a:pPr>
            <a:endParaRPr lang="en-US" sz="800" strike="sngStrike" dirty="0"/>
          </a:p>
          <a:p>
            <a:pPr marL="0" lvl="0" indent="0">
              <a:spcBef>
                <a:spcPts val="0"/>
              </a:spcBef>
              <a:spcAft>
                <a:spcPts val="0"/>
              </a:spcAft>
              <a:buNone/>
            </a:pPr>
            <a:r>
              <a:rPr lang="en-US" sz="2800" i="1" dirty="0"/>
              <a:t>Making something better can make other things worse.</a:t>
            </a:r>
          </a:p>
        </p:txBody>
      </p:sp>
      <p:sp>
        <p:nvSpPr>
          <p:cNvPr id="11267" name="Slide Number Placeholder 4"/>
          <p:cNvSpPr txBox="1">
            <a:spLocks noGrp="1"/>
          </p:cNvSpPr>
          <p:nvPr/>
        </p:nvSpPr>
        <p:spPr bwMode="auto">
          <a:xfrm>
            <a:off x="7815263" y="147638"/>
            <a:ext cx="609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fld id="{455347CD-BB04-4518-9F4B-4618A8057EC4}" type="slidenum">
              <a:rPr lang="en-US" altLang="en-US" sz="1400" b="1">
                <a:latin typeface="Arial" panose="020B0604020202020204" pitchFamily="34" charset="0"/>
              </a:rPr>
              <a:pPr algn="ctr">
                <a:spcBef>
                  <a:spcPct val="0"/>
                </a:spcBef>
                <a:buFontTx/>
                <a:buNone/>
              </a:pPr>
              <a:t>9</a:t>
            </a:fld>
            <a:endParaRPr lang="en-US" altLang="en-US" sz="1400">
              <a:latin typeface="Arial" panose="020B0604020202020204" pitchFamily="34" charset="0"/>
            </a:endParaRPr>
          </a:p>
        </p:txBody>
      </p:sp>
      <p:sp>
        <p:nvSpPr>
          <p:cNvPr id="11268" name="Rectangle 2"/>
          <p:cNvSpPr>
            <a:spLocks noGrp="1" noChangeArrowheads="1"/>
          </p:cNvSpPr>
          <p:nvPr>
            <p:ph type="title" idx="4294967295"/>
          </p:nvPr>
        </p:nvSpPr>
        <p:spPr>
          <a:xfrm>
            <a:off x="501650" y="457200"/>
            <a:ext cx="8191500" cy="1066800"/>
          </a:xfrm>
        </p:spPr>
        <p:txBody>
          <a:bodyPr/>
          <a:lstStyle/>
          <a:p>
            <a:r>
              <a:rPr lang="en-US" altLang="en-US" sz="3200" b="0" dirty="0">
                <a:latin typeface="Rockwell Extra Bold" panose="02060903040505020403" pitchFamily="18" charset="0"/>
              </a:rPr>
              <a:t>Confusing Ratios</a:t>
            </a:r>
            <a:br>
              <a:rPr lang="en-US" altLang="en-US" sz="3200" b="0" dirty="0">
                <a:latin typeface="Rockwell Extra Bold" panose="02060903040505020403" pitchFamily="18" charset="0"/>
              </a:rPr>
            </a:br>
            <a:r>
              <a:rPr lang="en-US" altLang="en-US" sz="3200" b="0" dirty="0">
                <a:latin typeface="Rockwell Extra Bold" panose="02060903040505020403" pitchFamily="18" charset="0"/>
              </a:rPr>
              <a:t>Scanlan’s Paradox</a:t>
            </a:r>
          </a:p>
        </p:txBody>
      </p:sp>
      <p:sp>
        <p:nvSpPr>
          <p:cNvPr id="11269" name="Rectangle 4"/>
          <p:cNvSpPr>
            <a:spLocks noChangeArrowheads="1"/>
          </p:cNvSpPr>
          <p:nvPr/>
        </p:nvSpPr>
        <p:spPr bwMode="auto">
          <a:xfrm>
            <a:off x="0" y="336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sp>
        <p:nvSpPr>
          <p:cNvPr id="7" name="TextBox 6"/>
          <p:cNvSpPr txBox="1"/>
          <p:nvPr/>
        </p:nvSpPr>
        <p:spPr>
          <a:xfrm>
            <a:off x="247650" y="163611"/>
            <a:ext cx="1123950" cy="307777"/>
          </a:xfrm>
          <a:prstGeom prst="rect">
            <a:avLst/>
          </a:prstGeom>
          <a:noFill/>
        </p:spPr>
        <p:txBody>
          <a:bodyPr wrap="square" rtlCol="0">
            <a:spAutoFit/>
          </a:bodyPr>
          <a:lstStyle/>
          <a:p>
            <a:r>
              <a:rPr lang="en-US" sz="1400" dirty="0"/>
              <a:t>7.3.2;  P 274</a:t>
            </a:r>
          </a:p>
        </p:txBody>
      </p:sp>
      <p:pic>
        <p:nvPicPr>
          <p:cNvPr id="3" name="Picture 2">
            <a:extLst>
              <a:ext uri="{FF2B5EF4-FFF2-40B4-BE49-F238E27FC236}">
                <a16:creationId xmlns:a16="http://schemas.microsoft.com/office/drawing/2014/main" id="{DA352163-C9AB-B0F8-C18B-306F90ED2092}"/>
              </a:ext>
            </a:extLst>
          </p:cNvPr>
          <p:cNvPicPr>
            <a:picLocks noChangeAspect="1"/>
          </p:cNvPicPr>
          <p:nvPr/>
        </p:nvPicPr>
        <p:blipFill>
          <a:blip r:embed="rId3"/>
          <a:stretch>
            <a:fillRect/>
          </a:stretch>
        </p:blipFill>
        <p:spPr>
          <a:xfrm>
            <a:off x="247650" y="2451336"/>
            <a:ext cx="8332146" cy="3006517"/>
          </a:xfrm>
          <a:prstGeom prst="rect">
            <a:avLst/>
          </a:prstGeom>
        </p:spPr>
      </p:pic>
    </p:spTree>
    <p:extLst>
      <p:ext uri="{BB962C8B-B14F-4D97-AF65-F5344CB8AC3E}">
        <p14:creationId xmlns:p14="http://schemas.microsoft.com/office/powerpoint/2010/main" val="460880049"/>
      </p:ext>
    </p:extLst>
  </p:cSld>
  <p:clrMapOvr>
    <a:masterClrMapping/>
  </p:clrMapOvr>
  <p:transition spd="slow">
    <p:pull dir="ld"/>
  </p:transition>
</p:sld>
</file>

<file path=ppt/theme/theme1.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254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4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254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4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123911</TotalTime>
  <Words>6256</Words>
  <Application>Microsoft Office PowerPoint</Application>
  <PresentationFormat>Letter Paper (8.5x11 in)</PresentationFormat>
  <Paragraphs>1107</Paragraphs>
  <Slides>52</Slides>
  <Notes>52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52</vt:i4>
      </vt:variant>
    </vt:vector>
  </HeadingPairs>
  <TitlesOfParts>
    <vt:vector size="56" baseType="lpstr">
      <vt:lpstr>Arial</vt:lpstr>
      <vt:lpstr>Rockwell Extra Bold</vt:lpstr>
      <vt:lpstr>Times New Roman</vt:lpstr>
      <vt:lpstr>3_Default Design</vt:lpstr>
      <vt:lpstr>Statistical Literacy Textbook:  Chapter 7 Slides</vt:lpstr>
      <vt:lpstr>Interpreting Confusing Ratios Chapter 7: Table of Contentents</vt:lpstr>
      <vt:lpstr>Review: 100% Tables: Column, Row and Total Table</vt:lpstr>
      <vt:lpstr>Confusion of the Inverse: Confusing Rows and Columns</vt:lpstr>
      <vt:lpstr>Diabolical Denominator</vt:lpstr>
      <vt:lpstr>Diabolical Denominator</vt:lpstr>
      <vt:lpstr>Diabolical Denominator Choice of ‘Per’</vt:lpstr>
      <vt:lpstr>Diabolical Denominator: Big Disparities</vt:lpstr>
      <vt:lpstr>Confusing Ratios Scanlan’s Paradox</vt:lpstr>
      <vt:lpstr>Scanlan’s Paradox School Suspensions: Background</vt:lpstr>
      <vt:lpstr>Scanlan’s Paradox School Suspensions: Action</vt:lpstr>
      <vt:lpstr>Scanlan’s Paradox School Suspensions: Results</vt:lpstr>
      <vt:lpstr>Scanlan’s Paradox School Suspensions: Why?</vt:lpstr>
      <vt:lpstr>Scanlan’s Paradox Desirable up; Undesirable down!</vt:lpstr>
      <vt:lpstr>Scanlan’s Paradox Desirable up; Undesirable down!</vt:lpstr>
      <vt:lpstr>COVID Cases and Deaths: Distribution by Age</vt:lpstr>
      <vt:lpstr>Explanations vs Predictions: Confusion of the Inverse</vt:lpstr>
      <vt:lpstr>Explanations: Uncontrolled studies Base Rate Fallacy</vt:lpstr>
      <vt:lpstr>Medical Tests DNA Match</vt:lpstr>
      <vt:lpstr>Medical Tests</vt:lpstr>
      <vt:lpstr>Medical Tests: Accuracy is Ambiguous!</vt:lpstr>
      <vt:lpstr>Simple Medical Tests Defined</vt:lpstr>
      <vt:lpstr>Simple Medical Tests: Problem #1</vt:lpstr>
      <vt:lpstr>Simple Medical Tests: Problem #2</vt:lpstr>
      <vt:lpstr>Simple Medical Tests: Problem #3</vt:lpstr>
      <vt:lpstr>Simple Medical Tests: Problem #4</vt:lpstr>
      <vt:lpstr>Simple Medical Tests: Conclusions</vt:lpstr>
      <vt:lpstr>Social Statistics Predictive vs. Explanatory</vt:lpstr>
      <vt:lpstr>Social Statistics Predictive vs. Explanatory</vt:lpstr>
      <vt:lpstr>Social Statistics Which is bigger: predictive or explanatory?</vt:lpstr>
      <vt:lpstr>Social Statistics Which is bigger: predictive or explanatory?</vt:lpstr>
      <vt:lpstr>Social Statistics: Which is bigger: predictive or explanatory?</vt:lpstr>
      <vt:lpstr>Social Statistics Predictive vs. Explanatory</vt:lpstr>
      <vt:lpstr>Social Statistics:  Which is predictive?   Explanatory?</vt:lpstr>
      <vt:lpstr>Social Statistics: Predictive vs. Explanatory</vt:lpstr>
      <vt:lpstr>Three-Term Ratios: Term in wrong slot (Error)</vt:lpstr>
      <vt:lpstr>Three-Term Ratios: Which must be the smaller?</vt:lpstr>
      <vt:lpstr>Three-Term Ratios:</vt:lpstr>
      <vt:lpstr>Three Greatest Contributions  of Statistics to Human Knowledge</vt:lpstr>
      <vt:lpstr>Patients’ Death Rates: City vs. Rural Hospital</vt:lpstr>
      <vt:lpstr>1970s Florida: Anti-White Bias? Murderers &amp; Death Penalty</vt:lpstr>
      <vt:lpstr>1970s Florida: Anti-White Bias? Murderers &amp; Death Penalty</vt:lpstr>
      <vt:lpstr>Magazine Renewal Rates:  February higher than January.</vt:lpstr>
      <vt:lpstr>Field Goal Percentage:  Clemson vs. North Carolina State</vt:lpstr>
      <vt:lpstr>Necessary Condition for Simpson’s Paradox</vt:lpstr>
      <vt:lpstr>Hospital Patient Mortality: Crude: City &gt; Rural</vt:lpstr>
      <vt:lpstr>Cornfield Conditions: Patient Death Rate by Hospital</vt:lpstr>
      <vt:lpstr>Cornfield Conditions: Death Sentence by Race</vt:lpstr>
      <vt:lpstr>Cornfield Conditions: Renewal Rates by Month</vt:lpstr>
      <vt:lpstr>Cornfield Conditions: Field-Goal Rates by Team</vt:lpstr>
      <vt:lpstr>Standardizing by Mix-Matching</vt:lpstr>
      <vt:lpstr>Biggest Confounder: Biggest Connection with Outcome</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Statistical Literacy Issues: Covid Status May, 2021</dc:title>
  <dc:subject/>
  <dc:creator>Milo Schield</dc:creator>
  <cp:lastModifiedBy>Milo Schield</cp:lastModifiedBy>
  <cp:revision>1800</cp:revision>
  <cp:lastPrinted>2026-05-09T20:05:57Z</cp:lastPrinted>
  <dcterms:created xsi:type="dcterms:W3CDTF">1998-11-15T00:57:17Z</dcterms:created>
  <dcterms:modified xsi:type="dcterms:W3CDTF">2026-05-09T20:09:57Z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Type">
    <vt:i4>1</vt:i4>
  </property>
  <property fmtid="{D5CDD505-2E9C-101B-9397-08002B2CF9AE}" pid="3" name="GraphicType">
    <vt:i4>1</vt:i4>
  </property>
  <property fmtid="{D5CDD505-2E9C-101B-9397-08002B2CF9AE}" pid="4" name="Compression">
    <vt:i4>100</vt:i4>
  </property>
  <property fmtid="{D5CDD505-2E9C-101B-9397-08002B2CF9AE}" pid="5" name="ScreenSize">
    <vt:i4>1</vt:i4>
  </property>
  <property fmtid="{D5CDD505-2E9C-101B-9397-08002B2CF9AE}" pid="6" name="ScreenUsage">
    <vt:i4>3</vt:i4>
  </property>
  <property fmtid="{D5CDD505-2E9C-101B-9397-08002B2CF9AE}" pid="7" name="MailAddress">
    <vt:lpwstr/>
  </property>
  <property fmtid="{D5CDD505-2E9C-101B-9397-08002B2CF9AE}" pid="8" name="HomePage">
    <vt:lpwstr/>
  </property>
  <property fmtid="{D5CDD505-2E9C-101B-9397-08002B2CF9AE}" pid="9" name="Other">
    <vt:lpwstr/>
  </property>
  <property fmtid="{D5CDD505-2E9C-101B-9397-08002B2CF9AE}" pid="10" name="DownloadOriginal">
    <vt:bool>false</vt:bool>
  </property>
  <property fmtid="{D5CDD505-2E9C-101B-9397-08002B2CF9AE}" pid="11" name="DownloadIEButton">
    <vt:bool>false</vt:bool>
  </property>
  <property fmtid="{D5CDD505-2E9C-101B-9397-08002B2CF9AE}" pid="12" name="UseBrowserColor">
    <vt:bool>true</vt:bool>
  </property>
  <property fmtid="{D5CDD505-2E9C-101B-9397-08002B2CF9AE}" pid="13" name="BackColor">
    <vt:i4>15132390</vt:i4>
  </property>
  <property fmtid="{D5CDD505-2E9C-101B-9397-08002B2CF9AE}" pid="14" name="TextColor">
    <vt:i4>0</vt:i4>
  </property>
  <property fmtid="{D5CDD505-2E9C-101B-9397-08002B2CF9AE}" pid="15" name="LinkColor">
    <vt:i4>16711782</vt:i4>
  </property>
  <property fmtid="{D5CDD505-2E9C-101B-9397-08002B2CF9AE}" pid="16" name="VisitedColor">
    <vt:i4>10040268</vt:i4>
  </property>
  <property fmtid="{D5CDD505-2E9C-101B-9397-08002B2CF9AE}" pid="17" name="TransparentButton">
    <vt:i4>0</vt:i4>
  </property>
  <property fmtid="{D5CDD505-2E9C-101B-9397-08002B2CF9AE}" pid="18" name="ButtonType">
    <vt:i4>1</vt:i4>
  </property>
  <property fmtid="{D5CDD505-2E9C-101B-9397-08002B2CF9AE}" pid="19" name="ShowNotes">
    <vt:bool>false</vt:bool>
  </property>
  <property fmtid="{D5CDD505-2E9C-101B-9397-08002B2CF9AE}" pid="20" name="NavBtnPos">
    <vt:i4>1</vt:i4>
  </property>
  <property fmtid="{D5CDD505-2E9C-101B-9397-08002B2CF9AE}" pid="21" name="OutputDir">
    <vt:lpwstr>C:\982Milo\PowerPt\BallaratTables</vt:lpwstr>
  </property>
</Properties>
</file>