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735" r:id="rId1"/>
  </p:sldMasterIdLst>
  <p:notesMasterIdLst>
    <p:notesMasterId r:id="rId72"/>
  </p:notesMasterIdLst>
  <p:handoutMasterIdLst>
    <p:handoutMasterId r:id="rId73"/>
  </p:handoutMasterIdLst>
  <p:sldIdLst>
    <p:sldId id="314" r:id="rId2"/>
    <p:sldId id="942" r:id="rId3"/>
    <p:sldId id="977" r:id="rId4"/>
    <p:sldId id="981" r:id="rId5"/>
    <p:sldId id="1037" r:id="rId6"/>
    <p:sldId id="1036" r:id="rId7"/>
    <p:sldId id="1038" r:id="rId8"/>
    <p:sldId id="1039" r:id="rId9"/>
    <p:sldId id="978" r:id="rId10"/>
    <p:sldId id="979" r:id="rId11"/>
    <p:sldId id="982" r:id="rId12"/>
    <p:sldId id="980" r:id="rId13"/>
    <p:sldId id="984" r:id="rId14"/>
    <p:sldId id="983" r:id="rId15"/>
    <p:sldId id="985" r:id="rId16"/>
    <p:sldId id="986" r:id="rId17"/>
    <p:sldId id="987" r:id="rId18"/>
    <p:sldId id="988" r:id="rId19"/>
    <p:sldId id="989" r:id="rId20"/>
    <p:sldId id="991" r:id="rId21"/>
    <p:sldId id="990" r:id="rId22"/>
    <p:sldId id="993" r:id="rId23"/>
    <p:sldId id="992" r:id="rId24"/>
    <p:sldId id="994" r:id="rId25"/>
    <p:sldId id="996" r:id="rId26"/>
    <p:sldId id="999" r:id="rId27"/>
    <p:sldId id="997" r:id="rId28"/>
    <p:sldId id="998" r:id="rId29"/>
    <p:sldId id="1042" r:id="rId30"/>
    <p:sldId id="1040" r:id="rId31"/>
    <p:sldId id="1000" r:id="rId32"/>
    <p:sldId id="1001" r:id="rId33"/>
    <p:sldId id="1002" r:id="rId34"/>
    <p:sldId id="1003" r:id="rId35"/>
    <p:sldId id="1041" r:id="rId36"/>
    <p:sldId id="1004" r:id="rId37"/>
    <p:sldId id="1005" r:id="rId38"/>
    <p:sldId id="1007" r:id="rId39"/>
    <p:sldId id="1008" r:id="rId40"/>
    <p:sldId id="1010" r:id="rId41"/>
    <p:sldId id="1014" r:id="rId42"/>
    <p:sldId id="1013" r:id="rId43"/>
    <p:sldId id="1015" r:id="rId44"/>
    <p:sldId id="1016" r:id="rId45"/>
    <p:sldId id="1017" r:id="rId46"/>
    <p:sldId id="1020" r:id="rId47"/>
    <p:sldId id="1019" r:id="rId48"/>
    <p:sldId id="1018" r:id="rId49"/>
    <p:sldId id="967" r:id="rId50"/>
    <p:sldId id="1046" r:id="rId51"/>
    <p:sldId id="1021" r:id="rId52"/>
    <p:sldId id="1022" r:id="rId53"/>
    <p:sldId id="1023" r:id="rId54"/>
    <p:sldId id="1024" r:id="rId55"/>
    <p:sldId id="1043" r:id="rId56"/>
    <p:sldId id="1025" r:id="rId57"/>
    <p:sldId id="1026" r:id="rId58"/>
    <p:sldId id="1027" r:id="rId59"/>
    <p:sldId id="1028" r:id="rId60"/>
    <p:sldId id="1029" r:id="rId61"/>
    <p:sldId id="1044" r:id="rId62"/>
    <p:sldId id="1030" r:id="rId63"/>
    <p:sldId id="1031" r:id="rId64"/>
    <p:sldId id="1045" r:id="rId65"/>
    <p:sldId id="1032" r:id="rId66"/>
    <p:sldId id="1033" r:id="rId67"/>
    <p:sldId id="1034" r:id="rId68"/>
    <p:sldId id="1035" r:id="rId69"/>
    <p:sldId id="1047" r:id="rId70"/>
    <p:sldId id="1048" r:id="rId71"/>
  </p:sldIdLst>
  <p:sldSz cx="9144000" cy="6858000" type="letter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1153B"/>
    <a:srgbClr val="79163B"/>
    <a:srgbClr val="642832"/>
    <a:srgbClr val="8C0046"/>
    <a:srgbClr val="CC0000"/>
    <a:srgbClr val="800000"/>
    <a:srgbClr val="33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87367" autoAdjust="0"/>
  </p:normalViewPr>
  <p:slideViewPr>
    <p:cSldViewPr snapToGrid="0">
      <p:cViewPr varScale="1">
        <p:scale>
          <a:sx n="105" d="100"/>
          <a:sy n="105" d="100"/>
        </p:scale>
        <p:origin x="394" y="67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131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906" y="-5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58800" y="266700"/>
            <a:ext cx="47418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Statistical Literacy Slides: Chapter 3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451350" y="269875"/>
            <a:ext cx="22733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V0H  7/9/2026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5775" y="8982075"/>
            <a:ext cx="54244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2023-Schield-StatLit-Slides-Ch3.pdf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910263" y="8994775"/>
            <a:ext cx="8350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fld id="{73C6A481-45C0-499D-A1BA-D5B0FAC045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7890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Logistic Regression 1Y1X in Excel 2013Model Trendline Linear 2Y1X using Excel 2013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r>
              <a:rPr lang="en-US" altLang="en-US"/>
              <a:t>24 Feb 2014 V0d11/24/2013 V0a</a:t>
            </a:r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12800" y="4560888"/>
            <a:ext cx="577056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Model-Logistic-Regression-1Y1X-Excel2013-6up.pdfwww.StatLit.org/pdf/Model-Trendline-Linear-2Y1X-Excel2013-6up.pdf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fld id="{A2561E62-5931-415B-8704-36BFE2A9C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20983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338DF5-CEA3-4FF3-9B0E-C92BB0DEB109}" type="slidenum">
              <a:rPr lang="en-US" altLang="en-US" sz="1300" smtClean="0"/>
              <a:pPr/>
              <a:t>1</a:t>
            </a:fld>
            <a:endParaRPr lang="en-US" altLang="en-US" sz="1300"/>
          </a:p>
        </p:txBody>
      </p:sp>
      <p:sp>
        <p:nvSpPr>
          <p:cNvPr id="615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6151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6152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6153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2EF66053-BE43-4F25-8292-FAA23C58734D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615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615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615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CF26222-E7D9-4981-AB14-D4EDD1F95269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8" name="Rectangle 2"/>
          <p:cNvSpPr txBox="1">
            <a:spLocks noGrp="1" noChangeArrowheads="1"/>
          </p:cNvSpPr>
          <p:nvPr/>
        </p:nvSpPr>
        <p:spPr bwMode="auto">
          <a:xfrm>
            <a:off x="1270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5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616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6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F641F05-6907-4C8B-9431-69B9619EC8B1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1836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225088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150969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0177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8303779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21013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4682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68036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10367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386878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410784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883840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6641077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7791265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6230526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94143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224363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858917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4927424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921258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0279512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909BD-B3BD-C8F7-6495-3E171D195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53200F3-002E-E2AF-51F0-7EC43ACF478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B3BC765-1007-0347-849A-FC4187AD1B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549D0A9C-344C-E5E4-BF0E-BEAA8CDE37F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7AC13011-1349-105E-39C1-637F875B94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29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9801308D-DC82-BD03-0FE4-2DB0F3C6CC8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17B745F8-36FE-7427-F59C-7D5D013B547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444F7D28-CF7B-E5EA-7E87-F6B8ACCCE94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64673340-9F72-BBB0-A9DA-E5806793C98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51C9EEAB-D15B-0D9F-9245-0E87044FB30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4376D2F8-A365-FC68-CF5D-F4A84B4852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3CEFF747-4329-E59A-E217-8479DBC6A34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828DE8F1-F39E-B7C8-7317-2FFB7807049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B3E1AC6D-A449-46CC-F14C-E2ED92E9482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3AE15800-6290-A2C0-1CB5-F59F2EB54A4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009A0880-7AF0-FB22-98E1-5F994477BD5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7C964BE6-2C23-AE66-1303-6E86F08A153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BE367300-9B8B-845C-FA28-259AA57176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948CAD6-B875-0704-86FE-9E03A0DB3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78096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1152335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30263-6DE0-FE31-6F8B-4AE57D2D6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AD8BAA2-F717-356D-11E3-E95F92FBAE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0FF7DC4-3443-37E7-CA3A-C165C833758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7D8D40DF-3E83-5365-7A6F-981BA0C3F58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D176BCAF-7446-0B76-9A3C-F7779092EE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30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B9FE4D15-E3E6-F347-7812-7177B2520C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43B4528E-E73C-7D1A-C4D6-A9700536019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9EDBF957-6295-3E76-9B26-9ABCAFF3597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A4B85D83-8D05-3358-B746-AFB041AEF14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D86EB0C1-DFDC-2FA7-209C-140F549800F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E4119609-AF3E-5968-C581-95B563DCCA7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0094C88B-BA36-E903-D486-5A54660614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08657882-907E-8FE4-195C-6F5DF65CA82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BA4A65EA-4B09-E662-628A-3AE1B7EDD5C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22C094BF-7933-F6D0-5510-B7550C48342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AF891491-7AEB-5FDF-729A-DF11600F506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81151496-046E-86A2-4B42-4AE682C9CD2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C70D74B1-6B24-B9E2-71BB-E6B358CF5D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E2D32E82-6713-292C-5CD4-F31ABF805D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200569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119805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0856734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795978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2132388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9381C-EBA4-B118-EEFF-AC423E666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D4A798D-848C-2DCE-9BF9-AB12216AFAE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9AFD267-C9A3-6B9B-30BC-165115334D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0578FAF5-0FDB-12AF-8098-3D737D7A1CB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B486F5E2-0A35-8C07-9825-7D4C92B4DC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35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6915F4A0-F2F1-6110-0748-D3F5CD6A249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28D115B-D152-7780-9526-6F819592B9C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FAD256A4-2B40-52FC-8284-CD83EFA2A7D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EB4A81A2-EF2D-DDCF-EE05-CAB33661B5C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796C6231-4925-A31A-E477-B1F76D909D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830CD7AC-B2A0-EB4A-65E7-08CEC419031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F8CF5D7F-104C-285C-CFFB-FE3EC1AE9FB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860D25A9-DC61-88D3-ECEC-4A3B4CC7D2A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FFE30192-15AF-9579-6F1B-FBDA9D6B950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09D208C5-1186-64DC-BD12-4C1A4BC58D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022A2201-759A-9D4B-E810-746EDCF7DF1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7795D1CF-485B-0C7F-3AB4-307E8C715BF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14745547-018E-1E9E-5A0C-BBA4ADBA3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5AC5B523-CA2F-5A91-97AA-744C4FE4FF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959309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9283120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0412913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65164326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242882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733702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701356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959462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3887338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504040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2351752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8934060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8397062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82763372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212156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338098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57987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04265-EE16-B65B-4DB3-C21341E29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91DB855-04CC-E43B-3EDD-A168199A8D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EBC6E87-13E0-1727-8BEC-E20A8C1D7A8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88523CFB-E9C5-EDAE-6910-6D39590CAA6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31A186B-6B83-BC40-372B-CD240AB862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50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0FC0FE99-5234-DBDF-4BA5-FEDE1E1358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C5091D20-2190-8871-5CC3-D68A683D9DE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3C58F5DB-1E75-AFDF-5CB0-3E916784BD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6B8FF10C-92CF-A2F7-3C2D-55928C28C15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50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2454D93A-74EA-5422-2B04-DF46E54F1EC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62A5E38C-D0FE-46F0-CA4D-EA40790C667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BCA9C8FD-C5FC-5A93-1FD0-3DA46A691A3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A406AA3C-76F9-E6A5-493A-0C5F5FAEFFD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50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E59ACD9A-415A-702A-32CA-CCECBFF63A4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A2BB4C15-125C-3C1B-6DB9-48C25B7D91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632C7C37-80DB-DA2A-8D7D-D839C6E230B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E173CA4F-241C-056E-358A-62114D14F1D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50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C1B170E2-5F98-FD47-092B-03B4E3A8AE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40E8D751-857A-065A-FCAD-51D76A282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1512291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1587036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77506280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357341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93239761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21D03-0347-3EF7-ED3F-6CA6C5839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3973105-59A0-39A6-0086-1DECECABB57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FB5CAC1-FE24-AAF6-74F8-E203E258A88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D5C60211-3D9A-2B47-F079-3DADF8050EE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BDAF133D-C1EB-C4DC-463F-6C3876F6E7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55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93D158D5-6B9C-F66E-E531-F0EAD004F8B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DF5FB90D-D629-12EC-5973-8B904844AD5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7F010A85-877F-7358-4B62-54BB1209AE1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4ACF4670-04BE-95C6-E3ED-1E2F61E7B3A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55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21796F48-D54C-2D66-6D27-F583C04670A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7E37700B-4B8E-4F01-A454-DED403613D9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76653284-64CB-0042-D2FE-8FBF8E11E9C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35353222-BA42-592E-5631-F3983405757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55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0BBF7918-5F2E-5A31-9A89-91551065F72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FACCFBA1-E9B6-4057-4B7D-8B75ED06952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F2E82BD8-F16F-4F38-012C-DAA0A607E5B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36711F3F-694F-841B-9BB0-A06FD24B22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55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43E57427-99A3-A3ED-714F-CE8622CD71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0BB1D3B9-98F0-DF57-7840-9BF327732D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00462083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83216155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04750665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6433279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00757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74334733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24108157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8C156-7EB7-86F9-F42C-FC795F515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265F81E-149E-CF5D-D1BE-05AEE0F5A9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450D56F-DC99-D873-BA4C-0B5A7DEBF5E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ACCF7A31-0D89-DAA8-F941-4C6842CAA41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81A9D400-5E8F-E42E-E785-A9E7B4136A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61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525B23FD-5B91-8E9B-AEA1-AE571E2A70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21B6DA6E-2C0E-4A2E-B4CF-E86C463B29C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B7D28FA4-58DE-9B96-9E03-5D46E95E29E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AA9BDEE-AC16-8EE3-92DB-1990C28B740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61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9FF30A95-DA74-B375-8EAA-3FF8C25E002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A5CA5E31-75FB-3D69-589C-50605AF256A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BF2FF664-DE1E-AE8F-9E0C-EE1905B3B77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1B6B97D4-DB2A-9D8D-77A3-60FB3A37962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61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D64DCBEC-618B-04D2-CE2F-203394215C5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C44C273F-A204-72DE-504C-22576607323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DE4D4AAE-BCB8-D927-AE8B-44114913CF7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8E8EF476-EA73-5684-4FBF-45164D3362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61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689E1DF6-2F65-F2AA-D2FB-522609E037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4EC67814-617E-F682-AA75-FE9ECD26E4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633163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1099067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72489406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B3D86-97E6-8E4B-6481-9B1162FEF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77EBBF5-DA03-93CF-A814-AF03DFADBD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055AAA4D-73A7-F0D5-928D-A22A132C7D6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7F0D9E26-A34B-2AAA-6412-8362C3C57CD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879C38EB-7BF6-D0CB-6849-DC1B61007D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64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00855C48-1EAF-7B26-61AE-CA6A269B474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454E0CE5-DA4A-AF65-6464-BCAAF481614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4EE9D83D-5F78-8997-28EA-1F229E41814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B4B6496C-31E9-FAB3-F623-579B6A81E55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64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D5DE5AE4-8E2D-E413-015B-081E5D25004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62F7DEFF-1B20-CDB4-3D1E-8B724C710C6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07E7FD48-2B98-4DF6-ACE0-33E5AFD357E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0B11DE8E-2B4B-3BEC-4103-F81B5C020E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64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C1F772B8-4B1E-019C-8F4C-3560958B6BE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561F38CE-1333-B5FF-012C-F0620286C0A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F5249FD6-9779-855B-86EF-65345367BC6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4342AA1D-151F-519E-CA1B-2FE6862B052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64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18F82472-E83C-E5C0-0133-7D90749DBC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39E014BF-5ADE-D933-2951-07585216B6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95774815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13103793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09388628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67379693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19876691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DC332-871F-4036-BAA1-67FFA24E3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631308F-6A2E-80EF-E217-7996958C89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CE31CE3-7EBD-41DA-177D-30D6CA71BBD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05B84A29-214B-1659-91FB-EA82BA56F81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7CC3CD9F-6694-22D7-4FA6-6ED967C89C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69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A988BF5E-DA5B-DD18-6892-034A6BB46AC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47BDC3CE-8F09-FBCB-574A-BA2F01B849B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C7CA8B66-B393-113C-8D72-CF56C9AAFDE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D4CCBDEF-41DA-8BB7-ECDF-F0FC8043341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69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2893F84C-3BC7-C0F0-FCC6-788DA55B50A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BB6C4E5A-1BAF-EE3C-E7D9-6DFBE2AA7E8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880BF2DC-BF4E-1A05-7BD5-D53ADFC1CB2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F090F7FE-4E6F-7A3A-26FE-F79B86BE4E8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69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315ED989-AA46-899D-2DFA-CF1F9305E73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94EB549B-8FE8-CEFB-6E5E-4AAD2EDEA60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70B4E634-F900-AEE4-A82B-D2AA066A148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7D2D62BD-218C-AF38-5462-B7EB570C903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69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1526A794-C891-3B44-E973-5FC5451E09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A270A02F-6835-85DB-B4F7-DC4BC60D5D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3755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8738752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1C69D-C726-5694-EB51-C0FEA4C7A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AAB8EA4-8A84-4890-DF15-AF5B3BD60F7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C17EC60-7508-E165-9382-04CCEAC7976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F7D565C9-780F-A532-D33D-CD8539D6422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13EA6AEB-A7E2-A54D-58F8-EE3189239E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70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7128D699-D0F4-47F4-04DC-D71AE1555FD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EC2B9CE8-B229-F473-4AF0-1D051A077F9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15A408DA-A91A-9C0A-14B4-3C23D85976B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5E3B657D-83D6-B05D-BCF0-5EA2EB1548C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70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A9D8DD50-2248-8AE8-6430-A819E17771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DCA711DC-4D29-5639-AB1F-4FB0D5FDDA8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C90B2652-26FA-25A9-D75B-7713D17F4B6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46366CFA-C2A6-2A51-B0D5-3186D870A25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70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63BC23A8-B272-E410-F798-6E05456FCB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96B603CB-0B73-A607-C95A-0AAC6ED78FD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019439F2-7E90-09C6-F642-443FD0326C5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AE34212B-5999-FC78-A838-E09F6FC0084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70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ACA1CDB1-E1D1-3AFE-0DCD-F59E69AB81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7C397712-348D-030B-A251-3C01E6D0CB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837841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276201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2866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685800" y="1676400"/>
            <a:ext cx="7772400" cy="76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76200" y="304800"/>
            <a:ext cx="152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3314700" y="152400"/>
            <a:ext cx="2495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800" baseline="0" dirty="0">
                <a:latin typeface="Arial" panose="020B0604020202020204" pitchFamily="34" charset="0"/>
              </a:rPr>
              <a:t>StatLit Textbook </a:t>
            </a:r>
            <a:r>
              <a:rPr lang="en-US" altLang="en-US" sz="800" dirty="0">
                <a:latin typeface="Arial" panose="020B0604020202020204" pitchFamily="34" charset="0"/>
              </a:rPr>
              <a:t>2023 Chapter 3 Slides</a:t>
            </a:r>
          </a:p>
        </p:txBody>
      </p:sp>
      <p:sp>
        <p:nvSpPr>
          <p:cNvPr id="7" name="Slide Number Placeholder 3"/>
          <p:cNvSpPr txBox="1">
            <a:spLocks/>
          </p:cNvSpPr>
          <p:nvPr userDrawn="1"/>
        </p:nvSpPr>
        <p:spPr bwMode="auto">
          <a:xfrm>
            <a:off x="8172450" y="147638"/>
            <a:ext cx="5715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 dirty="0"/>
              <a:t>V0H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4342-4F70-4C77-8A5A-B90D6F92A098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173128816"/>
      </p:ext>
    </p:extLst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3575" y="457200"/>
            <a:ext cx="77422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8001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7815263" y="147638"/>
            <a:ext cx="6096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AF1BC4-9429-4377-9581-85FDABCDA212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06D6CF-4FCD-4DF7-80B0-6371DF3DA89D}" type="slidenum">
              <a:rPr lang="en-US" altLang="en-U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b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5737" y="1771650"/>
            <a:ext cx="8772525" cy="46482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100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3600" b="1" i="1" dirty="0"/>
              <a:t>Statistical Literacy:</a:t>
            </a:r>
            <a:br>
              <a:rPr lang="en-US" altLang="en-US" sz="3600" b="1" i="1" dirty="0"/>
            </a:br>
            <a:r>
              <a:rPr lang="en-US" altLang="en-US" sz="3600" b="1" i="1" dirty="0"/>
              <a:t>Critical Thinking about Everyday Statistics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2400" b="1" dirty="0"/>
              <a:t>Kendall-Hunt 2023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/>
              <a:t>Milo Schield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en-US" sz="2400" dirty="0"/>
              <a:t>ASA Fellow</a:t>
            </a:r>
            <a:br>
              <a:rPr lang="en-US" altLang="en-US" sz="2400" dirty="0"/>
            </a:br>
            <a:r>
              <a:rPr lang="en-US" altLang="en-US" sz="2400" dirty="0"/>
              <a:t>University of New Mexico and New College of Florida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/>
              <a:t>www.StatLit.org/</a:t>
            </a:r>
            <a:br>
              <a:rPr lang="en-US" altLang="en-US" sz="2400" dirty="0"/>
            </a:br>
            <a:r>
              <a:rPr lang="en-US" altLang="en-US" sz="2400" dirty="0"/>
              <a:t>pdf/2023-Schield-StatLit1-Ch3-Slides.pdf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/>
              <a:t>V/2023-StatLit2-Slides-Ch3A.mp4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en-US" altLang="en-US" sz="2400" dirty="0"/>
              <a:t>V/2023-StatLit2-Slides-Ch3B.mp4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FontTx/>
              <a:buNone/>
            </a:pPr>
            <a:endParaRPr lang="en-US" altLang="en-US" sz="2400" dirty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438150" y="438150"/>
            <a:ext cx="8356600" cy="10668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b="0" dirty="0">
                <a:latin typeface="Rockwell Extra Bold" panose="02060903040505020403" pitchFamily="18" charset="0"/>
              </a:rPr>
              <a:t>Statistical Literacy Textbook: 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Chapter 3 Slides</a:t>
            </a:r>
            <a:endParaRPr lang="en-US" altLang="en-US" b="0" i="1" dirty="0"/>
          </a:p>
        </p:txBody>
      </p:sp>
    </p:spTree>
  </p:cSld>
  <p:clrMapOvr>
    <a:masterClrMapping/>
  </p:clrMapOvr>
  <p:transition spd="slow"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3.3.1 Count (Discrete) Data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06" y="1910556"/>
            <a:ext cx="8692988" cy="29035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100" y="5107516"/>
            <a:ext cx="7366000" cy="153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114517"/>
      </p:ext>
    </p:extLst>
  </p:cSld>
  <p:clrMapOvr>
    <a:masterClrMapping/>
  </p:clrMapOvr>
  <p:transition spd="slow"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Measurement data always involves an interval.</a:t>
            </a:r>
          </a:p>
          <a:p>
            <a:pPr marL="457200" indent="-457200">
              <a:buNone/>
            </a:pPr>
            <a:r>
              <a:rPr lang="en-US" altLang="en-US" dirty="0"/>
              <a:t>Measurement data is displayed as a distribution:</a:t>
            </a:r>
            <a:br>
              <a:rPr lang="en-US" altLang="en-US" dirty="0"/>
            </a:br>
            <a:r>
              <a:rPr lang="en-US" altLang="en-US" dirty="0"/>
              <a:t>the count or fraction of subjects per interval.</a:t>
            </a:r>
          </a:p>
          <a:p>
            <a:pPr marL="457200" indent="-457200">
              <a:buNone/>
            </a:pPr>
            <a:r>
              <a:rPr lang="en-US" altLang="en-US" dirty="0"/>
              <a:t>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3.3.2 Measurement Data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13" y="4023932"/>
            <a:ext cx="8089900" cy="273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62536"/>
      </p:ext>
    </p:extLst>
  </p:cSld>
  <p:clrMapOvr>
    <a:masterClrMapping/>
  </p:clrMapOvr>
  <p:transition spd="slow"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Shape can be symmetric or asymmetric (skewed)</a:t>
            </a:r>
          </a:p>
          <a:p>
            <a:pPr marL="457200" indent="-457200">
              <a:buNone/>
            </a:pPr>
            <a:r>
              <a:rPr lang="en-US" altLang="en-US" dirty="0"/>
              <a:t>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3.3.2 Measurement Data: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Shape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07" y="2794000"/>
            <a:ext cx="8076406" cy="327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18908"/>
      </p:ext>
    </p:extLst>
  </p:cSld>
  <p:clrMapOvr>
    <a:masterClrMapping/>
  </p:clrMapOvr>
  <p:transition spd="slow">
    <p:pull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Asymmetric data can be skewed or pulled:</a:t>
            </a:r>
          </a:p>
          <a:p>
            <a:pPr marL="457200" indent="-457200">
              <a:buNone/>
            </a:pPr>
            <a:r>
              <a:rPr lang="en-US" altLang="en-US" dirty="0"/>
              <a:t> 			left 		   or 		right.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Important when comparing measures of center.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3.3.2  Measurement Data: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Shape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0" y="2965450"/>
            <a:ext cx="8171656" cy="29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85667"/>
      </p:ext>
    </p:extLst>
  </p:cSld>
  <p:clrMapOvr>
    <a:masterClrMapping/>
  </p:clrMapOvr>
  <p:transition spd="slow"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Ranks (1</a:t>
            </a:r>
            <a:r>
              <a:rPr lang="en-US" altLang="en-US" baseline="30000" dirty="0"/>
              <a:t>st</a:t>
            </a:r>
            <a:r>
              <a:rPr lang="en-US" altLang="en-US" dirty="0"/>
              <a:t>, 2</a:t>
            </a:r>
            <a:r>
              <a:rPr lang="en-US" altLang="en-US" baseline="30000" dirty="0"/>
              <a:t>nd</a:t>
            </a:r>
            <a:r>
              <a:rPr lang="en-US" altLang="en-US" dirty="0"/>
              <a:t> or 3</a:t>
            </a:r>
            <a:r>
              <a:rPr lang="en-US" altLang="en-US" baseline="30000" dirty="0"/>
              <a:t>rd</a:t>
            </a:r>
            <a:r>
              <a:rPr lang="en-US" altLang="en-US" dirty="0"/>
              <a:t>) identify the order or place with 1</a:t>
            </a:r>
            <a:r>
              <a:rPr lang="en-US" altLang="en-US" baseline="30000" dirty="0"/>
              <a:t>st</a:t>
            </a:r>
            <a:r>
              <a:rPr lang="en-US" altLang="en-US" dirty="0"/>
              <a:t> (lowest #) being the highest. </a:t>
            </a:r>
          </a:p>
          <a:p>
            <a:pPr marL="457200" indent="-457200">
              <a:buNone/>
            </a:pPr>
            <a:r>
              <a:rPr lang="en-US" altLang="en-US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Highest rank may be 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highest score: basketball</a:t>
            </a:r>
          </a:p>
          <a:p>
            <a:pPr>
              <a:spcBef>
                <a:spcPts val="0"/>
              </a:spcBef>
            </a:pPr>
            <a:r>
              <a:rPr lang="en-US" altLang="en-US" dirty="0"/>
              <a:t>lowest score: golf 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Plus: Simple. Children understand 1</a:t>
            </a:r>
            <a:r>
              <a:rPr lang="en-US" altLang="en-US" baseline="30000" dirty="0"/>
              <a:t>st</a:t>
            </a:r>
            <a:r>
              <a:rPr lang="en-US" altLang="en-US" dirty="0"/>
              <a:t> place.</a:t>
            </a:r>
            <a:br>
              <a:rPr lang="en-US" altLang="en-US" dirty="0"/>
            </a:br>
            <a:r>
              <a:rPr lang="en-US" altLang="en-US" dirty="0"/>
              <a:t>Minus: Ignores the size of the difference.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3.4 Measure of Location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Ranks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121</a:t>
            </a:r>
          </a:p>
        </p:txBody>
      </p:sp>
    </p:spTree>
    <p:extLst>
      <p:ext uri="{BB962C8B-B14F-4D97-AF65-F5344CB8AC3E}">
        <p14:creationId xmlns:p14="http://schemas.microsoft.com/office/powerpoint/2010/main" val="2098748881"/>
      </p:ext>
    </p:extLst>
  </p:cSld>
  <p:clrMapOvr>
    <a:masterClrMapping/>
  </p:clrMapOvr>
  <p:transition spd="slow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Interpret the 40% at $150,000 in the right graph.</a:t>
            </a:r>
          </a:p>
          <a:p>
            <a:pPr marL="457200" indent="-457200">
              <a:buNone/>
            </a:pPr>
            <a:r>
              <a:rPr lang="en-US" altLang="en-US" dirty="0"/>
              <a:t>Interpret the 80% at $200,000 in the right graph.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Percentile: percentage of subjects below a value.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3.4 Measure of Location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Percentiles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" y="3016856"/>
            <a:ext cx="8147050" cy="269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5403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Percentiles allow comparisons of measurements involving different scales.  Which ranks higher?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	ACT = 26             or             SAT = 800</a:t>
            </a:r>
          </a:p>
          <a:p>
            <a:pPr>
              <a:spcBef>
                <a:spcPts val="0"/>
              </a:spcBef>
            </a:pPr>
            <a:endParaRPr lang="en-US" altLang="en-US" dirty="0"/>
          </a:p>
          <a:p>
            <a:pPr>
              <a:spcBef>
                <a:spcPts val="0"/>
              </a:spcBef>
            </a:pPr>
            <a:endParaRPr lang="en-US" altLang="en-US" dirty="0"/>
          </a:p>
          <a:p>
            <a:pPr>
              <a:spcBef>
                <a:spcPts val="0"/>
              </a:spcBef>
            </a:pPr>
            <a:endParaRPr lang="en-US" altLang="en-US" dirty="0"/>
          </a:p>
          <a:p>
            <a:pPr>
              <a:spcBef>
                <a:spcPts val="0"/>
              </a:spcBef>
            </a:pPr>
            <a:endParaRPr lang="en-US" altLang="en-US" dirty="0"/>
          </a:p>
          <a:p>
            <a:pPr>
              <a:spcBef>
                <a:spcPts val="0"/>
              </a:spcBef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Difference of percentiles: percentile points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3.4 Measure of Location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Percentiles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63" y="3362325"/>
            <a:ext cx="8096250" cy="233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98776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Distribution of Heights for US 20-year Olds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US Family Income (2003):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3.4 Measure of Location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Percentile Examples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59" y="2389378"/>
            <a:ext cx="7936503" cy="10945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59" y="4758434"/>
            <a:ext cx="7772407" cy="171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942674"/>
      </p:ext>
    </p:extLst>
  </p:cSld>
  <p:clrMapOvr>
    <a:masterClrMapping/>
  </p:clrMapOvr>
  <p:transition spd="slow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Mean = Sum / Number.  Value with equal shares.</a:t>
            </a:r>
          </a:p>
          <a:p>
            <a:pPr marL="0" indent="0">
              <a:buNone/>
            </a:pPr>
            <a:r>
              <a:rPr lang="en-US" altLang="en-US" dirty="0"/>
              <a:t>Distribution of houses by price.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Mean is the balance point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3.5 Measures of Center: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Mean, Median and Mode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3013075"/>
            <a:ext cx="7867650" cy="256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7241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Median: Middle value of sorted list if odd; </a:t>
            </a:r>
            <a:br>
              <a:rPr lang="en-US" altLang="en-US" dirty="0"/>
            </a:br>
            <a:r>
              <a:rPr lang="en-US" altLang="en-US" dirty="0"/>
              <a:t>     mid point of the two center values if even.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Median: equal area (# of subjects) on both sides.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3.5 Measures of Center: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Mean, Median and Mode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99" y="3108933"/>
            <a:ext cx="8266113" cy="24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7231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3.1		p 116	Learning Outcomes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3.2		p 117	Review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3.3 	p 117	Data and Data Distributions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3.4 	p 121	Measures of Location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3.5		p 125	Measures of Center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3.6		p 134	Assembly on Measures of Center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3.7		p 137	</a:t>
            </a:r>
            <a:r>
              <a:rPr lang="en-US" sz="2800" b="1" dirty="0"/>
              <a:t>Confounder Solutions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3.8		p 157	The Essentials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3.9		p 159	Chapter Summary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3.10	p 160	Advanced/Optional</a:t>
            </a: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Understanding Measurements: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 err="1">
                <a:latin typeface="Rockwell Extra Bold" panose="02060903040505020403" pitchFamily="18" charset="0"/>
              </a:rPr>
              <a:t>Ch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3 Table of Contents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946254172"/>
      </p:ext>
    </p:extLst>
  </p:cSld>
  <p:clrMapOvr>
    <a:masterClrMapping/>
  </p:clrMapOvr>
  <p:transition spd="slow">
    <p:pull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Mode: value or category with highest count. 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Mode means ‘most common’.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3.4 Measures of Center: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Mean, Median and Mode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610242"/>
            <a:ext cx="8005763" cy="241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0725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No skew: Same.				</a:t>
            </a:r>
          </a:p>
          <a:p>
            <a:pPr marL="0" indent="0">
              <a:buNone/>
            </a:pPr>
            <a:r>
              <a:rPr lang="en-US" altLang="en-US" dirty="0"/>
              <a:t>					</a:t>
            </a:r>
            <a:r>
              <a:rPr lang="en-US" altLang="en-US" b="1" dirty="0"/>
              <a:t>Skewed: Different</a:t>
            </a:r>
          </a:p>
          <a:p>
            <a:pPr marL="0" indent="0">
              <a:buNone/>
            </a:pPr>
            <a:r>
              <a:rPr lang="en-US" altLang="en-US" dirty="0"/>
              <a:t>				      Ordered alphabetically</a:t>
            </a:r>
          </a:p>
          <a:p>
            <a:pPr marL="0" indent="0">
              <a:buNone/>
            </a:pPr>
            <a:r>
              <a:rPr lang="en-US" altLang="en-US" dirty="0"/>
              <a:t>				      Mean: most influenced</a:t>
            </a:r>
          </a:p>
          <a:p>
            <a:pPr marL="0" indent="0">
              <a:buNone/>
            </a:pPr>
            <a:r>
              <a:rPr lang="en-US" altLang="en-US" dirty="0"/>
              <a:t>					Choice is assembly.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3.5.2 Center vs. Skew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Mean, Median and Mode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127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98" y="2359913"/>
            <a:ext cx="3702052" cy="17060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15" y="4816702"/>
            <a:ext cx="5549900" cy="181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4118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				     Family Income (right skew)</a:t>
            </a:r>
          </a:p>
          <a:p>
            <a:pPr marL="457200" indent="-457200">
              <a:buNone/>
            </a:pPr>
            <a:endParaRPr lang="en-US" altLang="en-US" sz="900" dirty="0"/>
          </a:p>
          <a:p>
            <a:pPr marL="457200" indent="-457200">
              <a:buNone/>
            </a:pPr>
            <a:endParaRPr lang="en-US" altLang="en-US" sz="900" dirty="0"/>
          </a:p>
          <a:p>
            <a:pPr marL="457200" indent="-457200">
              <a:buNone/>
            </a:pPr>
            <a:r>
              <a:rPr lang="en-US" altLang="en-US" dirty="0"/>
              <a:t>						</a:t>
            </a:r>
            <a:r>
              <a:rPr lang="en-US" altLang="en-US" sz="2800" dirty="0"/>
              <a:t>Deaths (left skew)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3.5.2 Center vs. Skew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Mean, Median and Mode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550" y="3145956"/>
            <a:ext cx="5962650" cy="3582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13" y="1833562"/>
            <a:ext cx="4351194" cy="159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08145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Subject is a group or a measure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Women live longer than men (on average)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Lifespan is longer for women than men (on average)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Two ‘group’ comparisons: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Two groups at same time</a:t>
            </a:r>
          </a:p>
          <a:p>
            <a:pPr>
              <a:spcBef>
                <a:spcPts val="0"/>
              </a:spcBef>
            </a:pPr>
            <a:r>
              <a:rPr lang="en-US" altLang="en-US" sz="2800" dirty="0"/>
              <a:t>One group at two times or two places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-----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Must specify the measure of center!</a:t>
            </a:r>
            <a:br>
              <a:rPr lang="en-US" altLang="en-US" sz="2800" i="1" dirty="0"/>
            </a:br>
            <a:r>
              <a:rPr lang="en-US" altLang="en-US" sz="2800" dirty="0"/>
              <a:t>Frequently (often) is different from likely (chance)</a:t>
            </a:r>
            <a:br>
              <a:rPr lang="en-US" altLang="en-US" sz="2800" dirty="0"/>
            </a:br>
            <a:r>
              <a:rPr lang="en-US" altLang="en-US" sz="2800" i="1" dirty="0"/>
              <a:t>Frequently</a:t>
            </a:r>
            <a:r>
              <a:rPr lang="en-US" altLang="en-US" sz="2800" dirty="0"/>
              <a:t> compares counts or amounts;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   likely</a:t>
            </a:r>
            <a:r>
              <a:rPr lang="en-US" altLang="en-US" sz="2800" dirty="0"/>
              <a:t> compares ratios of counts or chances of events.</a:t>
            </a: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3.5.3 Comparing Centers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Mean, Median and Mode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129</a:t>
            </a:r>
          </a:p>
        </p:txBody>
      </p:sp>
    </p:spTree>
    <p:extLst>
      <p:ext uri="{BB962C8B-B14F-4D97-AF65-F5344CB8AC3E}">
        <p14:creationId xmlns:p14="http://schemas.microsoft.com/office/powerpoint/2010/main" val="171839903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3.5.4 Form Comparisons;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Use ‘Between’ grammar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132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979" y="1738120"/>
            <a:ext cx="7262242" cy="511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53862"/>
      </p:ext>
    </p:extLst>
  </p:cSld>
  <p:clrMapOvr>
    <a:masterClrMapping/>
  </p:clrMapOvr>
  <p:transition spd="slow">
    <p:pull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Plus/minus of lower cutoff versus a higher cutoff.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3.6  Assembly: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Choosing a Cut Point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134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522236"/>
            <a:ext cx="7658100" cy="411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651934"/>
      </p:ext>
    </p:extLst>
  </p:cSld>
  <p:clrMapOvr>
    <a:masterClrMapping/>
  </p:clrMapOvr>
  <p:transition spd="slow">
    <p:pull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725039"/>
            <a:ext cx="8266113" cy="4917062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Assembly: Add untaxed income; subtract taxes.</a:t>
            </a:r>
          </a:p>
          <a:p>
            <a:pPr marL="457200" indent="-457200" algn="ctr">
              <a:buNone/>
            </a:pPr>
            <a:r>
              <a:rPr lang="en-US" altLang="en-US" sz="2800" dirty="0"/>
              <a:t>Confounding: </a:t>
            </a:r>
            <a:r>
              <a:rPr lang="en-US" altLang="en-US" sz="2800" i="1" dirty="0"/>
              <a:t>Control for</a:t>
            </a:r>
            <a:r>
              <a:rPr lang="en-US" altLang="en-US" sz="2800" dirty="0"/>
              <a:t> # of workers per family.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3.7  Assembly &amp; Confounding: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Crude vs. Adjusted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137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762" y="2789038"/>
            <a:ext cx="5714475" cy="392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00675"/>
      </p:ext>
    </p:extLst>
  </p:cSld>
  <p:clrMapOvr>
    <a:masterClrMapping/>
  </p:clrMapOvr>
  <p:transition spd="slow">
    <p:pull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Reverse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3.6  Comparisons: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Count versus Ratio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137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584" y="2435923"/>
            <a:ext cx="7743032" cy="11550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84" y="5288756"/>
            <a:ext cx="7743032" cy="11550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DDBE0E-6E91-76B4-6E46-09CDFD646F75}"/>
              </a:ext>
            </a:extLst>
          </p:cNvPr>
          <p:cNvSpPr txBox="1"/>
          <p:nvPr/>
        </p:nvSpPr>
        <p:spPr>
          <a:xfrm>
            <a:off x="2475351" y="4648824"/>
            <a:ext cx="4569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Nullify (make spurious)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7082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Decrease without Reversal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3.6  Comparisons: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Count versus Ratio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137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21" y="2518093"/>
            <a:ext cx="7727157" cy="11526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579" y="4765166"/>
            <a:ext cx="7743041" cy="11550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F806DE-F828-5483-6077-36CD33F32AC1}"/>
              </a:ext>
            </a:extLst>
          </p:cNvPr>
          <p:cNvSpPr txBox="1"/>
          <p:nvPr/>
        </p:nvSpPr>
        <p:spPr>
          <a:xfrm>
            <a:off x="3775783" y="4180391"/>
            <a:ext cx="1668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Increase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73112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5D14B-6675-B75E-7C34-A481081B8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8BC5C9C6-9384-A12D-0EBA-21EE363ED544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1734" cy="4840287"/>
          </a:xfrm>
        </p:spPr>
        <p:txBody>
          <a:bodyPr/>
          <a:lstStyle/>
          <a:p>
            <a:r>
              <a:rPr lang="en-US" altLang="en-US" sz="3000" dirty="0"/>
              <a:t>should know that (how) ratios </a:t>
            </a:r>
            <a:r>
              <a:rPr lang="en-US" altLang="en-US" sz="3000" i="1" dirty="0"/>
              <a:t>take into account </a:t>
            </a:r>
            <a:r>
              <a:rPr lang="en-US" altLang="en-US" sz="3000" dirty="0"/>
              <a:t>the proportional influence of confounder on the size or comparison of </a:t>
            </a:r>
            <a:r>
              <a:rPr lang="en-US" altLang="en-US" sz="3000" u="sng" dirty="0"/>
              <a:t>counts or amounts</a:t>
            </a:r>
            <a:r>
              <a:rPr lang="en-US" altLang="en-US" sz="3000" dirty="0"/>
              <a:t>. 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F3DC2ABA-D8BE-C6C7-3194-244E0196241F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6B0435F7-03B1-65DD-0EDB-71779EF71FF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3.7  Confounder Outcomes: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i="1" dirty="0">
                <a:latin typeface="Rockwell Extra Bold" panose="02060903040505020403" pitchFamily="18" charset="0"/>
              </a:rPr>
              <a:t>Every College Graduate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B40C3D0A-0CE1-F9D7-5453-7B8EF67B6B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6189D-43B7-8DBC-1D0D-31D9F17D1185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.P 138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5905D2-6AE5-52B2-4DF9-1F39B89B452E}"/>
              </a:ext>
            </a:extLst>
          </p:cNvPr>
          <p:cNvSpPr txBox="1"/>
          <p:nvPr/>
        </p:nvSpPr>
        <p:spPr>
          <a:xfrm>
            <a:off x="480455" y="5010543"/>
            <a:ext cx="8013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/>
              <a:t>To </a:t>
            </a:r>
            <a:r>
              <a:rPr lang="en-US" altLang="en-US" sz="3200" b="1" i="1" dirty="0"/>
              <a:t>take into account (to control or adjust for) something quantitatively</a:t>
            </a:r>
            <a:r>
              <a:rPr lang="en-US" altLang="en-US" sz="3200" dirty="0"/>
              <a:t> eliminates the influence of a related factor. 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46EFA-4513-77EF-E7BE-973748063C13}"/>
              </a:ext>
            </a:extLst>
          </p:cNvPr>
          <p:cNvSpPr txBox="1"/>
          <p:nvPr/>
        </p:nvSpPr>
        <p:spPr>
          <a:xfrm>
            <a:off x="419100" y="3495054"/>
            <a:ext cx="82047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dirty="0"/>
              <a:t>should know what it means to </a:t>
            </a:r>
            <a:r>
              <a:rPr lang="en-US" altLang="en-US" sz="3200" i="1" dirty="0"/>
              <a:t>take something into account</a:t>
            </a:r>
            <a:r>
              <a:rPr lang="en-US" altLang="en-US" sz="3200" dirty="0"/>
              <a:t> quantitatively.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14064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Understand ranks and percentiles.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Distinguish percent, percentage points and percentile points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Recognize order of mean, median, and mode if skewed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Compare means, medians, or modes using ordinary English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See how assembly can influence the size of a comparison 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See how ratios can change size &amp; direction of comparison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i="1" dirty="0"/>
              <a:t>Take into account</a:t>
            </a:r>
            <a:r>
              <a:rPr lang="en-US" sz="2800" dirty="0"/>
              <a:t> confounder influence by standardizing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Standardize comparisons of ratios with weighted averages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Understanding Measurements: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3.1 Learning Outcomes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3679482214"/>
      </p:ext>
    </p:extLst>
  </p:cSld>
  <p:clrMapOvr>
    <a:masterClrMapping/>
  </p:clrMapOvr>
  <p:transition spd="slow">
    <p:pull dir="l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948D7-0256-0BC9-3517-B89BAC88C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26BE87BA-DD76-C648-04DF-06B30E0889FC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In describing or comparing counts or amounts, ratios </a:t>
            </a:r>
            <a:r>
              <a:rPr lang="en-US" altLang="en-US" i="1" dirty="0"/>
              <a:t>take into account</a:t>
            </a:r>
            <a:r>
              <a:rPr lang="en-US" altLang="en-US" dirty="0"/>
              <a:t> the size of something proportional: e.g., the size of the group.   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2997506A-DC6B-1312-A71C-D6CA4CE7CADD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16446026-73D8-35D1-3BD3-87DAA4AA0E8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3.7  Confounding: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Ratios vs. Standardization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0241845-43AD-62A1-4C1B-8646675EB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18D177-1DE1-BDE1-0DBE-BFAD05914330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138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6556E-EB70-79F8-4F5A-9937883BB7D7}"/>
              </a:ext>
            </a:extLst>
          </p:cNvPr>
          <p:cNvSpPr txBox="1"/>
          <p:nvPr/>
        </p:nvSpPr>
        <p:spPr>
          <a:xfrm>
            <a:off x="711200" y="3609164"/>
            <a:ext cx="7788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Ratios are assumed to be the furthest one can go manually in controlling for a confounder.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2702E6-2F49-DBE7-58C7-ED35AC2A24CB}"/>
              </a:ext>
            </a:extLst>
          </p:cNvPr>
          <p:cNvSpPr txBox="1"/>
          <p:nvPr/>
        </p:nvSpPr>
        <p:spPr>
          <a:xfrm>
            <a:off x="711199" y="4924073"/>
            <a:ext cx="7788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That’s not true! Standardization, an older manual technique, will be used in this course to </a:t>
            </a:r>
            <a:r>
              <a:rPr lang="en-US" altLang="en-US" sz="3200" i="1" dirty="0"/>
              <a:t>control for</a:t>
            </a:r>
            <a:r>
              <a:rPr lang="en-US" altLang="en-US" sz="3200" dirty="0"/>
              <a:t> influences on ratios.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21783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Crude: </a:t>
            </a:r>
            <a:r>
              <a:rPr lang="en-US" altLang="en-US" i="1" dirty="0"/>
              <a:t>Virginia scored higher than Texas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sz="2800" dirty="0"/>
          </a:p>
          <a:p>
            <a:pPr marL="457200" indent="-457200" algn="ctr">
              <a:buNone/>
            </a:pPr>
            <a:r>
              <a:rPr lang="en-US" altLang="en-US" sz="2800" dirty="0"/>
              <a:t>Reversal: Simpson’s paradox. 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3.7  Confounding: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Standardizing Non-</a:t>
            </a:r>
            <a:r>
              <a:rPr lang="en-US" altLang="en-US" sz="3200" b="0" dirty="0" err="1">
                <a:latin typeface="Rockwell Extra Bold" panose="02060903040505020403" pitchFamily="18" charset="0"/>
              </a:rPr>
              <a:t>Arithmtically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09" y="2435669"/>
            <a:ext cx="7184582" cy="21587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B6B7FF-1FCC-514F-0FFE-894EE84A5008}"/>
              </a:ext>
            </a:extLst>
          </p:cNvPr>
          <p:cNvSpPr txBox="1"/>
          <p:nvPr/>
        </p:nvSpPr>
        <p:spPr>
          <a:xfrm>
            <a:off x="369651" y="5025867"/>
            <a:ext cx="8599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i="1" dirty="0"/>
              <a:t>If compare holds for all subgroups, it must hold for Adjust.</a:t>
            </a:r>
            <a:endParaRPr lang="en-US" sz="2800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103AB7-040B-15E8-AA4A-AB27C7203F2F}"/>
              </a:ext>
            </a:extLst>
          </p:cNvPr>
          <p:cNvSpPr txBox="1"/>
          <p:nvPr/>
        </p:nvSpPr>
        <p:spPr>
          <a:xfrm>
            <a:off x="232688" y="5549087"/>
            <a:ext cx="8333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/>
              <a:t>Adjusted: After </a:t>
            </a:r>
            <a:r>
              <a:rPr lang="en-US" altLang="en-US" sz="2800" i="1" dirty="0"/>
              <a:t>taking into account internet access, </a:t>
            </a:r>
            <a:r>
              <a:rPr lang="en-US" altLang="en-US" sz="2800" dirty="0"/>
              <a:t>Texas will score higher than Virginia.</a:t>
            </a:r>
          </a:p>
        </p:txBody>
      </p:sp>
    </p:spTree>
    <p:extLst>
      <p:ext uri="{BB962C8B-B14F-4D97-AF65-F5344CB8AC3E}">
        <p14:creationId xmlns:p14="http://schemas.microsoft.com/office/powerpoint/2010/main" val="1685365385"/>
      </p:ext>
    </p:extLst>
  </p:cSld>
  <p:clrMapOvr>
    <a:masterClrMapping/>
  </p:clrMapOvr>
  <p:transition spd="slow">
    <p:pull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38943" y="1730477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Crude: </a:t>
            </a:r>
            <a:r>
              <a:rPr lang="en-US" altLang="en-US" sz="2800" i="1" dirty="0"/>
              <a:t>Average SAT same in 2002 as in 1981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3.7  Confounding: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Crude vs. Adjusted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759" y="2218092"/>
            <a:ext cx="6286504" cy="2881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F8A878-9EA2-E555-F73D-E6ECA8DC41C8}"/>
              </a:ext>
            </a:extLst>
          </p:cNvPr>
          <p:cNvSpPr txBox="1"/>
          <p:nvPr/>
        </p:nvSpPr>
        <p:spPr>
          <a:xfrm>
            <a:off x="711200" y="5633144"/>
            <a:ext cx="8501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Adjusted: </a:t>
            </a:r>
            <a:r>
              <a:rPr lang="en-US" altLang="en-US" sz="2800" i="1" dirty="0"/>
              <a:t>After taking into account race and ethnicity, average SAT scores will increase.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A16DDF-3480-0CCE-66A2-A20ED41B11AA}"/>
              </a:ext>
            </a:extLst>
          </p:cNvPr>
          <p:cNvSpPr txBox="1"/>
          <p:nvPr/>
        </p:nvSpPr>
        <p:spPr>
          <a:xfrm>
            <a:off x="693002" y="5099406"/>
            <a:ext cx="8266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Scores of all subgroups increased. </a:t>
            </a:r>
            <a:r>
              <a:rPr lang="en-US" altLang="en-US" sz="2800" i="1" dirty="0"/>
              <a:t>Adjust must increase!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997540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i="1" dirty="0"/>
              <a:t>Women make 73</a:t>
            </a:r>
            <a:r>
              <a:rPr lang="en-US" i="1" dirty="0"/>
              <a:t>¢</a:t>
            </a:r>
            <a:r>
              <a:rPr lang="en-US" altLang="en-US" i="1" dirty="0"/>
              <a:t> for every dollar a man makes.</a:t>
            </a:r>
            <a:endParaRPr lang="en-US" altLang="en-US" sz="1000" i="1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4150" y="457200"/>
            <a:ext cx="87312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Male-Female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50" y="2485898"/>
            <a:ext cx="7785100" cy="23429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BAA1C7-E679-9659-D277-DE19D63E2105}"/>
              </a:ext>
            </a:extLst>
          </p:cNvPr>
          <p:cNvSpPr txBox="1"/>
          <p:nvPr/>
        </p:nvSpPr>
        <p:spPr>
          <a:xfrm>
            <a:off x="580383" y="4953844"/>
            <a:ext cx="833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/>
              <a:t>No reversal in subgroups; no Simpson’s paradox. 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7D6C3F-2E32-F9EE-F98D-C4CDE0E1FB4C}"/>
              </a:ext>
            </a:extLst>
          </p:cNvPr>
          <p:cNvSpPr txBox="1"/>
          <p:nvPr/>
        </p:nvSpPr>
        <p:spPr>
          <a:xfrm>
            <a:off x="540696" y="5512981"/>
            <a:ext cx="7884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/>
              <a:t>Crude comparison: Mixed-fruit comparison!</a:t>
            </a:r>
            <a:endParaRPr lang="en-US" sz="2800" dirty="0"/>
          </a:p>
          <a:p>
            <a:pPr algn="ctr"/>
            <a:r>
              <a:rPr lang="en-US" altLang="en-US" sz="2800" dirty="0"/>
              <a:t>Confounder:  Work status.  Difference in mix!!!</a:t>
            </a:r>
            <a:endParaRPr lang="en-US" alt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80130064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Solution: Give women the same mix as men! </a:t>
            </a: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Male-Female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00" y="2407763"/>
            <a:ext cx="8734199" cy="25252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D81521-AF6B-F2B5-8881-4D6E7D2EE0E7}"/>
              </a:ext>
            </a:extLst>
          </p:cNvPr>
          <p:cNvSpPr txBox="1"/>
          <p:nvPr/>
        </p:nvSpPr>
        <p:spPr>
          <a:xfrm>
            <a:off x="225650" y="5483548"/>
            <a:ext cx="85408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Adjusted: </a:t>
            </a:r>
            <a:r>
              <a:rPr lang="en-US" altLang="en-US" sz="3200" i="1" dirty="0"/>
              <a:t>After taking into account work status, women make 83</a:t>
            </a:r>
            <a:r>
              <a:rPr lang="en-US" sz="3200" i="1" dirty="0"/>
              <a:t>¢</a:t>
            </a:r>
            <a:r>
              <a:rPr lang="en-US" altLang="en-US" sz="3200" i="1" dirty="0"/>
              <a:t> for every dollar a man makes. 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D68B01-657C-FDCA-5FE1-11CEBB3F2F63}"/>
              </a:ext>
            </a:extLst>
          </p:cNvPr>
          <p:cNvSpPr txBox="1"/>
          <p:nvPr/>
        </p:nvSpPr>
        <p:spPr>
          <a:xfrm>
            <a:off x="225650" y="4898773"/>
            <a:ext cx="8734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Adjusting: </a:t>
            </a:r>
            <a:r>
              <a:rPr lang="en-US" altLang="en-US" sz="3200" i="1" dirty="0"/>
              <a:t>Recalculate women’s income using 68%.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314216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0BF3E-5A9F-4A56-D91A-071314CB8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4D44E4D1-6527-D162-0082-CEABCD10F10B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1734" cy="48402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u="sng" dirty="0"/>
              <a:t>that</a:t>
            </a:r>
            <a:r>
              <a:rPr lang="en-US" altLang="en-US" dirty="0"/>
              <a:t> standardization </a:t>
            </a:r>
            <a:r>
              <a:rPr lang="en-US" altLang="en-US" i="1" dirty="0"/>
              <a:t>controls for</a:t>
            </a:r>
            <a:r>
              <a:rPr lang="en-US" altLang="en-US" dirty="0"/>
              <a:t> the influence of a confounder on a comparison of </a:t>
            </a:r>
            <a:r>
              <a:rPr lang="en-US" altLang="en-US" u="sng" dirty="0"/>
              <a:t>ratios</a:t>
            </a:r>
            <a:r>
              <a:rPr lang="en-US" altLang="en-US" dirty="0"/>
              <a:t>.</a:t>
            </a:r>
            <a:endParaRPr lang="en-US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BD990507-A814-E9E2-6620-CFE16D0E4AAC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BC269DD0-1CE3-4B56-A443-0F7C1B6F9AA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3.7  Confounding: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i="1" dirty="0">
                <a:latin typeface="Rockwell Extra Bold" panose="02060903040505020403" pitchFamily="18" charset="0"/>
              </a:rPr>
              <a:t>Every college grad should know: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19156746-B06A-0682-ABDD-3101DEE82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A34C8F-DB9C-7CCB-BD9B-60CF03C025C1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3C7E8-23E3-7575-F947-8271FCA3DA02}"/>
              </a:ext>
            </a:extLst>
          </p:cNvPr>
          <p:cNvSpPr txBox="1"/>
          <p:nvPr/>
        </p:nvSpPr>
        <p:spPr>
          <a:xfrm>
            <a:off x="419100" y="3130685"/>
            <a:ext cx="8207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u="sng" dirty="0"/>
              <a:t>that</a:t>
            </a:r>
            <a:r>
              <a:rPr lang="en-US" altLang="en-US" sz="3200" dirty="0"/>
              <a:t> standardization </a:t>
            </a:r>
            <a:r>
              <a:rPr lang="en-US" altLang="en-US" sz="3200" i="1" dirty="0"/>
              <a:t>converts </a:t>
            </a:r>
            <a:r>
              <a:rPr lang="en-US" altLang="en-US" sz="3200" dirty="0"/>
              <a:t>a mixed-fruit (apples &amp; oranges) comparison of ratios into a same-fruit (apples &amp; apples) comparison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D4B005-2713-EF98-7FCD-9B7936502B84}"/>
              </a:ext>
            </a:extLst>
          </p:cNvPr>
          <p:cNvSpPr txBox="1"/>
          <p:nvPr/>
        </p:nvSpPr>
        <p:spPr>
          <a:xfrm>
            <a:off x="419100" y="4926694"/>
            <a:ext cx="8013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3200" u="sng" dirty="0"/>
              <a:t>how</a:t>
            </a:r>
            <a:r>
              <a:rPr lang="en-US" altLang="en-US" sz="3200" dirty="0"/>
              <a:t> standardization </a:t>
            </a:r>
            <a:r>
              <a:rPr lang="en-US" altLang="en-US" sz="3200" i="1" dirty="0"/>
              <a:t>works</a:t>
            </a:r>
            <a:r>
              <a:rPr lang="en-US" altLang="en-US" sz="3200" dirty="0"/>
              <a:t> by giving all groups the same mix of confounder values.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33695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413468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Crude: Vaccinated cases are more likely to die than [are] unvaccinated.   Counter-intuitive!!!</a:t>
            </a: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0" indent="0">
              <a:buNone/>
            </a:pPr>
            <a:r>
              <a:rPr lang="en-US" altLang="en-US" sz="2400" dirty="0"/>
              <a:t>Vaccinated are 2.4 (41/17) times as likely to die as unvaccinated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COVID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F4C3E0-A462-6573-A396-AF6260D429BA}"/>
              </a:ext>
            </a:extLst>
          </p:cNvPr>
          <p:cNvSpPr txBox="1"/>
          <p:nvPr/>
        </p:nvSpPr>
        <p:spPr>
          <a:xfrm>
            <a:off x="605513" y="5257105"/>
            <a:ext cx="83373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i="1" dirty="0"/>
              <a:t>Reversal in both subgroups.  Simpson’s paradox. </a:t>
            </a:r>
          </a:p>
          <a:p>
            <a:r>
              <a:rPr lang="en-US" altLang="en-US" sz="2800" i="1" dirty="0"/>
              <a:t>Adjusted death rate must be higher for unvaccinated!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00323-2C09-3F04-2DF9-BC91083E3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66" y="2967037"/>
            <a:ext cx="4800600" cy="17049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8445A7-15C2-4062-4C92-71D7D6ABF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5866" y="3019424"/>
            <a:ext cx="31623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19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68300" y="1833562"/>
            <a:ext cx="8683626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Elderly are much more likely to die (~100 times).</a:t>
            </a:r>
          </a:p>
          <a:p>
            <a:pPr marL="0" indent="0">
              <a:buNone/>
            </a:pPr>
            <a:r>
              <a:rPr lang="en-US" altLang="en-US" dirty="0"/>
              <a:t>Vaccinated are 10 times as likely to be elderly. </a:t>
            </a:r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dirty="0"/>
              <a:t> </a:t>
            </a:r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 err="1">
                <a:latin typeface="Rockwell Extra Bold" panose="02060903040505020403" pitchFamily="18" charset="0"/>
              </a:rPr>
              <a:t>COVID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14" y="3257133"/>
            <a:ext cx="8494284" cy="23748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4578F7-99C7-6400-EB80-CB87F53FBFCC}"/>
              </a:ext>
            </a:extLst>
          </p:cNvPr>
          <p:cNvSpPr txBox="1"/>
          <p:nvPr/>
        </p:nvSpPr>
        <p:spPr>
          <a:xfrm>
            <a:off x="92074" y="5822710"/>
            <a:ext cx="8586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None/>
            </a:pPr>
            <a:r>
              <a:rPr lang="en-US" altLang="en-US" sz="3200" dirty="0"/>
              <a:t>Solution: Give both groups the same mix of ages.</a:t>
            </a:r>
          </a:p>
        </p:txBody>
      </p:sp>
    </p:spTree>
    <p:extLst>
      <p:ext uri="{BB962C8B-B14F-4D97-AF65-F5344CB8AC3E}">
        <p14:creationId xmlns:p14="http://schemas.microsoft.com/office/powerpoint/2010/main" val="324915516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Solution: Give both the combined mix: 11.5%!</a:t>
            </a:r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 err="1">
                <a:latin typeface="Rockwell Extra Bold" panose="02060903040505020403" pitchFamily="18" charset="0"/>
              </a:rPr>
              <a:t>COVID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0" y="2410686"/>
            <a:ext cx="8706680" cy="23604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72E4F9-0E84-89E7-A5A5-7D81ECB92D6B}"/>
              </a:ext>
            </a:extLst>
          </p:cNvPr>
          <p:cNvSpPr txBox="1"/>
          <p:nvPr/>
        </p:nvSpPr>
        <p:spPr>
          <a:xfrm>
            <a:off x="285345" y="5181600"/>
            <a:ext cx="83998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/>
              <a:t>Adjusted: </a:t>
            </a:r>
            <a:r>
              <a:rPr lang="en-US" altLang="en-US" sz="2800" i="1" dirty="0"/>
              <a:t>After controlling for age, unvaccinated are </a:t>
            </a:r>
            <a:br>
              <a:rPr lang="en-US" altLang="en-US" sz="2800" i="1" dirty="0"/>
            </a:br>
            <a:r>
              <a:rPr lang="en-US" altLang="en-US" sz="2800" i="1" dirty="0"/>
              <a:t>3.4 times as likely to die as vaccinated </a:t>
            </a:r>
            <a:r>
              <a:rPr lang="en-US" altLang="en-US" sz="2800" dirty="0"/>
              <a:t>[are]</a:t>
            </a:r>
            <a:r>
              <a:rPr lang="en-US" altLang="en-US" sz="2800" i="1" dirty="0"/>
              <a:t>.</a:t>
            </a:r>
            <a:br>
              <a:rPr lang="en-US" altLang="en-US" sz="2800" i="1" dirty="0"/>
            </a:br>
            <a:r>
              <a:rPr lang="en-US" altLang="en-US" sz="2800" i="1" dirty="0"/>
              <a:t>A reversal!!  Simpson’s paradox!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2768576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54000" y="1801813"/>
            <a:ext cx="868680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The arithmetic method is precise.  </a:t>
            </a:r>
            <a:br>
              <a:rPr lang="en-US" altLang="en-US" dirty="0"/>
            </a:br>
            <a:r>
              <a:rPr lang="en-US" altLang="en-US" dirty="0"/>
              <a:t>But, it doesn’t </a:t>
            </a:r>
            <a:r>
              <a:rPr lang="en-US" altLang="en-US" i="1" dirty="0"/>
              <a:t>show how</a:t>
            </a:r>
            <a:r>
              <a:rPr lang="en-US" altLang="en-US" dirty="0"/>
              <a:t> standardizing works.  </a:t>
            </a: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r>
              <a:rPr lang="en-US" altLang="en-US" dirty="0"/>
              <a:t>Fortunately, there is a graphic technique available.</a:t>
            </a:r>
          </a:p>
          <a:p>
            <a:pPr marL="457200" indent="-457200" algn="ctr">
              <a:buNone/>
            </a:pPr>
            <a:endParaRPr lang="en-US" altLang="en-US" sz="2800" dirty="0"/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dirty="0"/>
              <a:t>The graphic technique shows how a confounder disparity can influence a comparison disparity.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 Arithmetic vs. Graphic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148</a:t>
            </a:r>
          </a:p>
        </p:txBody>
      </p:sp>
    </p:spTree>
    <p:extLst>
      <p:ext uri="{BB962C8B-B14F-4D97-AF65-F5344CB8AC3E}">
        <p14:creationId xmlns:p14="http://schemas.microsoft.com/office/powerpoint/2010/main" val="63618299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Statistics are numbers in context: they can be influenced. </a:t>
            </a:r>
            <a:br>
              <a:rPr lang="en-US" sz="2800" dirty="0"/>
            </a:b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br>
              <a:rPr lang="en-US" sz="2800" dirty="0"/>
            </a:br>
            <a:r>
              <a:rPr lang="en-US" sz="2800" dirty="0"/>
              <a:t>Statistics are commonly</a:t>
            </a:r>
            <a:br>
              <a:rPr lang="en-US" sz="2800" dirty="0"/>
            </a:br>
            <a:r>
              <a:rPr lang="en-US" sz="2800" dirty="0"/>
              <a:t>used as evidence in arguments.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3.2 Review Chapter 1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117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2608565"/>
            <a:ext cx="4278993" cy="26006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1381" y="2435823"/>
            <a:ext cx="2971769" cy="430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88972"/>
      </p:ext>
    </p:extLst>
  </p:cSld>
  <p:clrMapOvr>
    <a:masterClrMapping/>
  </p:clrMapOvr>
  <p:transition spd="slow">
    <p:pull dir="l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Outlet: Jill buys 8 knives ($70) and 2 forks ($20).</a:t>
            </a: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r>
              <a:rPr lang="en-US" altLang="en-US" dirty="0"/>
              <a:t>Mix: 80% are knives. Average cost is $60.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Silverware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149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024" y="2386476"/>
            <a:ext cx="5683252" cy="367096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D5B9C3E-B11F-3FE1-8B53-E37DC676AF94}"/>
              </a:ext>
            </a:extLst>
          </p:cNvPr>
          <p:cNvSpPr/>
          <p:nvPr/>
        </p:nvSpPr>
        <p:spPr bwMode="auto">
          <a:xfrm>
            <a:off x="1699098" y="3631660"/>
            <a:ext cx="687421" cy="187865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73015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Mall: Jim buys 2 knives ($90) and 8 forks ($40).</a:t>
            </a: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r>
              <a:rPr lang="en-US" altLang="en-US" dirty="0"/>
              <a:t>Mix: 20% are knives. Average cost is $50.</a:t>
            </a:r>
            <a:br>
              <a:rPr lang="en-US" altLang="en-US" dirty="0"/>
            </a:br>
            <a:r>
              <a:rPr lang="en-US" altLang="en-US" dirty="0"/>
              <a:t>Crude compare: Mall is cheaper than outlet.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Silverware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49" y="2360420"/>
            <a:ext cx="5187951" cy="333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8636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64944" y="1633200"/>
            <a:ext cx="8670642" cy="5077162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Standardize: Give both same mix: 50% knives </a:t>
            </a:r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0" indent="0" algn="ctr">
              <a:buNone/>
            </a:pPr>
            <a:r>
              <a:rPr lang="en-US" altLang="en-US" sz="2800" dirty="0"/>
              <a:t>After controlling for the kinds of silverware, </a:t>
            </a:r>
            <a:br>
              <a:rPr lang="en-US" altLang="en-US" sz="2800" dirty="0"/>
            </a:br>
            <a:r>
              <a:rPr lang="en-US" altLang="en-US" sz="2800" dirty="0"/>
              <a:t>Jim’s average cost ($65) is higher than Jill’s ($45).</a:t>
            </a:r>
            <a:br>
              <a:rPr lang="en-US" altLang="en-US" sz="2800" dirty="0"/>
            </a:br>
            <a:r>
              <a:rPr lang="en-US" altLang="en-US" sz="2800" dirty="0"/>
              <a:t>A reversal.  Simpson’s paradox.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Silverware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151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757" y="2176865"/>
            <a:ext cx="4735000" cy="304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7349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59556" y="1704536"/>
            <a:ext cx="858520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Women make 73</a:t>
            </a:r>
            <a:r>
              <a:rPr lang="en-US" sz="2800" i="1" dirty="0"/>
              <a:t>¢</a:t>
            </a:r>
            <a:r>
              <a:rPr lang="en-US" altLang="en-US" sz="2800" dirty="0"/>
              <a:t> for every dollar a man makes. </a:t>
            </a:r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0" indent="0" algn="ctr">
              <a:buNone/>
            </a:pPr>
            <a:r>
              <a:rPr lang="en-US" altLang="en-US" sz="2800" dirty="0"/>
              <a:t>Crude Comparison: Difference in mix.</a:t>
            </a:r>
            <a:br>
              <a:rPr lang="en-US" altLang="en-US" sz="2800" dirty="0"/>
            </a:br>
            <a:r>
              <a:rPr lang="en-US" altLang="en-US" sz="2800" dirty="0"/>
              <a:t>Full-time permanent: 68% of men; 58% of women.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Male-Female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153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764" y="2209020"/>
            <a:ext cx="5200472" cy="347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9130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099" y="1685081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Standardize: Give women the same mix as men. </a:t>
            </a: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0" indent="0" algn="ctr">
              <a:buNone/>
            </a:pPr>
            <a:r>
              <a:rPr lang="en-US" altLang="en-US" sz="2800" dirty="0"/>
              <a:t>Adjusted (reduction): After controlling for work status,</a:t>
            </a:r>
            <a:br>
              <a:rPr lang="en-US" altLang="en-US" sz="2800" dirty="0"/>
            </a:br>
            <a:r>
              <a:rPr lang="en-US" altLang="en-US" sz="2800" dirty="0"/>
              <a:t>women make 83</a:t>
            </a:r>
            <a:r>
              <a:rPr lang="en-US" sz="2800" i="1" dirty="0"/>
              <a:t>¢</a:t>
            </a:r>
            <a:r>
              <a:rPr lang="en-US" altLang="en-US" sz="2800" dirty="0"/>
              <a:t> for every dollar a man makes.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Male-Female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154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713" y="2191594"/>
            <a:ext cx="5294574" cy="353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0868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 err="1">
                <a:latin typeface="Rockwell Extra Bold" panose="02060903040505020403" pitchFamily="18" charset="0"/>
              </a:rPr>
              <a:t>COVID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155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197" y="2984500"/>
            <a:ext cx="5630170" cy="37614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696" y="1782565"/>
            <a:ext cx="3892554" cy="260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4863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678596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Give unvaccinated and vaccinated same elderly mix.</a:t>
            </a:r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br>
              <a:rPr lang="en-US" altLang="en-US" sz="900" dirty="0"/>
            </a:br>
            <a:r>
              <a:rPr lang="en-US" altLang="en-US" dirty="0"/>
              <a:t>See the reversal after controlling for age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Standardizing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 err="1">
                <a:latin typeface="Rockwell Extra Bold" panose="02060903040505020403" pitchFamily="18" charset="0"/>
              </a:rPr>
              <a:t>COVID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155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2445" y="2191567"/>
            <a:ext cx="5679109" cy="379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8118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184150" y="1801813"/>
            <a:ext cx="8909050" cy="48402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Statistics are # in context (socially constructed)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Statistics can be influenced (like words)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Best advice with statistics: “Take CARE”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All influences grouped into 4 groups: CARE</a:t>
            </a:r>
            <a:br>
              <a:rPr lang="en-US" altLang="en-US" dirty="0"/>
            </a:br>
            <a:r>
              <a:rPr lang="en-US" altLang="en-US" dirty="0"/>
              <a:t>Confounding, Assembly, Randomness, Error/bias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Two kinds of studies: hard (exp) and soft (</a:t>
            </a:r>
            <a:r>
              <a:rPr lang="en-US" altLang="en-US" dirty="0" err="1"/>
              <a:t>obs</a:t>
            </a:r>
            <a:r>
              <a:rPr lang="en-US" altLang="en-US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Comparisons of ratios can be crude: mixed fruit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‘Controlling for’ mix yields ‘same-fruit’ compare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StatLit Essentials: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Seven Big Ideas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157 </a:t>
            </a:r>
          </a:p>
        </p:txBody>
      </p:sp>
    </p:spTree>
    <p:extLst>
      <p:ext uri="{BB962C8B-B14F-4D97-AF65-F5344CB8AC3E}">
        <p14:creationId xmlns:p14="http://schemas.microsoft.com/office/powerpoint/2010/main" val="273316789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en-US" dirty="0"/>
              <a:t>Confounding. How big/many/much?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Assembly: Compared to what?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Assembly: How are things defined, counted/</a:t>
            </a:r>
            <a:br>
              <a:rPr lang="en-US" altLang="en-US" dirty="0"/>
            </a:br>
            <a:r>
              <a:rPr lang="en-US" altLang="en-US" dirty="0"/>
              <a:t>measured, summarized, grouped, presented?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Confounded: Why not a rate?   Per what?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Confounded: What was ‘taken into account’?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Confounded: What should be controlled for?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Random/Error: Coincidence/selection bias?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Seven StatLit Questions for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Citizens and Decision Makers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158 </a:t>
            </a:r>
          </a:p>
        </p:txBody>
      </p:sp>
    </p:spTree>
    <p:extLst>
      <p:ext uri="{BB962C8B-B14F-4D97-AF65-F5344CB8AC3E}">
        <p14:creationId xmlns:p14="http://schemas.microsoft.com/office/powerpoint/2010/main" val="163484478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3 Summary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3BFD5A-C5F7-D10B-5D3B-3FF14CA27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33" y="4020716"/>
            <a:ext cx="8852691" cy="14721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3D68D7-957B-9399-1F65-81184E8B9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613" y="1801813"/>
            <a:ext cx="4106550" cy="19899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D8DDAD-73E9-D5F9-DF92-F5E0EE286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50" y="1885091"/>
            <a:ext cx="4219425" cy="19066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977C1A-8306-39CD-0E38-27BF481D908B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159 </a:t>
            </a:r>
          </a:p>
        </p:txBody>
      </p:sp>
    </p:spTree>
    <p:extLst>
      <p:ext uri="{BB962C8B-B14F-4D97-AF65-F5344CB8AC3E}">
        <p14:creationId xmlns:p14="http://schemas.microsoft.com/office/powerpoint/2010/main" val="731928760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Best advice in dealing with statistics: Take </a:t>
            </a:r>
            <a:r>
              <a:rPr lang="en-US" sz="2800" b="1" dirty="0"/>
              <a:t>CARE</a:t>
            </a:r>
            <a:r>
              <a:rPr lang="en-US" sz="2800" dirty="0"/>
              <a:t>.</a:t>
            </a:r>
            <a:br>
              <a:rPr lang="en-US" sz="2800" dirty="0"/>
            </a:br>
            <a:r>
              <a:rPr lang="en-US" sz="2800" dirty="0"/>
              <a:t>The influences on a statistic are classified into four groups:</a:t>
            </a:r>
            <a:br>
              <a:rPr lang="en-US" sz="2800" dirty="0"/>
            </a:br>
            <a:r>
              <a:rPr lang="en-US" sz="2800" dirty="0"/>
              <a:t>*   </a:t>
            </a:r>
            <a:r>
              <a:rPr lang="en-US" sz="2800" b="1" dirty="0"/>
              <a:t>C</a:t>
            </a:r>
            <a:r>
              <a:rPr lang="en-US" sz="2800" dirty="0"/>
              <a:t>onfounding, </a:t>
            </a:r>
            <a:r>
              <a:rPr lang="en-US" sz="2800" b="1" dirty="0"/>
              <a:t>A</a:t>
            </a:r>
            <a:r>
              <a:rPr lang="en-US" sz="2800" dirty="0"/>
              <a:t>ssembly, </a:t>
            </a:r>
            <a:r>
              <a:rPr lang="en-US" sz="2800" b="1" dirty="0"/>
              <a:t>R</a:t>
            </a:r>
            <a:r>
              <a:rPr lang="en-US" sz="2800" dirty="0"/>
              <a:t>andomness and </a:t>
            </a:r>
            <a:r>
              <a:rPr lang="en-US" sz="2800" b="1" dirty="0"/>
              <a:t>E</a:t>
            </a:r>
            <a:r>
              <a:rPr lang="en-US" sz="2800" dirty="0"/>
              <a:t>rror/bias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3.2 Review Statistical Influences/Problems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75" y="3274666"/>
            <a:ext cx="8750300" cy="32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07311"/>
      </p:ext>
    </p:extLst>
  </p:cSld>
  <p:clrMapOvr>
    <a:masterClrMapping/>
  </p:clrMapOvr>
  <p:transition spd="slow">
    <p:pull dir="l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F365E-4636-3B96-783D-B33964D0B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5A1BD4DA-CC6F-5A74-E5B3-615E7124983B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Some topics are advanced or have more detail:</a:t>
            </a:r>
          </a:p>
          <a:p>
            <a:r>
              <a:rPr lang="en-US" altLang="en-US" dirty="0"/>
              <a:t>Forming arithmetic comparisons</a:t>
            </a:r>
          </a:p>
          <a:p>
            <a:r>
              <a:rPr lang="en-US" altLang="en-US" dirty="0"/>
              <a:t>The Cornfield conditions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Some topics are ‘sensitive’:</a:t>
            </a:r>
          </a:p>
          <a:p>
            <a:r>
              <a:rPr lang="en-US" altLang="en-US" dirty="0"/>
              <a:t>Statewide math scores confounded by race </a:t>
            </a:r>
          </a:p>
          <a:p>
            <a:r>
              <a:rPr lang="en-US" altLang="en-US" dirty="0"/>
              <a:t>Black-white income gap</a:t>
            </a:r>
          </a:p>
          <a:p>
            <a:r>
              <a:rPr lang="en-US" altLang="en-US" dirty="0"/>
              <a:t>Male-female intelligence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3DA79552-A91A-E2DC-CEE0-AC20FE21E8AE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89BB4694-7B57-B1B8-7FBE-4594F00DA0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Optional Topics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2444CBCD-0E04-789A-4279-BDA8B1F7D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86A6B-72F0-6531-9DB3-0773E2156AE8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160 </a:t>
            </a:r>
          </a:p>
        </p:txBody>
      </p:sp>
    </p:spTree>
    <p:extLst>
      <p:ext uri="{BB962C8B-B14F-4D97-AF65-F5344CB8AC3E}">
        <p14:creationId xmlns:p14="http://schemas.microsoft.com/office/powerpoint/2010/main" val="199641122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dirty="0"/>
              <a:t>National Assessment Educational Progress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dirty="0"/>
              <a:t>Overall, W. Virginia students did better than Louisiana</a:t>
            </a:r>
            <a:endParaRPr lang="en-US" altLang="en-US" sz="9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4</a:t>
            </a:r>
            <a:r>
              <a:rPr lang="en-US" altLang="en-US" sz="3200" b="0" baseline="30000" dirty="0">
                <a:latin typeface="Rockwell Extra Bold" panose="02060903040505020403" pitchFamily="18" charset="0"/>
              </a:rPr>
              <a:t>th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Grade Math: WV vs. LA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26" y="2961312"/>
            <a:ext cx="7013095" cy="17499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164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0A37D3-C1A7-09CD-DC58-F3A09E72AE9B}"/>
              </a:ext>
            </a:extLst>
          </p:cNvPr>
          <p:cNvSpPr txBox="1"/>
          <p:nvPr/>
        </p:nvSpPr>
        <p:spPr>
          <a:xfrm>
            <a:off x="458787" y="4989059"/>
            <a:ext cx="82661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None/>
            </a:pPr>
            <a:r>
              <a:rPr lang="en-US" altLang="en-US" sz="2800" dirty="0"/>
              <a:t>But Louisiana did better for Blacks and Whites.</a:t>
            </a:r>
          </a:p>
          <a:p>
            <a:pPr marL="457200" indent="-457200">
              <a:buNone/>
            </a:pPr>
            <a:r>
              <a:rPr lang="en-US" altLang="en-US" sz="2800" dirty="0"/>
              <a:t>If we control for race, Louisiana must do better.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87146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b="1" dirty="0"/>
              <a:t>Standardize</a:t>
            </a:r>
            <a:r>
              <a:rPr lang="en-US" altLang="en-US" dirty="0"/>
              <a:t>: Use West Virginia mix for LA.</a:t>
            </a:r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r>
              <a:rPr lang="en-US" altLang="en-US" dirty="0"/>
              <a:t>Louisiana (before crude):  218 Worse than VW.</a:t>
            </a:r>
          </a:p>
          <a:p>
            <a:pPr marL="457200" indent="-457200">
              <a:buNone/>
            </a:pPr>
            <a:r>
              <a:rPr lang="en-US" altLang="en-US" dirty="0"/>
              <a:t>Louisiana (after adjusted): 229  Better than WV</a:t>
            </a:r>
          </a:p>
          <a:p>
            <a:pPr marL="457200" indent="-457200">
              <a:buNone/>
            </a:pPr>
            <a:endParaRPr lang="en-US" altLang="en-US" sz="1800" dirty="0"/>
          </a:p>
          <a:p>
            <a:pPr marL="457200" indent="-457200">
              <a:buNone/>
            </a:pPr>
            <a:r>
              <a:rPr lang="en-US" altLang="en-US" dirty="0"/>
              <a:t>Blacks score lower!  Is this evidence of racism? 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4</a:t>
            </a:r>
            <a:r>
              <a:rPr lang="en-US" altLang="en-US" sz="3200" b="0" baseline="30000" dirty="0">
                <a:latin typeface="Rockwell Extra Bold" panose="02060903040505020403" pitchFamily="18" charset="0"/>
              </a:rPr>
              <a:t>th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Grade Math: WV vs. LA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51341"/>
            <a:ext cx="7948613" cy="17032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164 </a:t>
            </a:r>
          </a:p>
        </p:txBody>
      </p:sp>
    </p:spTree>
    <p:extLst>
      <p:ext uri="{BB962C8B-B14F-4D97-AF65-F5344CB8AC3E}">
        <p14:creationId xmlns:p14="http://schemas.microsoft.com/office/powerpoint/2010/main" val="313448783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White families earn 66% more than Black families</a:t>
            </a:r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r>
              <a:rPr lang="en-US" altLang="en-US" dirty="0"/>
              <a:t>22K is a crude comparison: true but it prevaricates</a:t>
            </a:r>
          </a:p>
          <a:p>
            <a:pPr marL="457200" indent="-457200">
              <a:buNone/>
            </a:pPr>
            <a:endParaRPr lang="en-US" altLang="en-US" sz="1800" dirty="0"/>
          </a:p>
          <a:p>
            <a:pPr marL="457200" indent="-457200">
              <a:buNone/>
            </a:pPr>
            <a:r>
              <a:rPr lang="en-US" altLang="en-US" dirty="0"/>
              <a:t>Adjust for (take into account) family structure.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Black-White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503905"/>
            <a:ext cx="7885113" cy="21740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165 </a:t>
            </a:r>
          </a:p>
        </p:txBody>
      </p:sp>
    </p:spTree>
    <p:extLst>
      <p:ext uri="{BB962C8B-B14F-4D97-AF65-F5344CB8AC3E}">
        <p14:creationId xmlns:p14="http://schemas.microsoft.com/office/powerpoint/2010/main" val="14640961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Standardize: Give Blacks the same mix as Whites</a:t>
            </a:r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r>
              <a:rPr lang="en-US" altLang="en-US" dirty="0"/>
              <a:t>Income gap: 22K before; 7K gap after</a:t>
            </a:r>
          </a:p>
          <a:p>
            <a:pPr marL="457200" indent="-457200">
              <a:buNone/>
            </a:pPr>
            <a:endParaRPr lang="en-US" altLang="en-US" sz="1800" dirty="0"/>
          </a:p>
          <a:p>
            <a:pPr marL="457200" indent="-457200">
              <a:buNone/>
            </a:pPr>
            <a:r>
              <a:rPr lang="en-US" altLang="en-US" dirty="0"/>
              <a:t>Adjusting for family structure removes  2/3 of gap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Arithmetically: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Black-White Income Gap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75811"/>
            <a:ext cx="7994650" cy="21471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165 </a:t>
            </a:r>
          </a:p>
        </p:txBody>
      </p:sp>
    </p:spTree>
    <p:extLst>
      <p:ext uri="{BB962C8B-B14F-4D97-AF65-F5344CB8AC3E}">
        <p14:creationId xmlns:p14="http://schemas.microsoft.com/office/powerpoint/2010/main" val="394474165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9D499-73D9-5810-B5DC-2CECC45A0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696106AC-D432-B01A-39C8-BB95F5E38715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sz="3000" dirty="0"/>
              <a:t>Student: Doesn’t this prove that only the remainer ($7K) could be due to racism?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BB2617FC-292B-404C-094E-006DB461EC93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CA83D269-53A1-ED88-3E43-38224087487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Interpreting Adjusted Results: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Discrimination?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5723D552-0F45-A1A8-D711-F8B51775B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9D0276-30BB-3CF3-9757-B67A682BF06B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165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09886C-84AD-1E49-A6D8-3090ACDC85EC}"/>
              </a:ext>
            </a:extLst>
          </p:cNvPr>
          <p:cNvSpPr txBox="1"/>
          <p:nvPr/>
        </p:nvSpPr>
        <p:spPr>
          <a:xfrm>
            <a:off x="342900" y="2907506"/>
            <a:ext cx="837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Teacher: I can’t answer this  As a statistician I have no expertise on whether discrimination caused this disparity.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DED05B-CB84-1C68-E441-F41D9CBFF1D2}"/>
              </a:ext>
            </a:extLst>
          </p:cNvPr>
          <p:cNvSpPr txBox="1"/>
          <p:nvPr/>
        </p:nvSpPr>
        <p:spPr>
          <a:xfrm>
            <a:off x="285750" y="4013199"/>
            <a:ext cx="8311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Student was not satisfied.  How could the initial disparity ($22K) still be due to racism?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BCEE8B-50AC-603E-2D10-76487B6EBF0F}"/>
              </a:ext>
            </a:extLst>
          </p:cNvPr>
          <p:cNvSpPr txBox="1"/>
          <p:nvPr/>
        </p:nvSpPr>
        <p:spPr>
          <a:xfrm>
            <a:off x="342900" y="5193854"/>
            <a:ext cx="83113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Teacher: Suppose criminal justice system discriminated against Blacks.  Black men are more likely to be in jail. More likely to divorce. Less likely to marry after release.</a:t>
            </a:r>
          </a:p>
        </p:txBody>
      </p:sp>
    </p:spTree>
    <p:extLst>
      <p:ext uri="{BB962C8B-B14F-4D97-AF65-F5344CB8AC3E}">
        <p14:creationId xmlns:p14="http://schemas.microsoft.com/office/powerpoint/2010/main" val="256329544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Crude: WV scored </a:t>
            </a:r>
            <a:r>
              <a:rPr lang="en-US" altLang="en-US" i="1" dirty="0"/>
              <a:t>higher</a:t>
            </a:r>
            <a:r>
              <a:rPr lang="en-US" altLang="en-US" dirty="0"/>
              <a:t> than LA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4</a:t>
            </a:r>
            <a:r>
              <a:rPr lang="en-US" altLang="en-US" sz="3200" b="0" baseline="30000" dirty="0">
                <a:latin typeface="Rockwell Extra Bold" panose="02060903040505020403" pitchFamily="18" charset="0"/>
              </a:rPr>
              <a:t>th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Grade math: WV vs. LA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326" y="2391448"/>
            <a:ext cx="6460458" cy="43141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166 </a:t>
            </a:r>
          </a:p>
        </p:txBody>
      </p:sp>
    </p:spTree>
    <p:extLst>
      <p:ext uri="{BB962C8B-B14F-4D97-AF65-F5344CB8AC3E}">
        <p14:creationId xmlns:p14="http://schemas.microsoft.com/office/powerpoint/2010/main" val="682661789"/>
      </p:ext>
    </p:extLst>
  </p:cSld>
  <p:clrMapOvr>
    <a:masterClrMapping/>
  </p:clrMapOvr>
  <p:transition spd="slow">
    <p:pull dir="l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Standardized: WV scored </a:t>
            </a:r>
            <a:r>
              <a:rPr lang="en-US" altLang="en-US" i="1" dirty="0"/>
              <a:t>lower</a:t>
            </a:r>
            <a:r>
              <a:rPr lang="en-US" altLang="en-US" dirty="0"/>
              <a:t> than LA.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4</a:t>
            </a:r>
            <a:r>
              <a:rPr lang="en-US" altLang="en-US" sz="3200" b="0" baseline="30000" dirty="0">
                <a:latin typeface="Rockwell Extra Bold" panose="02060903040505020403" pitchFamily="18" charset="0"/>
              </a:rPr>
              <a:t>th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Grade math: WV vs. LA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0" y="2365192"/>
            <a:ext cx="6603208" cy="44094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167 </a:t>
            </a:r>
          </a:p>
        </p:txBody>
      </p:sp>
    </p:spTree>
    <p:extLst>
      <p:ext uri="{BB962C8B-B14F-4D97-AF65-F5344CB8AC3E}">
        <p14:creationId xmlns:p14="http://schemas.microsoft.com/office/powerpoint/2010/main" val="1914888186"/>
      </p:ext>
    </p:extLst>
  </p:cSld>
  <p:clrMapOvr>
    <a:masterClrMapping/>
  </p:clrMapOvr>
  <p:transition spd="slow">
    <p:pull dir="l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BW Family Income Gap (crude) = 22K (55K-33K)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Family Income: Whites vs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013" y="2389701"/>
            <a:ext cx="6445250" cy="43039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169 </a:t>
            </a:r>
          </a:p>
        </p:txBody>
      </p:sp>
    </p:spTree>
    <p:extLst>
      <p:ext uri="{BB962C8B-B14F-4D97-AF65-F5344CB8AC3E}">
        <p14:creationId xmlns:p14="http://schemas.microsoft.com/office/powerpoint/2010/main" val="2893152559"/>
      </p:ext>
    </p:extLst>
  </p:cSld>
  <p:clrMapOvr>
    <a:masterClrMapping/>
  </p:clrMapOvr>
  <p:transition spd="slow">
    <p:pull dir="l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BW Family Income Gap (adjust) = 8K (53-45)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Family Income: Whites vs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223" y="2353560"/>
            <a:ext cx="6616704" cy="44184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170 </a:t>
            </a:r>
          </a:p>
        </p:txBody>
      </p:sp>
    </p:spTree>
    <p:extLst>
      <p:ext uri="{BB962C8B-B14F-4D97-AF65-F5344CB8AC3E}">
        <p14:creationId xmlns:p14="http://schemas.microsoft.com/office/powerpoint/2010/main" val="1088929762"/>
      </p:ext>
    </p:extLst>
  </p:cSld>
  <p:clrMapOvr>
    <a:masterClrMapping/>
  </p:clrMapOvr>
  <p:transition spd="slow"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000" dirty="0"/>
              <a:t>		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 dirty="0"/>
              <a:t>				              	See below	             Think!	     Think!</a:t>
            </a:r>
            <a:br>
              <a:rPr lang="en-US" sz="1600" dirty="0"/>
            </a:br>
            <a:r>
              <a:rPr lang="en-US" sz="1600" dirty="0"/>
              <a:t>				              *Bias: Single blind, double blind, random selection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Review CARE Solutions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00" y="4088577"/>
            <a:ext cx="3708951" cy="17538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544" y="1958724"/>
            <a:ext cx="4139038" cy="19729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544" y="4029371"/>
            <a:ext cx="4128631" cy="14702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500" y="1930451"/>
            <a:ext cx="3558194" cy="2029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12713" y="4302831"/>
            <a:ext cx="374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705500" y="3190532"/>
            <a:ext cx="1781142" cy="322343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94835"/>
      </p:ext>
    </p:extLst>
  </p:cSld>
  <p:clrMapOvr>
    <a:masterClrMapping/>
  </p:clrMapOvr>
  <p:transition spd="slow">
    <p:pull dir="l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Percentage of gap explained by family structure:</a:t>
            </a:r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dirty="0"/>
              <a:t>Does this prove: most of gap is not discrimination?</a:t>
            </a:r>
          </a:p>
          <a:p>
            <a:pPr marL="457200" indent="-457200" algn="ctr">
              <a:buNone/>
            </a:pPr>
            <a:r>
              <a:rPr lang="en-US" altLang="en-US" dirty="0"/>
              <a:t>No! Black family structure could be due to racism!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Standardization Graphically: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Family Income: Whites vs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198" y="2582703"/>
            <a:ext cx="6000753" cy="24736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170 </a:t>
            </a:r>
          </a:p>
        </p:txBody>
      </p:sp>
    </p:spTree>
    <p:extLst>
      <p:ext uri="{BB962C8B-B14F-4D97-AF65-F5344CB8AC3E}">
        <p14:creationId xmlns:p14="http://schemas.microsoft.com/office/powerpoint/2010/main" val="357711507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D1D62-B305-84CE-5E6A-BE924614D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5618BB4A-4B26-63FE-9273-8DF290733FFB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sz="2800" dirty="0"/>
              <a:t>After learning how easily everyday statistics can be influenced, a student decided never to trust a statistic. </a:t>
            </a: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This is not a undesirable outcome.  Cynicism </a:t>
            </a:r>
            <a:br>
              <a:rPr lang="en-US" altLang="en-US" dirty="0"/>
            </a:br>
            <a:r>
              <a:rPr lang="en-US" altLang="en-US" dirty="0"/>
              <a:t>isn’t much better than naivete (being clueless). </a:t>
            </a:r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Cornfield proved: confounder must be </a:t>
            </a:r>
            <a:r>
              <a:rPr lang="en-US" altLang="en-US" b="1" dirty="0"/>
              <a:t>bigger </a:t>
            </a:r>
            <a:br>
              <a:rPr lang="en-US" altLang="en-US" b="1" dirty="0"/>
            </a:br>
            <a:r>
              <a:rPr lang="en-US" altLang="en-US" dirty="0"/>
              <a:t>than a predictor to reverse an association.</a:t>
            </a:r>
          </a:p>
          <a:p>
            <a:pPr marL="457200" indent="-457200">
              <a:buNone/>
            </a:pPr>
            <a:r>
              <a:rPr lang="en-US" altLang="en-US" dirty="0"/>
              <a:t>Cornfield conditions are necessary – not sufficient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A5976B10-EFA9-5FC1-50D1-6A1F4C206FD7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AF330032-D031-CCB6-01B6-1A1DD7F9A48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Cornfield Conditions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4C3D46A4-4980-888E-CC96-8C7799D35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9ADC3-D04D-21F9-ADC2-8B70405A3F23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172 </a:t>
            </a:r>
          </a:p>
        </p:txBody>
      </p:sp>
    </p:spTree>
    <p:extLst>
      <p:ext uri="{BB962C8B-B14F-4D97-AF65-F5344CB8AC3E}">
        <p14:creationId xmlns:p14="http://schemas.microsoft.com/office/powerpoint/2010/main" val="387763191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To reverse, confounder must be bigger than predictor</a:t>
            </a:r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dirty="0"/>
              <a:t>Racial gap (24 points) &gt; State gap (7 points)</a:t>
            </a:r>
          </a:p>
          <a:p>
            <a:pPr marL="457200" indent="-457200" algn="ctr">
              <a:buNone/>
            </a:pPr>
            <a:r>
              <a:rPr lang="en-US" altLang="en-US" dirty="0"/>
              <a:t>Will standardizing reverse?  Not necessarily!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Cornfield Conditions: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4</a:t>
            </a:r>
            <a:r>
              <a:rPr lang="en-US" altLang="en-US" sz="3200" b="0" baseline="30000" dirty="0">
                <a:latin typeface="Rockwell Extra Bold" panose="02060903040505020403" pitchFamily="18" charset="0"/>
              </a:rPr>
              <a:t>th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Grade Math: White vs.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25105"/>
            <a:ext cx="8261350" cy="21948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172 </a:t>
            </a:r>
          </a:p>
        </p:txBody>
      </p:sp>
    </p:spTree>
    <p:extLst>
      <p:ext uri="{BB962C8B-B14F-4D97-AF65-F5344CB8AC3E}">
        <p14:creationId xmlns:p14="http://schemas.microsoft.com/office/powerpoint/2010/main" val="3458795251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To reverse, confounder must be bigger than predictor.</a:t>
            </a:r>
            <a:br>
              <a:rPr lang="en-US" altLang="en-US" sz="2800" dirty="0"/>
            </a:br>
            <a:r>
              <a:rPr lang="en-US" altLang="en-US" sz="2800" dirty="0"/>
              <a:t>This is a necessary condition. 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r>
              <a:rPr lang="en-US" altLang="en-US" dirty="0"/>
              <a:t>Marital status gap (35K) &gt; Race gap (22K)</a:t>
            </a:r>
          </a:p>
          <a:p>
            <a:pPr marL="457200" indent="-457200" algn="ctr">
              <a:buNone/>
            </a:pPr>
            <a:r>
              <a:rPr lang="en-US" altLang="en-US" dirty="0"/>
              <a:t>Will standardizing reverse?  Not necessarily!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Cornfield Conditions: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Family Income: White vs. Black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2913517"/>
            <a:ext cx="8420100" cy="21839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173 </a:t>
            </a:r>
          </a:p>
        </p:txBody>
      </p:sp>
    </p:spTree>
    <p:extLst>
      <p:ext uri="{BB962C8B-B14F-4D97-AF65-F5344CB8AC3E}">
        <p14:creationId xmlns:p14="http://schemas.microsoft.com/office/powerpoint/2010/main" val="175310262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FFED1-2103-AF85-DD48-6E0F3386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DCA1DF1F-8AEA-C208-2058-B7EC0338FF8F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9250" y="1723992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Two-factor covariation is common in science.</a:t>
            </a:r>
            <a:br>
              <a:rPr lang="en-US" altLang="en-US" dirty="0"/>
            </a:br>
            <a:r>
              <a:rPr lang="en-US" altLang="en-US" dirty="0"/>
              <a:t>As height increases, weight increases.</a:t>
            </a:r>
          </a:p>
          <a:p>
            <a:pPr marL="457200" indent="-457200" algn="ctr">
              <a:buNone/>
            </a:pPr>
            <a:endParaRPr lang="en-US" altLang="en-US" sz="2000" dirty="0"/>
          </a:p>
          <a:p>
            <a:pPr marL="457200" indent="-457200" algn="ctr">
              <a:buNone/>
            </a:pPr>
            <a:r>
              <a:rPr lang="en-US" altLang="en-US" dirty="0"/>
              <a:t>Two-group comparisons are common in humanities and in social sciences.</a:t>
            </a:r>
          </a:p>
          <a:p>
            <a:pPr marL="457200" indent="-457200" algn="ctr">
              <a:buNone/>
            </a:pPr>
            <a:r>
              <a:rPr lang="en-US" altLang="en-US" dirty="0"/>
              <a:t>Women live longer than men (on average). </a:t>
            </a:r>
          </a:p>
          <a:p>
            <a:pPr marL="457200" indent="-457200" algn="ctr">
              <a:buNone/>
            </a:pPr>
            <a:endParaRPr lang="en-US" altLang="en-US" sz="2000" dirty="0"/>
          </a:p>
          <a:p>
            <a:pPr marL="457200" indent="-457200" algn="ctr">
              <a:buNone/>
            </a:pPr>
            <a:r>
              <a:rPr lang="en-US" altLang="en-US" dirty="0"/>
              <a:t>Can covariation be standardized?  Yes!</a:t>
            </a:r>
            <a:br>
              <a:rPr lang="en-US" altLang="en-US" dirty="0"/>
            </a:br>
            <a:r>
              <a:rPr lang="en-US" altLang="en-US" dirty="0"/>
              <a:t>How?  Use a ‘trend’ or ‘expected’ line.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999B3881-AF3A-BA74-C2DA-90927A734DAA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6CD3F88B-7F6B-9CD1-7E30-811FBE8A73A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Two-group Compare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versus Two-Factor Covariation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81580601-7EBF-CD50-F7D0-E71502CC5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944C35-927C-22F5-55ED-73462F2B0EF1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173 </a:t>
            </a:r>
          </a:p>
        </p:txBody>
      </p:sp>
    </p:spTree>
    <p:extLst>
      <p:ext uri="{BB962C8B-B14F-4D97-AF65-F5344CB8AC3E}">
        <p14:creationId xmlns:p14="http://schemas.microsoft.com/office/powerpoint/2010/main" val="19133179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9250" y="1723992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Average is the horizontal line: 50% wins.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dirty="0"/>
              <a:t>Mets: Below average. Yankees: Above average.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Covariation: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Yankees vs. Mets (Crude)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173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1DC379-5A5A-ADB8-5801-34620DE58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1" y="2271836"/>
            <a:ext cx="5457284" cy="378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04897"/>
      </p:ext>
    </p:extLst>
  </p:cSld>
  <p:clrMapOvr>
    <a:masterClrMapping/>
  </p:clrMapOvr>
  <p:transition spd="slow">
    <p:pull dir="l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699099"/>
            <a:ext cx="8515350" cy="494300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sz="2800" dirty="0"/>
              <a:t>Standardize: Both teams get $32 million.</a:t>
            </a:r>
            <a:br>
              <a:rPr lang="en-US" altLang="en-US" sz="2800" dirty="0"/>
            </a:br>
            <a:r>
              <a:rPr lang="en-US" altLang="en-US" sz="2800" dirty="0"/>
              <a:t>To standardize, move team parallel to expected. </a:t>
            </a:r>
            <a:br>
              <a:rPr lang="en-US" altLang="en-US" sz="2800" dirty="0"/>
            </a:br>
            <a:endParaRPr lang="en-US" altLang="en-US" sz="2800" dirty="0"/>
          </a:p>
          <a:p>
            <a:pPr marL="457200" indent="-457200" algn="ctr">
              <a:spcBef>
                <a:spcPts val="0"/>
              </a:spcBef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Confounded by Payroll: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Dashed diagonal is ‘expected’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3583D6-D730-FEE3-7898-A975447D0864}"/>
              </a:ext>
            </a:extLst>
          </p:cNvPr>
          <p:cNvSpPr txBox="1"/>
          <p:nvPr/>
        </p:nvSpPr>
        <p:spPr>
          <a:xfrm>
            <a:off x="585753" y="6118880"/>
            <a:ext cx="80423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None/>
            </a:pPr>
            <a:r>
              <a:rPr lang="en-US" altLang="en-US" sz="2800" dirty="0"/>
              <a:t>Compared to </a:t>
            </a:r>
            <a:r>
              <a:rPr lang="en-US" altLang="en-US" sz="2800" i="1" dirty="0"/>
              <a:t>expected</a:t>
            </a:r>
            <a:r>
              <a:rPr lang="en-US" altLang="en-US" sz="2800" dirty="0"/>
              <a:t>, Mets above; Yankees below!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730154-591B-C6AD-3848-AC83A9A73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430" y="2624484"/>
            <a:ext cx="5168634" cy="358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4313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Same means; small difference in deviations.</a:t>
            </a:r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Intelligence (IQ):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Boys vs. Girls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409609"/>
            <a:ext cx="7648575" cy="41039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175 </a:t>
            </a:r>
          </a:p>
        </p:txBody>
      </p:sp>
    </p:spTree>
    <p:extLst>
      <p:ext uri="{BB962C8B-B14F-4D97-AF65-F5344CB8AC3E}">
        <p14:creationId xmlns:p14="http://schemas.microsoft.com/office/powerpoint/2010/main" val="2607418400"/>
      </p:ext>
    </p:extLst>
  </p:cSld>
  <p:clrMapOvr>
    <a:masterClrMapping/>
  </p:clrMapOvr>
  <p:transition spd="slow">
    <p:pull dir="ld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Big ratios at BOTH extremes.</a:t>
            </a:r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sz="2800" dirty="0"/>
              <a:t>Based on a study of 80,000 Scottish students.</a:t>
            </a: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IQ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Men vs. Women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202" y="2397906"/>
            <a:ext cx="6663596" cy="35972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175 </a:t>
            </a:r>
          </a:p>
        </p:txBody>
      </p:sp>
    </p:spTree>
    <p:extLst>
      <p:ext uri="{BB962C8B-B14F-4D97-AF65-F5344CB8AC3E}">
        <p14:creationId xmlns:p14="http://schemas.microsoft.com/office/powerpoint/2010/main" val="2723296327"/>
      </p:ext>
    </p:extLst>
  </p:cSld>
  <p:clrMapOvr>
    <a:masterClrMapping/>
  </p:clrMapOvr>
  <p:transition spd="slow">
    <p:pull dir="ld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E1E09-5910-AF55-678B-AEDE2170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DDBAFCF5-05D9-D76E-67ED-EA84E91AA523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Men are more prevalent in the highest rank of </a:t>
            </a:r>
          </a:p>
          <a:p>
            <a:r>
              <a:rPr lang="en-US" altLang="en-US" dirty="0"/>
              <a:t>philosophy, mathematics and duplicate bridge.</a:t>
            </a:r>
          </a:p>
          <a:p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Men are more prevalent among the </a:t>
            </a:r>
          </a:p>
          <a:p>
            <a:r>
              <a:rPr lang="en-US" altLang="en-US" dirty="0"/>
              <a:t>school dropouts, GED, homeless &amp; mentally ill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sz="1800" dirty="0"/>
              <a:t>https://stanmed.stanford.edu/how-mens-and-womens-brains-are-different/</a:t>
            </a:r>
          </a:p>
          <a:p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sz="28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3CB4E164-A297-D100-A678-D8D53A95ADFA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77E04CFB-0FDE-94C0-E59E-1B217D9A4C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Intelligence-Related: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Men vs. Women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1FC13798-6697-AEB8-41DE-1EDB7C0DC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BBA94E-F2A5-A4B1-A25F-CF55EE3D92C0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450254041"/>
      </p:ext>
    </p:extLst>
  </p:cSld>
  <p:clrMapOvr>
    <a:masterClrMapping/>
  </p:clrMapOvr>
  <p:transition spd="slow"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		         Hard Science       Soft Science</a:t>
            </a:r>
          </a:p>
          <a:p>
            <a:pPr marL="0" lvl="0" indent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     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Review Confounder Solution: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Study Design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72" y="2213415"/>
            <a:ext cx="5231055" cy="13775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50" y="5060404"/>
            <a:ext cx="4001598" cy="15191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9729" y="3742603"/>
            <a:ext cx="4106139" cy="8622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7248" y="5060404"/>
            <a:ext cx="3354056" cy="151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38798"/>
      </p:ext>
    </p:extLst>
  </p:cSld>
  <p:clrMapOvr>
    <a:masterClrMapping/>
  </p:clrMapOvr>
  <p:transition spd="slow">
    <p:pull dir="ld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C5F7B-9C32-5851-5675-376061D7F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31E56E4A-A028-0E8D-3963-B2BCA7ACD510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42900" y="1801813"/>
            <a:ext cx="8515350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Men are better: </a:t>
            </a:r>
          </a:p>
          <a:p>
            <a:r>
              <a:rPr lang="en-US" altLang="en-US" sz="2800" dirty="0"/>
              <a:t>2X more able to separate emotions from tasks</a:t>
            </a:r>
          </a:p>
          <a:p>
            <a:r>
              <a:rPr lang="en-US" altLang="en-US" sz="2800" dirty="0"/>
              <a:t>Half as likely to be clinically depressed. </a:t>
            </a:r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: Men are worse</a:t>
            </a:r>
          </a:p>
          <a:p>
            <a:r>
              <a:rPr lang="en-US" altLang="en-US" sz="2800" dirty="0"/>
              <a:t>40% more likely to be schizophrenic.</a:t>
            </a:r>
          </a:p>
          <a:p>
            <a:r>
              <a:rPr lang="en-US" altLang="en-US" sz="2800" dirty="0"/>
              <a:t>2X times as likely to become alcoholic.</a:t>
            </a:r>
          </a:p>
          <a:p>
            <a:r>
              <a:rPr lang="en-US" altLang="en-US" sz="2800" dirty="0"/>
              <a:t>4X as likely to be on autism spectrum.</a:t>
            </a:r>
          </a:p>
          <a:p>
            <a:r>
              <a:rPr lang="en-US" altLang="en-US" sz="2800" dirty="0"/>
              <a:t>10X as likely to be dyslexic.</a:t>
            </a:r>
          </a:p>
          <a:p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sz="9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sz="28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sz="11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endParaRPr lang="en-US" altLang="en-US" dirty="0"/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B3688323-B077-8944-96B3-77961830A993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63C97DED-F0F9-F3F5-7DB3-ECB2966C829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457200"/>
            <a:ext cx="826135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Non-Intelligence Differences: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Men vs. Women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56D214E3-8267-D5CD-81C2-62BCBF6CF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1D4142-E471-ABDB-FDE6-123086374296}"/>
              </a:ext>
            </a:extLst>
          </p:cNvPr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4608078"/>
      </p:ext>
    </p:extLst>
  </p:cSld>
  <p:clrMapOvr>
    <a:masterClrMapping/>
  </p:clrMapOvr>
  <p:transition spd="slow"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Other classes focus on what can be done using computers.</a:t>
            </a:r>
            <a:br>
              <a:rPr lang="en-US" sz="2800" dirty="0"/>
            </a:br>
            <a:r>
              <a:rPr lang="en-US" sz="2800" dirty="0"/>
              <a:t>This class focuses on what can be done mentally (by hand)</a:t>
            </a:r>
            <a:br>
              <a:rPr lang="en-US" sz="2800" dirty="0"/>
            </a:br>
            <a:r>
              <a:rPr lang="en-US" sz="2800" dirty="0"/>
              <a:t>This chapter introduces ‘standardization’.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3.2 Review </a:t>
            </a:r>
            <a:r>
              <a:rPr lang="en-US" altLang="en-US" sz="3200" b="0" dirty="0" err="1">
                <a:latin typeface="Rockwell Extra Bold" panose="02060903040505020403" pitchFamily="18" charset="0"/>
              </a:rPr>
              <a:t>Ch</a:t>
            </a:r>
            <a:r>
              <a:rPr lang="en-US" altLang="en-US" sz="3200" b="0" dirty="0">
                <a:latin typeface="Rockwell Extra Bold" panose="02060903040505020403" pitchFamily="18" charset="0"/>
              </a:rPr>
              <a:t> 2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5" y="3362325"/>
            <a:ext cx="7499350" cy="3420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117</a:t>
            </a:r>
          </a:p>
        </p:txBody>
      </p:sp>
    </p:spTree>
    <p:extLst>
      <p:ext uri="{BB962C8B-B14F-4D97-AF65-F5344CB8AC3E}">
        <p14:creationId xmlns:p14="http://schemas.microsoft.com/office/powerpoint/2010/main" val="1143273901"/>
      </p:ext>
    </p:extLst>
  </p:cSld>
  <p:clrMapOvr>
    <a:masterClrMapping/>
  </p:clrMapOvr>
  <p:transition spd="slow"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r>
              <a:rPr lang="en-US" altLang="en-US" dirty="0"/>
              <a:t>Data is of two kinds:</a:t>
            </a:r>
          </a:p>
          <a:p>
            <a:r>
              <a:rPr lang="en-US" altLang="en-US" dirty="0"/>
              <a:t>Measurement (continuous) data.  Chapter 3</a:t>
            </a:r>
            <a:br>
              <a:rPr lang="en-US" altLang="en-US" dirty="0"/>
            </a:br>
            <a:r>
              <a:rPr lang="en-US" altLang="en-US" dirty="0"/>
              <a:t>Examples: height, income, GPA</a:t>
            </a:r>
          </a:p>
          <a:p>
            <a:pPr marL="0" indent="0">
              <a:buNone/>
            </a:pPr>
            <a:endParaRPr lang="en-US" altLang="en-US" dirty="0"/>
          </a:p>
          <a:p>
            <a:r>
              <a:rPr lang="en-US" altLang="en-US" dirty="0"/>
              <a:t>Count (discrete) data: Chapters 4-7.</a:t>
            </a:r>
            <a:br>
              <a:rPr lang="en-US" altLang="en-US" dirty="0"/>
            </a:br>
            <a:r>
              <a:rPr lang="en-US" altLang="en-US" dirty="0"/>
              <a:t>Examples: Yes/No (1/0), Small/medium/large (1/2/3), # of siblings (0-9)</a:t>
            </a:r>
            <a:br>
              <a:rPr lang="en-US" altLang="en-US" dirty="0"/>
            </a:b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Presented differently. Table vs graph: kinds of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3.3 Data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 117</a:t>
            </a:r>
          </a:p>
        </p:txBody>
      </p:sp>
    </p:spTree>
    <p:extLst>
      <p:ext uri="{BB962C8B-B14F-4D97-AF65-F5344CB8AC3E}">
        <p14:creationId xmlns:p14="http://schemas.microsoft.com/office/powerpoint/2010/main" val="1102713054"/>
      </p:ext>
    </p:extLst>
  </p:cSld>
  <p:clrMapOvr>
    <a:masterClrMapping/>
  </p:clrMapOvr>
  <p:transition spd="slow">
    <p:pull dir="ld"/>
  </p:transition>
</p:sld>
</file>

<file path=ppt/theme/theme1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117624</TotalTime>
  <Words>7602</Words>
  <Application>Microsoft Office PowerPoint</Application>
  <PresentationFormat>Letter Paper (8.5x11 in)</PresentationFormat>
  <Paragraphs>1788</Paragraphs>
  <Slides>70</Slides>
  <Notes>70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4" baseType="lpstr">
      <vt:lpstr>Arial</vt:lpstr>
      <vt:lpstr>Rockwell Extra Bold</vt:lpstr>
      <vt:lpstr>Times New Roman</vt:lpstr>
      <vt:lpstr>3_Default Design</vt:lpstr>
      <vt:lpstr>Statistical Literacy Textbook:  Chapter 3 Slides</vt:lpstr>
      <vt:lpstr>Understanding Measurements:  Ch 3 Table of Contents</vt:lpstr>
      <vt:lpstr>Understanding Measurements: 3.1 Learning Outcomes</vt:lpstr>
      <vt:lpstr>3.2 Review Chapter 1</vt:lpstr>
      <vt:lpstr>3.2 Review Statistical Influences/Problems</vt:lpstr>
      <vt:lpstr>Review CARE Solutions</vt:lpstr>
      <vt:lpstr>Review Confounder Solution: Study Design</vt:lpstr>
      <vt:lpstr>3.2 Review Ch 2</vt:lpstr>
      <vt:lpstr>3.3 Data</vt:lpstr>
      <vt:lpstr>3.3.1 Count (Discrete) Data</vt:lpstr>
      <vt:lpstr>3.3.2 Measurement Data</vt:lpstr>
      <vt:lpstr>3.3.2 Measurement Data: Shape</vt:lpstr>
      <vt:lpstr>3.3.2  Measurement Data: Shape</vt:lpstr>
      <vt:lpstr>3.4 Measure of Location Ranks</vt:lpstr>
      <vt:lpstr>3.4 Measure of Location Percentiles</vt:lpstr>
      <vt:lpstr>3.4 Measure of Location Percentiles</vt:lpstr>
      <vt:lpstr>3.4 Measure of Location Percentile Examples</vt:lpstr>
      <vt:lpstr>3.5 Measures of Center: Mean, Median and Mode</vt:lpstr>
      <vt:lpstr>3.5 Measures of Center: Mean, Median and Mode</vt:lpstr>
      <vt:lpstr>3.4 Measures of Center: Mean, Median and Mode</vt:lpstr>
      <vt:lpstr>3.5.2 Center vs. Skew Mean, Median and Mode</vt:lpstr>
      <vt:lpstr>3.5.2 Center vs. Skew Mean, Median and Mode</vt:lpstr>
      <vt:lpstr>3.5.3 Comparing Centers Mean, Median and Mode</vt:lpstr>
      <vt:lpstr>3.5.4 Form Comparisons; Use ‘Between’ grammar</vt:lpstr>
      <vt:lpstr>3.6  Assembly: Choosing a Cut Point</vt:lpstr>
      <vt:lpstr>3.7  Assembly &amp; Confounding: Crude vs. Adjusted</vt:lpstr>
      <vt:lpstr>3.6  Comparisons: Count versus Ratio</vt:lpstr>
      <vt:lpstr>3.6  Comparisons: Count versus Ratio</vt:lpstr>
      <vt:lpstr>3.7  Confounder Outcomes: Every College Graduate</vt:lpstr>
      <vt:lpstr>3.7  Confounding: Ratios vs. Standardization</vt:lpstr>
      <vt:lpstr>3.7  Confounding: Standardizing Non-Arithmtically</vt:lpstr>
      <vt:lpstr>3.7  Confounding: Crude vs. Adjusted</vt:lpstr>
      <vt:lpstr>Standardizing Arithmetically: Male-Female Income Gap</vt:lpstr>
      <vt:lpstr>Standardizing Arithmetically: Male-Female Income Gap</vt:lpstr>
      <vt:lpstr>3.7  Confounding: Every college grad should know:</vt:lpstr>
      <vt:lpstr>Standardizing Arithmetically: COVID</vt:lpstr>
      <vt:lpstr>Standardizing Arithmetically: COVID</vt:lpstr>
      <vt:lpstr>Standardizing Arithmetically: COVID</vt:lpstr>
      <vt:lpstr>Standardizing  Arithmetic vs. Graphic</vt:lpstr>
      <vt:lpstr>Standardizing Graphically: Silverware</vt:lpstr>
      <vt:lpstr>Standardizing Graphically: Silverware</vt:lpstr>
      <vt:lpstr>Standardizing Graphically: Silverware</vt:lpstr>
      <vt:lpstr>Standardizing Graphically: Male-Female Income Gap</vt:lpstr>
      <vt:lpstr>Standardizing Graphically: Male-Female Income Gap</vt:lpstr>
      <vt:lpstr>Standardizing Graphically: COVID</vt:lpstr>
      <vt:lpstr>Standardizing Graphically: COVID</vt:lpstr>
      <vt:lpstr>StatLit Essentials: Seven Big Ideas</vt:lpstr>
      <vt:lpstr>Seven StatLit Questions for Citizens and Decision Makers</vt:lpstr>
      <vt:lpstr>Chapter 3 Summary</vt:lpstr>
      <vt:lpstr>Optional Topics</vt:lpstr>
      <vt:lpstr>Standardization Arithmetically: 4th Grade Math: WV vs. LA</vt:lpstr>
      <vt:lpstr>Standardization Arithmetically: 4th Grade Math: WV vs. LA</vt:lpstr>
      <vt:lpstr>Standardization Arithmetically: Black-White Income Gap</vt:lpstr>
      <vt:lpstr>Standardization Arithmetically: Black-White Income Gap</vt:lpstr>
      <vt:lpstr>Interpreting Adjusted Results: Discrimination?</vt:lpstr>
      <vt:lpstr>Standardization Graphically: 4th Grade math: WV vs. LA</vt:lpstr>
      <vt:lpstr>Standardization Graphically: 4th Grade math: WV vs. LA</vt:lpstr>
      <vt:lpstr>Standardization Graphically: Family Income: Whites vs Black</vt:lpstr>
      <vt:lpstr>Standardization Graphically: Family Income: Whites vs Black</vt:lpstr>
      <vt:lpstr>Standardization Graphically: Family Income: Whites vs Black</vt:lpstr>
      <vt:lpstr>Cornfield Conditions</vt:lpstr>
      <vt:lpstr>Cornfield Conditions: 4th Grade Math: White vs. Black</vt:lpstr>
      <vt:lpstr>Cornfield Conditions: Family Income: White vs. Black</vt:lpstr>
      <vt:lpstr>Two-group Compare  versus Two-Factor Covariation</vt:lpstr>
      <vt:lpstr>Covariation:  Yankees vs. Mets (Crude)</vt:lpstr>
      <vt:lpstr>Confounded by Payroll: Dashed diagonal is ‘expected’</vt:lpstr>
      <vt:lpstr>Intelligence (IQ): Boys vs. Girls</vt:lpstr>
      <vt:lpstr>IQ Men vs. Women</vt:lpstr>
      <vt:lpstr>Intelligence-Related: Men vs. Women</vt:lpstr>
      <vt:lpstr>Non-Intelligence Differences: Men vs. Women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Literacy Issues: Covid Status May, 2021</dc:title>
  <dc:subject/>
  <dc:creator>Milo Schield</dc:creator>
  <cp:lastModifiedBy>Milo Schield</cp:lastModifiedBy>
  <cp:revision>1707</cp:revision>
  <cp:lastPrinted>2026-07-09T09:42:24Z</cp:lastPrinted>
  <dcterms:created xsi:type="dcterms:W3CDTF">1998-11-15T00:57:17Z</dcterms:created>
  <dcterms:modified xsi:type="dcterms:W3CDTF">2026-07-09T10:22:22Z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C:\982Milo\PowerPt\BallaratTables</vt:lpwstr>
  </property>
</Properties>
</file>