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735" r:id="rId1"/>
  </p:sldMasterIdLst>
  <p:notesMasterIdLst>
    <p:notesMasterId r:id="rId55"/>
  </p:notesMasterIdLst>
  <p:handoutMasterIdLst>
    <p:handoutMasterId r:id="rId56"/>
  </p:handoutMasterIdLst>
  <p:sldIdLst>
    <p:sldId id="314" r:id="rId2"/>
    <p:sldId id="942" r:id="rId3"/>
    <p:sldId id="977" r:id="rId4"/>
    <p:sldId id="943" r:id="rId5"/>
    <p:sldId id="979" r:id="rId6"/>
    <p:sldId id="944" r:id="rId7"/>
    <p:sldId id="970" r:id="rId8"/>
    <p:sldId id="945" r:id="rId9"/>
    <p:sldId id="974" r:id="rId10"/>
    <p:sldId id="946" r:id="rId11"/>
    <p:sldId id="975" r:id="rId12"/>
    <p:sldId id="978" r:id="rId13"/>
    <p:sldId id="954" r:id="rId14"/>
    <p:sldId id="948" r:id="rId15"/>
    <p:sldId id="955" r:id="rId16"/>
    <p:sldId id="957" r:id="rId17"/>
    <p:sldId id="956" r:id="rId18"/>
    <p:sldId id="958" r:id="rId19"/>
    <p:sldId id="959" r:id="rId20"/>
    <p:sldId id="960" r:id="rId21"/>
    <p:sldId id="950" r:id="rId22"/>
    <p:sldId id="951" r:id="rId23"/>
    <p:sldId id="976" r:id="rId24"/>
    <p:sldId id="961" r:id="rId25"/>
    <p:sldId id="952" r:id="rId26"/>
    <p:sldId id="971" r:id="rId27"/>
    <p:sldId id="972" r:id="rId28"/>
    <p:sldId id="962" r:id="rId29"/>
    <p:sldId id="953" r:id="rId30"/>
    <p:sldId id="980" r:id="rId31"/>
    <p:sldId id="964" r:id="rId32"/>
    <p:sldId id="982" r:id="rId33"/>
    <p:sldId id="963" r:id="rId34"/>
    <p:sldId id="981" r:id="rId35"/>
    <p:sldId id="997" r:id="rId36"/>
    <p:sldId id="969" r:id="rId37"/>
    <p:sldId id="993" r:id="rId38"/>
    <p:sldId id="965" r:id="rId39"/>
    <p:sldId id="995" r:id="rId40"/>
    <p:sldId id="998" r:id="rId41"/>
    <p:sldId id="966" r:id="rId42"/>
    <p:sldId id="984" r:id="rId43"/>
    <p:sldId id="994" r:id="rId44"/>
    <p:sldId id="983" r:id="rId45"/>
    <p:sldId id="973" r:id="rId46"/>
    <p:sldId id="967" r:id="rId47"/>
    <p:sldId id="990" r:id="rId48"/>
    <p:sldId id="985" r:id="rId49"/>
    <p:sldId id="986" r:id="rId50"/>
    <p:sldId id="989" r:id="rId51"/>
    <p:sldId id="987" r:id="rId52"/>
    <p:sldId id="991" r:id="rId53"/>
    <p:sldId id="988" r:id="rId54"/>
  </p:sldIdLst>
  <p:sldSz cx="9144000" cy="6858000" type="letter"/>
  <p:notesSz cx="7315200" cy="9601200"/>
  <p:defaultTextStyle>
    <a:defPPr>
      <a:defRPr lang="en-US"/>
    </a:defPPr>
    <a:lvl1pPr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5pPr>
    <a:lvl6pPr marL="2286000" algn="l" defTabSz="914400" rtl="0" eaLnBrk="1" latinLnBrk="0" hangingPunct="1">
      <a:defRPr sz="4800" kern="1200">
        <a:solidFill>
          <a:schemeClr val="tx1"/>
        </a:solidFill>
        <a:latin typeface="Times New Roman" panose="02020603050405020304" pitchFamily="18" charset="0"/>
        <a:ea typeface="+mn-ea"/>
        <a:cs typeface="+mn-cs"/>
      </a:defRPr>
    </a:lvl6pPr>
    <a:lvl7pPr marL="2743200" algn="l" defTabSz="914400" rtl="0" eaLnBrk="1" latinLnBrk="0" hangingPunct="1">
      <a:defRPr sz="4800" kern="1200">
        <a:solidFill>
          <a:schemeClr val="tx1"/>
        </a:solidFill>
        <a:latin typeface="Times New Roman" panose="02020603050405020304" pitchFamily="18" charset="0"/>
        <a:ea typeface="+mn-ea"/>
        <a:cs typeface="+mn-cs"/>
      </a:defRPr>
    </a:lvl7pPr>
    <a:lvl8pPr marL="3200400" algn="l" defTabSz="914400" rtl="0" eaLnBrk="1" latinLnBrk="0" hangingPunct="1">
      <a:defRPr sz="4800" kern="1200">
        <a:solidFill>
          <a:schemeClr val="tx1"/>
        </a:solidFill>
        <a:latin typeface="Times New Roman" panose="02020603050405020304" pitchFamily="18" charset="0"/>
        <a:ea typeface="+mn-ea"/>
        <a:cs typeface="+mn-cs"/>
      </a:defRPr>
    </a:lvl8pPr>
    <a:lvl9pPr marL="3657600" algn="l" defTabSz="914400" rtl="0" eaLnBrk="1" latinLnBrk="0" hangingPunct="1">
      <a:defRPr sz="48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904" userDrawn="1">
          <p15:clr>
            <a:srgbClr val="A4A3A4"/>
          </p15:clr>
        </p15:guide>
      </p15:sldGuideLst>
    </p:ext>
    <p:ext uri="{2D200454-40CA-4A62-9FC3-DE9A4176ACB9}">
      <p15:notesGuideLst xmlns:p15="http://schemas.microsoft.com/office/powerpoint/2012/main">
        <p15:guide id="1" orient="horz" pos="3025">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1153B"/>
    <a:srgbClr val="79163B"/>
    <a:srgbClr val="642832"/>
    <a:srgbClr val="8C0046"/>
    <a:srgbClr val="CC0000"/>
    <a:srgbClr val="800000"/>
    <a:srgbClr val="33CC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6" autoAdjust="0"/>
    <p:restoredTop sz="87367" autoAdjust="0"/>
  </p:normalViewPr>
  <p:slideViewPr>
    <p:cSldViewPr snapToGrid="0">
      <p:cViewPr varScale="1">
        <p:scale>
          <a:sx n="80" d="100"/>
          <a:sy n="80" d="100"/>
        </p:scale>
        <p:origin x="72" y="379"/>
      </p:cViewPr>
      <p:guideLst>
        <p:guide orient="horz" pos="2160"/>
        <p:guide pos="2904"/>
      </p:guideLst>
    </p:cSldViewPr>
  </p:slideViewPr>
  <p:outlineViewPr>
    <p:cViewPr>
      <p:scale>
        <a:sx n="33" d="100"/>
        <a:sy n="33" d="100"/>
      </p:scale>
      <p:origin x="0" y="13122"/>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p:scale>
          <a:sx n="100" d="100"/>
          <a:sy n="100" d="100"/>
        </p:scale>
        <p:origin x="638" y="58"/>
      </p:cViewPr>
      <p:guideLst>
        <p:guide orient="horz" pos="3025"/>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558800" y="266700"/>
            <a:ext cx="47418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lvl1pPr defTabSz="965200">
              <a:defRPr sz="1300" dirty="0" smtClean="0"/>
            </a:lvl1pPr>
          </a:lstStyle>
          <a:p>
            <a:pPr>
              <a:defRPr/>
            </a:pPr>
            <a:r>
              <a:rPr lang="en-US" altLang="en-US" dirty="0"/>
              <a:t>Statistical Literacy Slides: Chapter 2</a:t>
            </a:r>
          </a:p>
        </p:txBody>
      </p:sp>
      <p:sp>
        <p:nvSpPr>
          <p:cNvPr id="40963" name="Rectangle 3"/>
          <p:cNvSpPr>
            <a:spLocks noGrp="1" noChangeArrowheads="1"/>
          </p:cNvSpPr>
          <p:nvPr>
            <p:ph type="dt" sz="quarter" idx="1"/>
          </p:nvPr>
        </p:nvSpPr>
        <p:spPr bwMode="auto">
          <a:xfrm>
            <a:off x="4451350" y="269875"/>
            <a:ext cx="22733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lvl1pPr algn="r" defTabSz="965200">
              <a:defRPr sz="1300" dirty="0" smtClean="0"/>
            </a:lvl1pPr>
          </a:lstStyle>
          <a:p>
            <a:pPr>
              <a:defRPr/>
            </a:pPr>
            <a:r>
              <a:rPr lang="en-US" altLang="en-US" dirty="0"/>
              <a:t>V0G  4/06/2026</a:t>
            </a:r>
          </a:p>
        </p:txBody>
      </p:sp>
      <p:sp>
        <p:nvSpPr>
          <p:cNvPr id="40964" name="Rectangle 4"/>
          <p:cNvSpPr>
            <a:spLocks noGrp="1" noChangeArrowheads="1"/>
          </p:cNvSpPr>
          <p:nvPr>
            <p:ph type="ftr" sz="quarter" idx="2"/>
          </p:nvPr>
        </p:nvSpPr>
        <p:spPr bwMode="auto">
          <a:xfrm>
            <a:off x="485775" y="8982075"/>
            <a:ext cx="542448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b" anchorCtr="0" compatLnSpc="1">
            <a:prstTxWarp prst="textNoShape">
              <a:avLst/>
            </a:prstTxWarp>
          </a:bodyPr>
          <a:lstStyle>
            <a:lvl1pPr defTabSz="965200">
              <a:defRPr sz="1300" dirty="0" smtClean="0"/>
            </a:lvl1pPr>
          </a:lstStyle>
          <a:p>
            <a:pPr>
              <a:defRPr/>
            </a:pPr>
            <a:r>
              <a:rPr lang="en-US" altLang="en-US" dirty="0"/>
              <a:t>2023-Schield-StatLit-Slides-Ch2.pdf</a:t>
            </a:r>
          </a:p>
        </p:txBody>
      </p:sp>
      <p:sp>
        <p:nvSpPr>
          <p:cNvPr id="40965" name="Rectangle 5"/>
          <p:cNvSpPr>
            <a:spLocks noGrp="1" noChangeArrowheads="1"/>
          </p:cNvSpPr>
          <p:nvPr>
            <p:ph type="sldNum" sz="quarter" idx="3"/>
          </p:nvPr>
        </p:nvSpPr>
        <p:spPr bwMode="auto">
          <a:xfrm>
            <a:off x="5910263" y="8994775"/>
            <a:ext cx="835025"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b" anchorCtr="0" compatLnSpc="1">
            <a:prstTxWarp prst="textNoShape">
              <a:avLst/>
            </a:prstTxWarp>
          </a:bodyPr>
          <a:lstStyle>
            <a:lvl1pPr algn="r" defTabSz="965200">
              <a:defRPr sz="1300"/>
            </a:lvl1pPr>
          </a:lstStyle>
          <a:p>
            <a:pPr>
              <a:defRPr/>
            </a:pPr>
            <a:fld id="{73C6A481-45C0-499D-A1BA-D5B0FAC04585}" type="slidenum">
              <a:rPr lang="en-US" altLang="en-US"/>
              <a:pPr>
                <a:defRPr/>
              </a:pPr>
              <a:t>‹#›</a:t>
            </a:fld>
            <a:endParaRPr lang="en-US" altLang="en-US"/>
          </a:p>
        </p:txBody>
      </p:sp>
    </p:spTree>
    <p:extLst>
      <p:ext uri="{BB962C8B-B14F-4D97-AF65-F5344CB8AC3E}">
        <p14:creationId xmlns:p14="http://schemas.microsoft.com/office/powerpoint/2010/main" val="6378901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lvl1pPr defTabSz="965200">
              <a:defRPr sz="1300"/>
            </a:lvl1pPr>
          </a:lstStyle>
          <a:p>
            <a:pPr>
              <a:defRPr/>
            </a:pPr>
            <a:r>
              <a:rPr lang="en-US" altLang="en-US"/>
              <a:t>Logistic Regression 1Y1X in Excel 2013Model Trendline Linear 2Y1X using Excel 2013</a:t>
            </a:r>
          </a:p>
        </p:txBody>
      </p:sp>
      <p:sp>
        <p:nvSpPr>
          <p:cNvPr id="20483" name="Rectangle 3"/>
          <p:cNvSpPr>
            <a:spLocks noGrp="1" noChangeArrowheads="1"/>
          </p:cNvSpPr>
          <p:nvPr>
            <p:ph type="dt" idx="1"/>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lvl1pPr algn="r" defTabSz="965200">
              <a:defRPr sz="1300"/>
            </a:lvl1pPr>
          </a:lstStyle>
          <a:p>
            <a:pPr>
              <a:defRPr/>
            </a:pPr>
            <a:r>
              <a:rPr lang="en-US" altLang="en-US"/>
              <a:t>24 Feb 2014 V0d11/24/2013 V0a</a:t>
            </a:r>
          </a:p>
        </p:txBody>
      </p:sp>
      <p:sp>
        <p:nvSpPr>
          <p:cNvPr id="3076" name="Rectangle 4"/>
          <p:cNvSpPr>
            <a:spLocks noGrp="1" noRot="1" noChangeAspect="1" noChangeArrowheads="1" noTextEdit="1"/>
          </p:cNvSpPr>
          <p:nvPr>
            <p:ph type="sldImg" idx="2"/>
          </p:nvPr>
        </p:nvSpPr>
        <p:spPr bwMode="auto">
          <a:xfrm>
            <a:off x="1257300" y="720725"/>
            <a:ext cx="4799013"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812800" y="4560888"/>
            <a:ext cx="5770563"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486" name="Rectangle 6"/>
          <p:cNvSpPr>
            <a:spLocks noGrp="1" noChangeArrowheads="1"/>
          </p:cNvSpPr>
          <p:nvPr>
            <p:ph type="ftr" sz="quarter" idx="4"/>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b" anchorCtr="0" compatLnSpc="1">
            <a:prstTxWarp prst="textNoShape">
              <a:avLst/>
            </a:prstTxWarp>
          </a:bodyPr>
          <a:lstStyle>
            <a:lvl1pPr defTabSz="965200">
              <a:defRPr sz="1300"/>
            </a:lvl1pPr>
          </a:lstStyle>
          <a:p>
            <a:pPr>
              <a:defRPr/>
            </a:pPr>
            <a:r>
              <a:rPr lang="en-US" altLang="en-US"/>
              <a:t>Model-Logistic-Regression-1Y1X-Excel2013-6up.pdfwww.StatLit.org/pdf/Model-Trendline-Linear-2Y1X-Excel2013-6up.pdf</a:t>
            </a:r>
          </a:p>
        </p:txBody>
      </p:sp>
      <p:sp>
        <p:nvSpPr>
          <p:cNvPr id="20487" name="Rectangle 7"/>
          <p:cNvSpPr>
            <a:spLocks noGrp="1" noChangeArrowheads="1"/>
          </p:cNvSpPr>
          <p:nvPr>
            <p:ph type="sldNum" sz="quarter" idx="5"/>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b" anchorCtr="0" compatLnSpc="1">
            <a:prstTxWarp prst="textNoShape">
              <a:avLst/>
            </a:prstTxWarp>
          </a:bodyPr>
          <a:lstStyle>
            <a:lvl1pPr algn="r" defTabSz="965200">
              <a:defRPr sz="1300"/>
            </a:lvl1pPr>
          </a:lstStyle>
          <a:p>
            <a:pPr>
              <a:defRPr/>
            </a:pPr>
            <a:fld id="{A2561E62-5931-415B-8704-36BFE2A9CB38}" type="slidenum">
              <a:rPr lang="en-US" altLang="en-US"/>
              <a:pPr>
                <a:defRPr/>
              </a:pPr>
              <a:t>‹#›</a:t>
            </a:fld>
            <a:endParaRPr lang="en-US" altLang="en-US"/>
          </a:p>
        </p:txBody>
      </p:sp>
    </p:spTree>
    <p:extLst>
      <p:ext uri="{BB962C8B-B14F-4D97-AF65-F5344CB8AC3E}">
        <p14:creationId xmlns:p14="http://schemas.microsoft.com/office/powerpoint/2010/main" val="1163209837"/>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4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6147"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6148"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6149"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2338DF5-CEA3-4FF3-9B0E-C92BB0DEB109}" type="slidenum">
              <a:rPr lang="en-US" altLang="en-US" sz="1300" smtClean="0"/>
              <a:pPr/>
              <a:t>1</a:t>
            </a:fld>
            <a:endParaRPr lang="en-US" altLang="en-US" sz="1300"/>
          </a:p>
        </p:txBody>
      </p:sp>
      <p:sp>
        <p:nvSpPr>
          <p:cNvPr id="6150"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6151"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6152"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6153"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2EF66053-BE43-4F25-8292-FAA23C58734D}" type="slidenum">
              <a:rPr lang="en-US" altLang="en-US" sz="1300"/>
              <a:pPr algn="r"/>
              <a:t>1</a:t>
            </a:fld>
            <a:endParaRPr lang="en-US" altLang="en-US" sz="1300"/>
          </a:p>
        </p:txBody>
      </p:sp>
      <p:sp>
        <p:nvSpPr>
          <p:cNvPr id="615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615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615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615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3CF26222-E7D9-4981-AB14-D4EDD1F95269}" type="slidenum">
              <a:rPr lang="en-US" altLang="en-US" sz="1300"/>
              <a:pPr algn="r"/>
              <a:t>1</a:t>
            </a:fld>
            <a:endParaRPr lang="en-US" altLang="en-US" sz="1300"/>
          </a:p>
        </p:txBody>
      </p:sp>
      <p:sp>
        <p:nvSpPr>
          <p:cNvPr id="6158" name="Rectangle 2"/>
          <p:cNvSpPr txBox="1">
            <a:spLocks noGrp="1" noChangeArrowheads="1"/>
          </p:cNvSpPr>
          <p:nvPr/>
        </p:nvSpPr>
        <p:spPr bwMode="auto">
          <a:xfrm>
            <a:off x="1270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615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616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616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F641F05-6907-4C8B-9431-69B9619EC8B1}" type="slidenum">
              <a:rPr lang="en-US" altLang="en-US" sz="1300"/>
              <a:pPr algn="r"/>
              <a:t>1</a:t>
            </a:fld>
            <a:endParaRPr lang="en-US" altLang="en-US" sz="1300"/>
          </a:p>
        </p:txBody>
      </p:sp>
      <p:sp>
        <p:nvSpPr>
          <p:cNvPr id="6162" name="Rectangle 2"/>
          <p:cNvSpPr>
            <a:spLocks noGrp="1" noRot="1" noChangeAspect="1" noChangeArrowheads="1" noTextEdit="1"/>
          </p:cNvSpPr>
          <p:nvPr>
            <p:ph type="sldImg"/>
          </p:nvPr>
        </p:nvSpPr>
        <p:spPr>
          <a:ln/>
        </p:spPr>
      </p:sp>
      <p:sp>
        <p:nvSpPr>
          <p:cNvPr id="6163"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511836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10</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10</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10</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10</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97633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11</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11</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11</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11</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936795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12</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12</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12</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12</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768215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13</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13</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13</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13</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997742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14</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14</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14</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14</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138590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15</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15</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15</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15</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8575956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16</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16</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16</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16</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8667313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17</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17</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17</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17</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9654673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18</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18</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18</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18</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4378496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19</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19</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19</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19</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433149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4883840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20</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20</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20</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20</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3651310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21</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21</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21</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21</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8057806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22</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22</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22</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22</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4530181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23</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23</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23</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23</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7468110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24</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24</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24</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24</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7211628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25</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25</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25</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25</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3628357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26</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26</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26</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26</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2818976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27</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27</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27</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27</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6148238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28</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28</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28</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28</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3036316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29</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29</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29</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29</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733250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1152335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4461A-3E1A-59C5-BD80-3A1333265837}"/>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8B7A99EA-C299-BBE4-2D66-9197DAA79743}"/>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F457C477-3094-144B-1BFE-3F6B4B0AEDAF}"/>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BCAF3F1B-039F-9231-DE67-76886132D227}"/>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72ED45AF-5CC3-F736-ABC7-73A8608ECA62}"/>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30</a:t>
            </a:fld>
            <a:endParaRPr lang="en-US" altLang="en-US" sz="1300"/>
          </a:p>
        </p:txBody>
      </p:sp>
      <p:sp>
        <p:nvSpPr>
          <p:cNvPr id="12294" name="Rectangle 2">
            <a:extLst>
              <a:ext uri="{FF2B5EF4-FFF2-40B4-BE49-F238E27FC236}">
                <a16:creationId xmlns:a16="http://schemas.microsoft.com/office/drawing/2014/main" id="{97845925-D279-E9F3-6ADF-148EC4DE5BEB}"/>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C76CFBEC-07EB-349C-BB04-D004FB77453F}"/>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613252FC-6E44-2E24-A65B-AE0E27DE6796}"/>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CD4D0344-8BAF-C4CB-EF1C-BD5A93C44C3B}"/>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30</a:t>
            </a:fld>
            <a:endParaRPr lang="en-US" altLang="en-US" sz="1300"/>
          </a:p>
        </p:txBody>
      </p:sp>
      <p:sp>
        <p:nvSpPr>
          <p:cNvPr id="12298" name="Rectangle 2">
            <a:extLst>
              <a:ext uri="{FF2B5EF4-FFF2-40B4-BE49-F238E27FC236}">
                <a16:creationId xmlns:a16="http://schemas.microsoft.com/office/drawing/2014/main" id="{10052782-30BF-E7DB-C3B9-613D1A0814E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C46497B7-9ADB-CED9-9490-38B58078E7A0}"/>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9147B6DE-AED7-26E9-6919-1D9243CFC92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29F6BF53-3744-2000-8E04-BBD02586227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30</a:t>
            </a:fld>
            <a:endParaRPr lang="en-US" altLang="en-US" sz="1300"/>
          </a:p>
        </p:txBody>
      </p:sp>
      <p:sp>
        <p:nvSpPr>
          <p:cNvPr id="12302" name="Rectangle 2">
            <a:extLst>
              <a:ext uri="{FF2B5EF4-FFF2-40B4-BE49-F238E27FC236}">
                <a16:creationId xmlns:a16="http://schemas.microsoft.com/office/drawing/2014/main" id="{90D00821-A156-BC90-621B-C609D7E2564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33E40E0B-4F50-9EFA-ABE1-EE70C9337E9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07E129CD-BC32-17F4-1F2B-3C79744CA75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7C7D5659-2C28-4952-FB35-F43A6DE49BE2}"/>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30</a:t>
            </a:fld>
            <a:endParaRPr lang="en-US" altLang="en-US" sz="1300"/>
          </a:p>
        </p:txBody>
      </p:sp>
      <p:sp>
        <p:nvSpPr>
          <p:cNvPr id="12306" name="Rectangle 2">
            <a:extLst>
              <a:ext uri="{FF2B5EF4-FFF2-40B4-BE49-F238E27FC236}">
                <a16:creationId xmlns:a16="http://schemas.microsoft.com/office/drawing/2014/main" id="{9AB24302-EC1D-CA2E-792D-ED1C244E9EF9}"/>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AA91B1A7-8680-0E0C-5579-D3C606007E80}"/>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0733203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31</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31</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31</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31</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369609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E28F0-0143-5F3E-070E-D2A56C794D3C}"/>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FF960D5B-FCEB-701F-EC3C-5216A0C2B302}"/>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EA821CAD-F797-1463-BB96-7A76EA8DA7DA}"/>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38EB529A-0F8C-BA51-F26C-CDD62CB6A8DC}"/>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789CC0DD-4C64-BDEA-B788-1D9EA7CFE3F6}"/>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32</a:t>
            </a:fld>
            <a:endParaRPr lang="en-US" altLang="en-US" sz="1300"/>
          </a:p>
        </p:txBody>
      </p:sp>
      <p:sp>
        <p:nvSpPr>
          <p:cNvPr id="12294" name="Rectangle 2">
            <a:extLst>
              <a:ext uri="{FF2B5EF4-FFF2-40B4-BE49-F238E27FC236}">
                <a16:creationId xmlns:a16="http://schemas.microsoft.com/office/drawing/2014/main" id="{0769A0AC-19A9-05EB-780F-F1E4A7D197C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C49A025E-0534-D6E4-C172-EAB12CCFA88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11BED901-98D2-5E26-2E3C-F003CEB36DD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43DD0F6B-3E1C-1D52-ADDB-DA73C9D6C86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32</a:t>
            </a:fld>
            <a:endParaRPr lang="en-US" altLang="en-US" sz="1300"/>
          </a:p>
        </p:txBody>
      </p:sp>
      <p:sp>
        <p:nvSpPr>
          <p:cNvPr id="12298" name="Rectangle 2">
            <a:extLst>
              <a:ext uri="{FF2B5EF4-FFF2-40B4-BE49-F238E27FC236}">
                <a16:creationId xmlns:a16="http://schemas.microsoft.com/office/drawing/2014/main" id="{629D1BAC-9DE2-E3C4-459C-31C6D8E28B5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2559D5DE-1189-E7B8-A76F-A274D58E7D00}"/>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F1BE23B5-D9B6-70CF-AF65-801576F7759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30954CBD-E01A-2F03-655C-18FDDD6FE693}"/>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32</a:t>
            </a:fld>
            <a:endParaRPr lang="en-US" altLang="en-US" sz="1300"/>
          </a:p>
        </p:txBody>
      </p:sp>
      <p:sp>
        <p:nvSpPr>
          <p:cNvPr id="12302" name="Rectangle 2">
            <a:extLst>
              <a:ext uri="{FF2B5EF4-FFF2-40B4-BE49-F238E27FC236}">
                <a16:creationId xmlns:a16="http://schemas.microsoft.com/office/drawing/2014/main" id="{3916ACB1-3B8F-0845-9ABF-6A7EC2B6A1F3}"/>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173DD7A6-14E0-A1BB-7BA3-F6B6605BFC41}"/>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1F162BA9-8EBD-D39D-1762-3E65A36A23A0}"/>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E1D5A6D8-99FA-2991-A571-E7C0F910B43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32</a:t>
            </a:fld>
            <a:endParaRPr lang="en-US" altLang="en-US" sz="1300"/>
          </a:p>
        </p:txBody>
      </p:sp>
      <p:sp>
        <p:nvSpPr>
          <p:cNvPr id="12306" name="Rectangle 2">
            <a:extLst>
              <a:ext uri="{FF2B5EF4-FFF2-40B4-BE49-F238E27FC236}">
                <a16:creationId xmlns:a16="http://schemas.microsoft.com/office/drawing/2014/main" id="{0617CD9E-4540-821E-4537-E5B77E962C42}"/>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B3C12110-DE6F-3DCF-4FB8-02293166E236}"/>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5471145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33</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33</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33</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33</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641389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959DD-30C4-CE61-0E59-46458915141F}"/>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6B0B9E24-B86C-70B0-8027-9119DD8388B1}"/>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A724F501-3A36-BB85-B080-AEBC32D2EBCC}"/>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39C352DB-4A27-33ED-86FA-3FAC8BF7FA92}"/>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09962653-CEF6-574A-9FB2-F20A968797D7}"/>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34</a:t>
            </a:fld>
            <a:endParaRPr lang="en-US" altLang="en-US" sz="1300"/>
          </a:p>
        </p:txBody>
      </p:sp>
      <p:sp>
        <p:nvSpPr>
          <p:cNvPr id="12294" name="Rectangle 2">
            <a:extLst>
              <a:ext uri="{FF2B5EF4-FFF2-40B4-BE49-F238E27FC236}">
                <a16:creationId xmlns:a16="http://schemas.microsoft.com/office/drawing/2014/main" id="{81AAE14F-978F-7B04-65B4-F4C2002E57A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32A0486C-930D-62AB-4290-C23E2569FF2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F8283658-FF3D-23EC-2F75-821605E88EB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BF25B86C-C74E-EBDE-B595-41C553BD317B}"/>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34</a:t>
            </a:fld>
            <a:endParaRPr lang="en-US" altLang="en-US" sz="1300"/>
          </a:p>
        </p:txBody>
      </p:sp>
      <p:sp>
        <p:nvSpPr>
          <p:cNvPr id="12298" name="Rectangle 2">
            <a:extLst>
              <a:ext uri="{FF2B5EF4-FFF2-40B4-BE49-F238E27FC236}">
                <a16:creationId xmlns:a16="http://schemas.microsoft.com/office/drawing/2014/main" id="{CB481743-AA8A-FEAC-BDF4-148AA51BD63C}"/>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A0913C5A-6992-BC99-7AFB-A57C77AF85D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6DD7402D-B6D9-8A70-2814-5CA70AE728A0}"/>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E799CC4D-840D-2B70-A19E-67F5E717601B}"/>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34</a:t>
            </a:fld>
            <a:endParaRPr lang="en-US" altLang="en-US" sz="1300"/>
          </a:p>
        </p:txBody>
      </p:sp>
      <p:sp>
        <p:nvSpPr>
          <p:cNvPr id="12302" name="Rectangle 2">
            <a:extLst>
              <a:ext uri="{FF2B5EF4-FFF2-40B4-BE49-F238E27FC236}">
                <a16:creationId xmlns:a16="http://schemas.microsoft.com/office/drawing/2014/main" id="{1787861F-F97E-E025-0396-886444F4625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C88ADDAA-01F0-4E6D-D271-4345FFF5E15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0A5C0531-AA35-ACBE-22D6-78A122BAD94B}"/>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537E0D2A-2151-B5F9-5A94-0939AAD6D11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34</a:t>
            </a:fld>
            <a:endParaRPr lang="en-US" altLang="en-US" sz="1300"/>
          </a:p>
        </p:txBody>
      </p:sp>
      <p:sp>
        <p:nvSpPr>
          <p:cNvPr id="12306" name="Rectangle 2">
            <a:extLst>
              <a:ext uri="{FF2B5EF4-FFF2-40B4-BE49-F238E27FC236}">
                <a16:creationId xmlns:a16="http://schemas.microsoft.com/office/drawing/2014/main" id="{44129D5E-4765-DC99-896A-7DE9FF513757}"/>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2BC333FB-0EA1-999A-B65A-395B029246B9}"/>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5734672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94B08-0BF0-BE47-62C7-0151866F9114}"/>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A77D28B4-611B-C5AA-A535-41E6AC5B9751}"/>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5143A48F-7DCD-6228-56A0-D4BE024D4B4C}"/>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9681D0A7-A43C-EBEB-79BB-B24D88DD9194}"/>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D191AA82-114E-0903-2349-E33D7ED52576}"/>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35</a:t>
            </a:fld>
            <a:endParaRPr lang="en-US" altLang="en-US" sz="1300"/>
          </a:p>
        </p:txBody>
      </p:sp>
      <p:sp>
        <p:nvSpPr>
          <p:cNvPr id="12294" name="Rectangle 2">
            <a:extLst>
              <a:ext uri="{FF2B5EF4-FFF2-40B4-BE49-F238E27FC236}">
                <a16:creationId xmlns:a16="http://schemas.microsoft.com/office/drawing/2014/main" id="{1268AF67-6EB0-7D26-950A-4ED182FB40E8}"/>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82FFCE31-5C32-5D3E-47BA-F34BA8568CF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932C978D-5F0C-FDCE-471A-6407EDC40E4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F4F41373-D0C1-BBD0-F7E6-85C324E14F3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35</a:t>
            </a:fld>
            <a:endParaRPr lang="en-US" altLang="en-US" sz="1300"/>
          </a:p>
        </p:txBody>
      </p:sp>
      <p:sp>
        <p:nvSpPr>
          <p:cNvPr id="12298" name="Rectangle 2">
            <a:extLst>
              <a:ext uri="{FF2B5EF4-FFF2-40B4-BE49-F238E27FC236}">
                <a16:creationId xmlns:a16="http://schemas.microsoft.com/office/drawing/2014/main" id="{07A17AC3-B320-5598-65C4-0DC846DDC7C4}"/>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30C1EA9F-CD2A-98D3-33F1-707EE39CB65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4CB04795-A1BE-F4BF-347E-8DC3DB6669CE}"/>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B06988FD-9A59-BC07-4782-B6EC6896C87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35</a:t>
            </a:fld>
            <a:endParaRPr lang="en-US" altLang="en-US" sz="1300"/>
          </a:p>
        </p:txBody>
      </p:sp>
      <p:sp>
        <p:nvSpPr>
          <p:cNvPr id="12302" name="Rectangle 2">
            <a:extLst>
              <a:ext uri="{FF2B5EF4-FFF2-40B4-BE49-F238E27FC236}">
                <a16:creationId xmlns:a16="http://schemas.microsoft.com/office/drawing/2014/main" id="{08FD0205-4109-56D8-C4B2-6068FF4419A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3D3FD2AE-4C24-F758-4176-E6738B8C831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0AB38736-FBA8-E885-6A94-7A01455EA20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9C2CF051-1A8B-F9BB-14D4-0BF53C8BA329}"/>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35</a:t>
            </a:fld>
            <a:endParaRPr lang="en-US" altLang="en-US" sz="1300"/>
          </a:p>
        </p:txBody>
      </p:sp>
      <p:sp>
        <p:nvSpPr>
          <p:cNvPr id="12306" name="Rectangle 2">
            <a:extLst>
              <a:ext uri="{FF2B5EF4-FFF2-40B4-BE49-F238E27FC236}">
                <a16:creationId xmlns:a16="http://schemas.microsoft.com/office/drawing/2014/main" id="{AFC2B5C6-DBD7-17ED-5718-8FC3F567400A}"/>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4499B526-BA55-C5B6-4336-017297147E1C}"/>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5709864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36</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36</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36</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36</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4650276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7C0F3-0F81-AE3C-3BEB-E954A9C0F8F1}"/>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0A2AB0B5-C387-D13C-89FD-207C03221AFF}"/>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E5D1D695-BA7C-AE49-8BAA-691403579061}"/>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D62D0DD7-61F3-786C-FB3E-8225031E664D}"/>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5BA4076B-E358-9B1A-BABE-6353702D4101}"/>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37</a:t>
            </a:fld>
            <a:endParaRPr lang="en-US" altLang="en-US" sz="1300"/>
          </a:p>
        </p:txBody>
      </p:sp>
      <p:sp>
        <p:nvSpPr>
          <p:cNvPr id="12294" name="Rectangle 2">
            <a:extLst>
              <a:ext uri="{FF2B5EF4-FFF2-40B4-BE49-F238E27FC236}">
                <a16:creationId xmlns:a16="http://schemas.microsoft.com/office/drawing/2014/main" id="{F49A3EC2-EBBC-5993-950C-6D834C9B0A33}"/>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873D6CBF-A897-0397-1835-A53864A17C9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7AB72505-E431-6F92-D78D-C99AD2751000}"/>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1002C113-6A8C-83FE-0A89-FE956B82FB5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37</a:t>
            </a:fld>
            <a:endParaRPr lang="en-US" altLang="en-US" sz="1300"/>
          </a:p>
        </p:txBody>
      </p:sp>
      <p:sp>
        <p:nvSpPr>
          <p:cNvPr id="12298" name="Rectangle 2">
            <a:extLst>
              <a:ext uri="{FF2B5EF4-FFF2-40B4-BE49-F238E27FC236}">
                <a16:creationId xmlns:a16="http://schemas.microsoft.com/office/drawing/2014/main" id="{B69E8951-A874-E859-CFA1-F3367B74C5B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AB92CE03-3939-75A8-96D1-027F20D86A6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2A2138E6-5059-7C08-B344-BA41E97B01A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78AEB0AB-328E-65F9-61F1-91744F32C051}"/>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37</a:t>
            </a:fld>
            <a:endParaRPr lang="en-US" altLang="en-US" sz="1300"/>
          </a:p>
        </p:txBody>
      </p:sp>
      <p:sp>
        <p:nvSpPr>
          <p:cNvPr id="12302" name="Rectangle 2">
            <a:extLst>
              <a:ext uri="{FF2B5EF4-FFF2-40B4-BE49-F238E27FC236}">
                <a16:creationId xmlns:a16="http://schemas.microsoft.com/office/drawing/2014/main" id="{77798678-8D85-C43B-AB5D-BDF227B78FFB}"/>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8288DFD4-12BA-A2D4-3C64-79434FBD0F0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0B03F226-F91F-98D7-2B32-CC8474261B0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1DE8D0D4-3B0D-5D23-FEF5-FAB9893D8FA5}"/>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37</a:t>
            </a:fld>
            <a:endParaRPr lang="en-US" altLang="en-US" sz="1300"/>
          </a:p>
        </p:txBody>
      </p:sp>
      <p:sp>
        <p:nvSpPr>
          <p:cNvPr id="12306" name="Rectangle 2">
            <a:extLst>
              <a:ext uri="{FF2B5EF4-FFF2-40B4-BE49-F238E27FC236}">
                <a16:creationId xmlns:a16="http://schemas.microsoft.com/office/drawing/2014/main" id="{55BA3325-6AF3-477E-3C5D-E8392061BAD2}"/>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CC82857F-E509-94D8-7122-174511271303}"/>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047686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38</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38</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38</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38</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9034661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7389D-3EBE-4C09-6DD4-1257BA3B3E53}"/>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C3CF85CC-995D-7A08-BEE7-C9245090AD15}"/>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33DF2567-2319-C6F7-D14E-77F34C8213C3}"/>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5EF59AAF-5E56-8C30-2432-674B2873E963}"/>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44BBE6EB-BC74-C3BF-6D83-E705E23F9FF1}"/>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39</a:t>
            </a:fld>
            <a:endParaRPr lang="en-US" altLang="en-US" sz="1300"/>
          </a:p>
        </p:txBody>
      </p:sp>
      <p:sp>
        <p:nvSpPr>
          <p:cNvPr id="12294" name="Rectangle 2">
            <a:extLst>
              <a:ext uri="{FF2B5EF4-FFF2-40B4-BE49-F238E27FC236}">
                <a16:creationId xmlns:a16="http://schemas.microsoft.com/office/drawing/2014/main" id="{3BEB54DF-96A1-18BE-1F3C-B2B28599169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F028E482-9C5E-640F-35E7-074F0C5B049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51C94E21-66BC-45E0-D7E0-5DF444E2BDE6}"/>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CB3E5D40-CCE8-A461-76F2-D99B51CF18E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39</a:t>
            </a:fld>
            <a:endParaRPr lang="en-US" altLang="en-US" sz="1300"/>
          </a:p>
        </p:txBody>
      </p:sp>
      <p:sp>
        <p:nvSpPr>
          <p:cNvPr id="12298" name="Rectangle 2">
            <a:extLst>
              <a:ext uri="{FF2B5EF4-FFF2-40B4-BE49-F238E27FC236}">
                <a16:creationId xmlns:a16="http://schemas.microsoft.com/office/drawing/2014/main" id="{618C6D66-8B9A-C443-9B5C-C239DF9DF69B}"/>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724D20FB-AF47-17C9-F69A-C86E21D6344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BB1E4623-35AE-6EBA-5F27-0526BCC7C38E}"/>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4569E915-AC73-015E-5247-8ABCF5D6DBE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39</a:t>
            </a:fld>
            <a:endParaRPr lang="en-US" altLang="en-US" sz="1300"/>
          </a:p>
        </p:txBody>
      </p:sp>
      <p:sp>
        <p:nvSpPr>
          <p:cNvPr id="12302" name="Rectangle 2">
            <a:extLst>
              <a:ext uri="{FF2B5EF4-FFF2-40B4-BE49-F238E27FC236}">
                <a16:creationId xmlns:a16="http://schemas.microsoft.com/office/drawing/2014/main" id="{2D056138-3C05-749E-6AA9-79B49653BD4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04CB6EFB-3A8E-9443-55DF-5E8E05435E9C}"/>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56D098CE-8D09-17A5-CAE1-45D7C4EE2AE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49335037-26D8-604F-DA06-222269F4CAAD}"/>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39</a:t>
            </a:fld>
            <a:endParaRPr lang="en-US" altLang="en-US" sz="1300"/>
          </a:p>
        </p:txBody>
      </p:sp>
      <p:sp>
        <p:nvSpPr>
          <p:cNvPr id="12306" name="Rectangle 2">
            <a:extLst>
              <a:ext uri="{FF2B5EF4-FFF2-40B4-BE49-F238E27FC236}">
                <a16:creationId xmlns:a16="http://schemas.microsoft.com/office/drawing/2014/main" id="{ED940240-9AF3-44D2-B5C5-9864026C8DE2}"/>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A21364BB-8B91-E4B2-B123-A421F57B2789}"/>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181500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036644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C65B-7969-6AE8-E863-1317589DDAFD}"/>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9AE0F384-6843-3899-A357-C536C783F5C8}"/>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5C479929-C4D6-CA6C-F3D0-077F56EA45BE}"/>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5FBA6C33-EACF-9164-C4A3-3567184A78C3}"/>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34FF778E-24C9-B84A-5ACB-3C06B844D286}"/>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40</a:t>
            </a:fld>
            <a:endParaRPr lang="en-US" altLang="en-US" sz="1300"/>
          </a:p>
        </p:txBody>
      </p:sp>
      <p:sp>
        <p:nvSpPr>
          <p:cNvPr id="12294" name="Rectangle 2">
            <a:extLst>
              <a:ext uri="{FF2B5EF4-FFF2-40B4-BE49-F238E27FC236}">
                <a16:creationId xmlns:a16="http://schemas.microsoft.com/office/drawing/2014/main" id="{AA9C77A9-8224-9DDB-5DFC-EC2D42A1993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55CB4B51-ED5C-2B4B-A875-07023571F10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79CB40ED-DC65-3D13-D16B-7B34A8F5EA4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2C14C9D5-81A9-CC67-E1E0-DD518B9015C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40</a:t>
            </a:fld>
            <a:endParaRPr lang="en-US" altLang="en-US" sz="1300"/>
          </a:p>
        </p:txBody>
      </p:sp>
      <p:sp>
        <p:nvSpPr>
          <p:cNvPr id="12298" name="Rectangle 2">
            <a:extLst>
              <a:ext uri="{FF2B5EF4-FFF2-40B4-BE49-F238E27FC236}">
                <a16:creationId xmlns:a16="http://schemas.microsoft.com/office/drawing/2014/main" id="{D07D117F-112E-4D1B-C921-3D64590C3F9D}"/>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5DAC47EF-BA32-85AE-5896-A5274F6D363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3D21112E-3D72-AB9E-4210-B54D8E6602EE}"/>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03B5ED89-C1B5-2194-F015-F51018AF9F19}"/>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40</a:t>
            </a:fld>
            <a:endParaRPr lang="en-US" altLang="en-US" sz="1300"/>
          </a:p>
        </p:txBody>
      </p:sp>
      <p:sp>
        <p:nvSpPr>
          <p:cNvPr id="12302" name="Rectangle 2">
            <a:extLst>
              <a:ext uri="{FF2B5EF4-FFF2-40B4-BE49-F238E27FC236}">
                <a16:creationId xmlns:a16="http://schemas.microsoft.com/office/drawing/2014/main" id="{43BE48A5-B6A5-8E41-233F-53F3D72EA1A3}"/>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35969F5E-FBB9-D52C-B02C-13EFB87A052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2404DAE9-984B-A3E1-55BC-7DC6609A302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321FB6C6-1D7E-F0E6-CD8D-CDE88ADE44B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40</a:t>
            </a:fld>
            <a:endParaRPr lang="en-US" altLang="en-US" sz="1300"/>
          </a:p>
        </p:txBody>
      </p:sp>
      <p:sp>
        <p:nvSpPr>
          <p:cNvPr id="12306" name="Rectangle 2">
            <a:extLst>
              <a:ext uri="{FF2B5EF4-FFF2-40B4-BE49-F238E27FC236}">
                <a16:creationId xmlns:a16="http://schemas.microsoft.com/office/drawing/2014/main" id="{2337CD17-174B-C431-876B-E4EB26531021}"/>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F33EBE43-BFDF-8664-6AA1-563D834236EE}"/>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2897660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41</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41</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41</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41</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8007101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FCE6E-B962-117D-8518-870AF9F4DB07}"/>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0C6D5DD8-FCE2-6AB8-D7A3-4C04A9525D74}"/>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1AF32E1D-F64E-7411-712B-A31BFB0E9FCB}"/>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0C6AE69E-559E-911D-E7EF-4FD6C53BC207}"/>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A0EAB780-4460-CCF1-0CA8-A28FCAF68FC9}"/>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42</a:t>
            </a:fld>
            <a:endParaRPr lang="en-US" altLang="en-US" sz="1300"/>
          </a:p>
        </p:txBody>
      </p:sp>
      <p:sp>
        <p:nvSpPr>
          <p:cNvPr id="12294" name="Rectangle 2">
            <a:extLst>
              <a:ext uri="{FF2B5EF4-FFF2-40B4-BE49-F238E27FC236}">
                <a16:creationId xmlns:a16="http://schemas.microsoft.com/office/drawing/2014/main" id="{7BDAB2F9-F8D8-D8B0-90A8-76E35A27858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4BD3DCBA-1510-3C3D-41B6-8C0FA6A0943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670717AD-D693-BB99-BFCB-D26E1915FA4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80AADB6A-7D71-9685-2336-FFC27BB0EE4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42</a:t>
            </a:fld>
            <a:endParaRPr lang="en-US" altLang="en-US" sz="1300"/>
          </a:p>
        </p:txBody>
      </p:sp>
      <p:sp>
        <p:nvSpPr>
          <p:cNvPr id="12298" name="Rectangle 2">
            <a:extLst>
              <a:ext uri="{FF2B5EF4-FFF2-40B4-BE49-F238E27FC236}">
                <a16:creationId xmlns:a16="http://schemas.microsoft.com/office/drawing/2014/main" id="{9111FE23-740B-D611-0A6E-24251376250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59743706-9739-B119-CE42-5FE6C6CEB0A0}"/>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ED240676-4F4F-AF7D-C7D1-5F01A2F9CCD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50962D12-E83E-4356-7FEE-FC02120606E1}"/>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42</a:t>
            </a:fld>
            <a:endParaRPr lang="en-US" altLang="en-US" sz="1300"/>
          </a:p>
        </p:txBody>
      </p:sp>
      <p:sp>
        <p:nvSpPr>
          <p:cNvPr id="12302" name="Rectangle 2">
            <a:extLst>
              <a:ext uri="{FF2B5EF4-FFF2-40B4-BE49-F238E27FC236}">
                <a16:creationId xmlns:a16="http://schemas.microsoft.com/office/drawing/2014/main" id="{6F3A3052-0CA7-D9ED-651C-CBCDD4F7CBE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02404F05-7674-5104-A9B7-6AB7B3BD10D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BAD4B8AA-A582-94AA-87B4-53A9E767C3F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33D30D59-28E9-8321-996A-1148D2459A71}"/>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42</a:t>
            </a:fld>
            <a:endParaRPr lang="en-US" altLang="en-US" sz="1300"/>
          </a:p>
        </p:txBody>
      </p:sp>
      <p:sp>
        <p:nvSpPr>
          <p:cNvPr id="12306" name="Rectangle 2">
            <a:extLst>
              <a:ext uri="{FF2B5EF4-FFF2-40B4-BE49-F238E27FC236}">
                <a16:creationId xmlns:a16="http://schemas.microsoft.com/office/drawing/2014/main" id="{369BDE57-2059-D62A-D425-26F8773B6EB5}"/>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0D81BB57-4326-7B78-B20C-5924B84E8328}"/>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1558915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8E955-9ADF-39D9-0071-945B04A46059}"/>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3DFB0496-A208-50FB-D0F0-CE5ABB9A46FA}"/>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7988AD6E-8CFA-0591-72C7-F60D86C56E19}"/>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1E1C2979-A66A-66A0-9140-010C5185BB01}"/>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CDCB3254-F8B9-B1F5-1855-AAABCBB9220E}"/>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43</a:t>
            </a:fld>
            <a:endParaRPr lang="en-US" altLang="en-US" sz="1300"/>
          </a:p>
        </p:txBody>
      </p:sp>
      <p:sp>
        <p:nvSpPr>
          <p:cNvPr id="12294" name="Rectangle 2">
            <a:extLst>
              <a:ext uri="{FF2B5EF4-FFF2-40B4-BE49-F238E27FC236}">
                <a16:creationId xmlns:a16="http://schemas.microsoft.com/office/drawing/2014/main" id="{23D170B1-4EEC-4BB9-B03A-A71F38ACD735}"/>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7F66C2AA-753A-4243-9FF1-A268E528D46C}"/>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3AB38C43-FC6A-215B-AA0F-4B6BF52D854D}"/>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6AEF6475-3931-ECF2-3A6E-B19912920C3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43</a:t>
            </a:fld>
            <a:endParaRPr lang="en-US" altLang="en-US" sz="1300"/>
          </a:p>
        </p:txBody>
      </p:sp>
      <p:sp>
        <p:nvSpPr>
          <p:cNvPr id="12298" name="Rectangle 2">
            <a:extLst>
              <a:ext uri="{FF2B5EF4-FFF2-40B4-BE49-F238E27FC236}">
                <a16:creationId xmlns:a16="http://schemas.microsoft.com/office/drawing/2014/main" id="{32A53682-C344-A535-F98E-1BBEC4A902D4}"/>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917C8B36-BFD0-9820-C34F-ACBEC2B1A25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B4908C27-0C25-DDD9-1ACF-DE0328EA1B9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59C61E47-484E-AE05-C7EF-4BD4229DF625}"/>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43</a:t>
            </a:fld>
            <a:endParaRPr lang="en-US" altLang="en-US" sz="1300"/>
          </a:p>
        </p:txBody>
      </p:sp>
      <p:sp>
        <p:nvSpPr>
          <p:cNvPr id="12302" name="Rectangle 2">
            <a:extLst>
              <a:ext uri="{FF2B5EF4-FFF2-40B4-BE49-F238E27FC236}">
                <a16:creationId xmlns:a16="http://schemas.microsoft.com/office/drawing/2014/main" id="{31AE3097-B88B-11D6-5E41-0AA450DF939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86C34DFC-7188-A1D6-5C21-060C6DC4475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29009307-FF3D-FAF0-E26C-D8BE756A8BB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82CDE6D2-34D5-AE43-FF4B-64E1915CD655}"/>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43</a:t>
            </a:fld>
            <a:endParaRPr lang="en-US" altLang="en-US" sz="1300"/>
          </a:p>
        </p:txBody>
      </p:sp>
      <p:sp>
        <p:nvSpPr>
          <p:cNvPr id="12306" name="Rectangle 2">
            <a:extLst>
              <a:ext uri="{FF2B5EF4-FFF2-40B4-BE49-F238E27FC236}">
                <a16:creationId xmlns:a16="http://schemas.microsoft.com/office/drawing/2014/main" id="{B8FFA77D-B6AE-5F48-4917-9D6383FE4127}"/>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C74E6686-0302-DD1B-FF2A-3E2000FD1B7E}"/>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4384688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52D0B-6226-6A87-D488-AAB422226B13}"/>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C4229C40-894D-4239-78AF-4E87457FFB7A}"/>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BE89138C-478E-8623-7E5A-E984526E1AC1}"/>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5DB02B2B-19D8-0BC3-9650-0F242A438A14}"/>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CCEA75EB-7A8D-F1A5-008B-D9C745D298CE}"/>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44</a:t>
            </a:fld>
            <a:endParaRPr lang="en-US" altLang="en-US" sz="1300"/>
          </a:p>
        </p:txBody>
      </p:sp>
      <p:sp>
        <p:nvSpPr>
          <p:cNvPr id="12294" name="Rectangle 2">
            <a:extLst>
              <a:ext uri="{FF2B5EF4-FFF2-40B4-BE49-F238E27FC236}">
                <a16:creationId xmlns:a16="http://schemas.microsoft.com/office/drawing/2014/main" id="{F3574F11-03E7-C086-C595-BF23474223E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D2D52254-FD3F-66B4-246C-5009DAEB893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891CCCBA-503B-A236-90CD-A166A27A839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4FAE3B23-5136-EB34-EA3C-C4653E44C86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44</a:t>
            </a:fld>
            <a:endParaRPr lang="en-US" altLang="en-US" sz="1300"/>
          </a:p>
        </p:txBody>
      </p:sp>
      <p:sp>
        <p:nvSpPr>
          <p:cNvPr id="12298" name="Rectangle 2">
            <a:extLst>
              <a:ext uri="{FF2B5EF4-FFF2-40B4-BE49-F238E27FC236}">
                <a16:creationId xmlns:a16="http://schemas.microsoft.com/office/drawing/2014/main" id="{98D41DA6-E40F-6363-A8D9-B19C0CB1D67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187E8465-37A7-2152-738C-907EB6B6E6A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ECB1A7BB-E7BE-4BD7-CF10-1653B60FBB3B}"/>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0A3A20C7-C1D3-470F-DB87-9FDA79FF0783}"/>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44</a:t>
            </a:fld>
            <a:endParaRPr lang="en-US" altLang="en-US" sz="1300"/>
          </a:p>
        </p:txBody>
      </p:sp>
      <p:sp>
        <p:nvSpPr>
          <p:cNvPr id="12302" name="Rectangle 2">
            <a:extLst>
              <a:ext uri="{FF2B5EF4-FFF2-40B4-BE49-F238E27FC236}">
                <a16:creationId xmlns:a16="http://schemas.microsoft.com/office/drawing/2014/main" id="{C66D8F55-FC22-725C-75F6-8C883E13C5E3}"/>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4E598883-62C4-1EE3-932F-C33E020F114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9E9EC8DE-FE1E-6307-D245-84591F4AD5F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61BC2DD3-325B-6014-98C6-F179D766F20E}"/>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44</a:t>
            </a:fld>
            <a:endParaRPr lang="en-US" altLang="en-US" sz="1300"/>
          </a:p>
        </p:txBody>
      </p:sp>
      <p:sp>
        <p:nvSpPr>
          <p:cNvPr id="12306" name="Rectangle 2">
            <a:extLst>
              <a:ext uri="{FF2B5EF4-FFF2-40B4-BE49-F238E27FC236}">
                <a16:creationId xmlns:a16="http://schemas.microsoft.com/office/drawing/2014/main" id="{5109BC7F-9C93-EDBE-732C-C28EB9492660}"/>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CB1C8009-FFAA-DDE6-CCD2-4A98E5DB5083}"/>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8322813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45</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45</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45</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45</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137436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46</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46</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46</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46</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3380986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ACE7B-C7ED-F1BB-642E-7BE9388DF4E3}"/>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0DB0D316-4C2A-CB3B-C437-16F766D79F3A}"/>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AC320464-D021-6591-14DB-8206C890C239}"/>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8BF0B832-2888-8000-D134-8AF90F1CE727}"/>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7E2D8CFD-6FCA-5E37-9A88-B035A514C102}"/>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47</a:t>
            </a:fld>
            <a:endParaRPr lang="en-US" altLang="en-US" sz="1300"/>
          </a:p>
        </p:txBody>
      </p:sp>
      <p:sp>
        <p:nvSpPr>
          <p:cNvPr id="12294" name="Rectangle 2">
            <a:extLst>
              <a:ext uri="{FF2B5EF4-FFF2-40B4-BE49-F238E27FC236}">
                <a16:creationId xmlns:a16="http://schemas.microsoft.com/office/drawing/2014/main" id="{43695F98-0E97-7D8F-1BC8-05ABA174B77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6515C7AB-4DC7-6A9A-636A-C899889847D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958AD035-C733-C4D0-CB98-04083C501C8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1F44EAC9-D9B8-4D02-821D-D6BC038F5D33}"/>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47</a:t>
            </a:fld>
            <a:endParaRPr lang="en-US" altLang="en-US" sz="1300"/>
          </a:p>
        </p:txBody>
      </p:sp>
      <p:sp>
        <p:nvSpPr>
          <p:cNvPr id="12298" name="Rectangle 2">
            <a:extLst>
              <a:ext uri="{FF2B5EF4-FFF2-40B4-BE49-F238E27FC236}">
                <a16:creationId xmlns:a16="http://schemas.microsoft.com/office/drawing/2014/main" id="{47BCADFE-ADB8-B03C-3188-5743137D86F5}"/>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FF28611A-9773-4321-1F20-7983051BD6F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37FA5169-55DC-7EED-45BA-BB73AF57D8F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271AE6FA-F620-A3CF-AAE3-F228E7534CBD}"/>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47</a:t>
            </a:fld>
            <a:endParaRPr lang="en-US" altLang="en-US" sz="1300"/>
          </a:p>
        </p:txBody>
      </p:sp>
      <p:sp>
        <p:nvSpPr>
          <p:cNvPr id="12302" name="Rectangle 2">
            <a:extLst>
              <a:ext uri="{FF2B5EF4-FFF2-40B4-BE49-F238E27FC236}">
                <a16:creationId xmlns:a16="http://schemas.microsoft.com/office/drawing/2014/main" id="{E81B1845-EAA8-3821-FD1D-E76B7FDC0CAD}"/>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9FA54157-072B-DCD2-76D6-EC007EA414B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56C941A7-D054-0D4E-6172-67B70179EEF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C51FE55F-F3AC-72E9-31CF-9B0E3C2FBC41}"/>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47</a:t>
            </a:fld>
            <a:endParaRPr lang="en-US" altLang="en-US" sz="1300"/>
          </a:p>
        </p:txBody>
      </p:sp>
      <p:sp>
        <p:nvSpPr>
          <p:cNvPr id="12306" name="Rectangle 2">
            <a:extLst>
              <a:ext uri="{FF2B5EF4-FFF2-40B4-BE49-F238E27FC236}">
                <a16:creationId xmlns:a16="http://schemas.microsoft.com/office/drawing/2014/main" id="{8842DE08-F90F-43B5-AA54-F4297276FF53}"/>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6FD36923-3D2A-1404-29B0-0ADBFE2202FA}"/>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6563309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3D976-8E33-6127-577B-2243BAC535FB}"/>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DB4DDD22-580C-5146-232B-D2C4B0C8C49B}"/>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95F131D8-387F-D32E-700C-986AFC02E1D7}"/>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596CA5C0-9971-16E6-9723-D8F90C20FAC0}"/>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4D9A3484-9F79-5883-26F5-042804EE3030}"/>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48</a:t>
            </a:fld>
            <a:endParaRPr lang="en-US" altLang="en-US" sz="1300"/>
          </a:p>
        </p:txBody>
      </p:sp>
      <p:sp>
        <p:nvSpPr>
          <p:cNvPr id="12294" name="Rectangle 2">
            <a:extLst>
              <a:ext uri="{FF2B5EF4-FFF2-40B4-BE49-F238E27FC236}">
                <a16:creationId xmlns:a16="http://schemas.microsoft.com/office/drawing/2014/main" id="{6E0B8066-A14F-ECD9-C267-B40FF3817880}"/>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C606D374-7943-4B2C-6046-431AF61E36B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CCA19016-D07D-5D6A-94FC-74AF2387B8F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A44DA09F-BC55-35BE-30FF-6618BBF4B1F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48</a:t>
            </a:fld>
            <a:endParaRPr lang="en-US" altLang="en-US" sz="1300"/>
          </a:p>
        </p:txBody>
      </p:sp>
      <p:sp>
        <p:nvSpPr>
          <p:cNvPr id="12298" name="Rectangle 2">
            <a:extLst>
              <a:ext uri="{FF2B5EF4-FFF2-40B4-BE49-F238E27FC236}">
                <a16:creationId xmlns:a16="http://schemas.microsoft.com/office/drawing/2014/main" id="{0BD1B58A-5909-7F13-C85D-192C15D0360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E9043CBF-4E36-3107-23D0-741D2FA3E2DC}"/>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AF5591B7-249A-4474-3025-9E9432A83C2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649184E3-0831-CE9D-FFB8-1E58084C9A0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48</a:t>
            </a:fld>
            <a:endParaRPr lang="en-US" altLang="en-US" sz="1300"/>
          </a:p>
        </p:txBody>
      </p:sp>
      <p:sp>
        <p:nvSpPr>
          <p:cNvPr id="12302" name="Rectangle 2">
            <a:extLst>
              <a:ext uri="{FF2B5EF4-FFF2-40B4-BE49-F238E27FC236}">
                <a16:creationId xmlns:a16="http://schemas.microsoft.com/office/drawing/2014/main" id="{3A03F1DC-A229-3775-E790-0665E70DAC3C}"/>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02A1AC9E-D51B-2F11-8C2B-A46977C8AD5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F54FBF74-22FD-CE1C-B169-6BAC9DD8C60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26CD1103-CB06-4EBF-3EE0-717BFFC1026B}"/>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48</a:t>
            </a:fld>
            <a:endParaRPr lang="en-US" altLang="en-US" sz="1300"/>
          </a:p>
        </p:txBody>
      </p:sp>
      <p:sp>
        <p:nvSpPr>
          <p:cNvPr id="12306" name="Rectangle 2">
            <a:extLst>
              <a:ext uri="{FF2B5EF4-FFF2-40B4-BE49-F238E27FC236}">
                <a16:creationId xmlns:a16="http://schemas.microsoft.com/office/drawing/2014/main" id="{3FB4FA6B-FE31-0CBF-6012-68BCC34F6940}"/>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5C979CA1-54B9-D506-F16F-05226F4F65E0}"/>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176571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09EF4-0F8A-D837-D41C-7D650405F70D}"/>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7DB35A65-9B88-616C-C245-ACE05842D199}"/>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3B550042-8E63-B707-EC3B-40C91F7A61E8}"/>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5B9C9802-B2BA-F192-C98C-F43C263F9D37}"/>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CC2E5D33-D6D0-0F34-1503-1B45DAF28D08}"/>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49</a:t>
            </a:fld>
            <a:endParaRPr lang="en-US" altLang="en-US" sz="1300"/>
          </a:p>
        </p:txBody>
      </p:sp>
      <p:sp>
        <p:nvSpPr>
          <p:cNvPr id="12294" name="Rectangle 2">
            <a:extLst>
              <a:ext uri="{FF2B5EF4-FFF2-40B4-BE49-F238E27FC236}">
                <a16:creationId xmlns:a16="http://schemas.microsoft.com/office/drawing/2014/main" id="{3AC03891-EA7A-717A-B415-ADC5A364DEAB}"/>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701797D4-E2A3-917A-6C64-3A233BA0B521}"/>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8C7EA0F9-2B51-D999-9753-3ABAF30EB3F6}"/>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8FA587D3-F133-A086-0BDF-C0F330768CC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49</a:t>
            </a:fld>
            <a:endParaRPr lang="en-US" altLang="en-US" sz="1300"/>
          </a:p>
        </p:txBody>
      </p:sp>
      <p:sp>
        <p:nvSpPr>
          <p:cNvPr id="12298" name="Rectangle 2">
            <a:extLst>
              <a:ext uri="{FF2B5EF4-FFF2-40B4-BE49-F238E27FC236}">
                <a16:creationId xmlns:a16="http://schemas.microsoft.com/office/drawing/2014/main" id="{58D7DDFC-3A0C-8334-6859-C89B771511FC}"/>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7A3B8FB6-F1DB-E757-E291-BC9E567E9C40}"/>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A9D5C6B1-D5C8-14E6-0E12-231BD57361F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79B9359F-C7B1-6C50-0F61-182F24DCBFD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49</a:t>
            </a:fld>
            <a:endParaRPr lang="en-US" altLang="en-US" sz="1300"/>
          </a:p>
        </p:txBody>
      </p:sp>
      <p:sp>
        <p:nvSpPr>
          <p:cNvPr id="12302" name="Rectangle 2">
            <a:extLst>
              <a:ext uri="{FF2B5EF4-FFF2-40B4-BE49-F238E27FC236}">
                <a16:creationId xmlns:a16="http://schemas.microsoft.com/office/drawing/2014/main" id="{F70B4D51-7D28-B190-0515-21D6B8529A3B}"/>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91382DD0-1526-9270-6B20-044CA853723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04C2FF32-2C61-9B71-273F-5081607FB36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E528A442-AFDF-9E4B-87F3-910CB8B0A21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49</a:t>
            </a:fld>
            <a:endParaRPr lang="en-US" altLang="en-US" sz="1300"/>
          </a:p>
        </p:txBody>
      </p:sp>
      <p:sp>
        <p:nvSpPr>
          <p:cNvPr id="12306" name="Rectangle 2">
            <a:extLst>
              <a:ext uri="{FF2B5EF4-FFF2-40B4-BE49-F238E27FC236}">
                <a16:creationId xmlns:a16="http://schemas.microsoft.com/office/drawing/2014/main" id="{5E754D25-D4E5-9337-B27E-7531EE6F86D2}"/>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5A840B34-684A-2421-C06F-F6FF05D350BF}"/>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808203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5</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5</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5</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5</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1638520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A2F53-7D4C-A4B9-CE90-620869ADB7EE}"/>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34A33CC9-FFC6-000B-3AA1-F5ACE127F3F0}"/>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37B6C34C-D9B4-CA71-91F1-CE615609DE0A}"/>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7D929153-422C-11EE-034C-C2AEE09201F1}"/>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9C7B1649-E4FA-0C37-B294-B65474C345D2}"/>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50</a:t>
            </a:fld>
            <a:endParaRPr lang="en-US" altLang="en-US" sz="1300"/>
          </a:p>
        </p:txBody>
      </p:sp>
      <p:sp>
        <p:nvSpPr>
          <p:cNvPr id="12294" name="Rectangle 2">
            <a:extLst>
              <a:ext uri="{FF2B5EF4-FFF2-40B4-BE49-F238E27FC236}">
                <a16:creationId xmlns:a16="http://schemas.microsoft.com/office/drawing/2014/main" id="{A6714E22-6215-F767-E3C7-DC165FD5AF3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1AD2E47D-1D9D-0886-6C60-F43DDDE5DA3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1063511D-F92D-5CAF-E23B-A38DC29ECC8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8E77A8B7-496D-1A0B-B4DC-1BC323059B41}"/>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50</a:t>
            </a:fld>
            <a:endParaRPr lang="en-US" altLang="en-US" sz="1300"/>
          </a:p>
        </p:txBody>
      </p:sp>
      <p:sp>
        <p:nvSpPr>
          <p:cNvPr id="12298" name="Rectangle 2">
            <a:extLst>
              <a:ext uri="{FF2B5EF4-FFF2-40B4-BE49-F238E27FC236}">
                <a16:creationId xmlns:a16="http://schemas.microsoft.com/office/drawing/2014/main" id="{85A4A607-264C-788A-4B81-7F5859CA8CEB}"/>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9E0BB1B2-4269-225F-04DA-1B7B7971BF3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E45E3E1A-EEF5-B168-AE4B-7711A9EF6850}"/>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809A3747-EFCE-70DA-73C0-38944F89FAF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50</a:t>
            </a:fld>
            <a:endParaRPr lang="en-US" altLang="en-US" sz="1300"/>
          </a:p>
        </p:txBody>
      </p:sp>
      <p:sp>
        <p:nvSpPr>
          <p:cNvPr id="12302" name="Rectangle 2">
            <a:extLst>
              <a:ext uri="{FF2B5EF4-FFF2-40B4-BE49-F238E27FC236}">
                <a16:creationId xmlns:a16="http://schemas.microsoft.com/office/drawing/2014/main" id="{385708CE-1D41-01E8-857D-98C44F79EF4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EBED9F10-EC12-1777-DEC3-85D45396DBAC}"/>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086913D3-49F1-23CE-788C-DE9FE749AC9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7A5446B5-4B57-DA3E-76EB-094BF556AA2D}"/>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50</a:t>
            </a:fld>
            <a:endParaRPr lang="en-US" altLang="en-US" sz="1300"/>
          </a:p>
        </p:txBody>
      </p:sp>
      <p:sp>
        <p:nvSpPr>
          <p:cNvPr id="12306" name="Rectangle 2">
            <a:extLst>
              <a:ext uri="{FF2B5EF4-FFF2-40B4-BE49-F238E27FC236}">
                <a16:creationId xmlns:a16="http://schemas.microsoft.com/office/drawing/2014/main" id="{05B4D036-6EFF-B008-E18D-461E10D3E903}"/>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547405D8-612F-84CD-2BA4-0F647C5CA468}"/>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3501913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44CE0-688A-665E-50F1-2EF1CDA300C8}"/>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7F1E66B7-41FB-0E88-6A2F-E5DA8B89A4D1}"/>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AF69E50B-C427-DBA7-4B63-6F2367A2A1D7}"/>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345EBDEE-7542-CB0F-04C5-389934421F6F}"/>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4ED24CA9-1995-CF55-9E37-D5802CF6B3A3}"/>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51</a:t>
            </a:fld>
            <a:endParaRPr lang="en-US" altLang="en-US" sz="1300"/>
          </a:p>
        </p:txBody>
      </p:sp>
      <p:sp>
        <p:nvSpPr>
          <p:cNvPr id="12294" name="Rectangle 2">
            <a:extLst>
              <a:ext uri="{FF2B5EF4-FFF2-40B4-BE49-F238E27FC236}">
                <a16:creationId xmlns:a16="http://schemas.microsoft.com/office/drawing/2014/main" id="{72B99204-104B-6854-6966-A964F5DA11B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5D0391B5-D24C-0AEE-4154-D78FE297BFA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5898B5A0-7592-0C76-48E2-5FE0F753F06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E20EBF49-9FD5-0094-A4FE-14294324271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51</a:t>
            </a:fld>
            <a:endParaRPr lang="en-US" altLang="en-US" sz="1300"/>
          </a:p>
        </p:txBody>
      </p:sp>
      <p:sp>
        <p:nvSpPr>
          <p:cNvPr id="12298" name="Rectangle 2">
            <a:extLst>
              <a:ext uri="{FF2B5EF4-FFF2-40B4-BE49-F238E27FC236}">
                <a16:creationId xmlns:a16="http://schemas.microsoft.com/office/drawing/2014/main" id="{9A468DE6-8EFC-AF0F-CD0F-94DE215B0C94}"/>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86AE935F-B102-8C89-98FB-9C13444B05C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04C66736-3E1C-DF03-D595-710B5B24D75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FEFFB34C-8E86-FD1D-83F2-AECFA6EB7785}"/>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51</a:t>
            </a:fld>
            <a:endParaRPr lang="en-US" altLang="en-US" sz="1300"/>
          </a:p>
        </p:txBody>
      </p:sp>
      <p:sp>
        <p:nvSpPr>
          <p:cNvPr id="12302" name="Rectangle 2">
            <a:extLst>
              <a:ext uri="{FF2B5EF4-FFF2-40B4-BE49-F238E27FC236}">
                <a16:creationId xmlns:a16="http://schemas.microsoft.com/office/drawing/2014/main" id="{20664887-1D10-E43D-81D1-05F68BA0C17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461C9DCD-6D8A-543E-0AA8-10E961CDC2DC}"/>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13B5AA48-B89A-291D-1A7C-49030AE1CDAB}"/>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F1C1B7CA-F34C-7F81-426C-E7F872966675}"/>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51</a:t>
            </a:fld>
            <a:endParaRPr lang="en-US" altLang="en-US" sz="1300"/>
          </a:p>
        </p:txBody>
      </p:sp>
      <p:sp>
        <p:nvSpPr>
          <p:cNvPr id="12306" name="Rectangle 2">
            <a:extLst>
              <a:ext uri="{FF2B5EF4-FFF2-40B4-BE49-F238E27FC236}">
                <a16:creationId xmlns:a16="http://schemas.microsoft.com/office/drawing/2014/main" id="{6F8841D1-8DDA-B44C-C6BB-FBFB0C3861B0}"/>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431A873B-F85A-3157-E3A2-16BD0ED1029F}"/>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831714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C03B0-6F95-EB17-7608-0D0A2CE16603}"/>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26BE6B4E-1F7E-55A8-BBA4-1466002E7E88}"/>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86CF6B52-9171-FA53-9517-A4B2239C01C1}"/>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91EB77CF-93C8-CF42-C792-EBE749CD476C}"/>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1A7E22B6-3612-B105-B27A-80847218E901}"/>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52</a:t>
            </a:fld>
            <a:endParaRPr lang="en-US" altLang="en-US" sz="1300"/>
          </a:p>
        </p:txBody>
      </p:sp>
      <p:sp>
        <p:nvSpPr>
          <p:cNvPr id="12294" name="Rectangle 2">
            <a:extLst>
              <a:ext uri="{FF2B5EF4-FFF2-40B4-BE49-F238E27FC236}">
                <a16:creationId xmlns:a16="http://schemas.microsoft.com/office/drawing/2014/main" id="{D0EEB225-7480-3452-A8A6-C27F0EA4527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019C9F36-2689-0C26-2445-E8185890D6AF}"/>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688A6EAC-F015-FE58-D6AF-94D0D3D711EE}"/>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C19AC4E9-A387-9B16-D2F8-E9401FF7054E}"/>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52</a:t>
            </a:fld>
            <a:endParaRPr lang="en-US" altLang="en-US" sz="1300"/>
          </a:p>
        </p:txBody>
      </p:sp>
      <p:sp>
        <p:nvSpPr>
          <p:cNvPr id="12298" name="Rectangle 2">
            <a:extLst>
              <a:ext uri="{FF2B5EF4-FFF2-40B4-BE49-F238E27FC236}">
                <a16:creationId xmlns:a16="http://schemas.microsoft.com/office/drawing/2014/main" id="{E598F9EC-F676-66F4-A76B-591852993F08}"/>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38828AF4-9BCE-F3EA-7C32-B1D8DE5E481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2950BE5A-A60A-2B81-753A-CAF4A9846426}"/>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B9442E9E-922B-FB29-CF53-F640CE828DF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52</a:t>
            </a:fld>
            <a:endParaRPr lang="en-US" altLang="en-US" sz="1300"/>
          </a:p>
        </p:txBody>
      </p:sp>
      <p:sp>
        <p:nvSpPr>
          <p:cNvPr id="12302" name="Rectangle 2">
            <a:extLst>
              <a:ext uri="{FF2B5EF4-FFF2-40B4-BE49-F238E27FC236}">
                <a16:creationId xmlns:a16="http://schemas.microsoft.com/office/drawing/2014/main" id="{84096E58-DDCD-82C1-4C8D-76433C6F00A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6A8E5A04-35AB-0FA0-E852-A6FBCD3A9BFF}"/>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751B1F1B-5C5C-0519-AA1F-733BAD824E9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8E00733A-6614-5B14-2176-F295F5816663}"/>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52</a:t>
            </a:fld>
            <a:endParaRPr lang="en-US" altLang="en-US" sz="1300"/>
          </a:p>
        </p:txBody>
      </p:sp>
      <p:sp>
        <p:nvSpPr>
          <p:cNvPr id="12306" name="Rectangle 2">
            <a:extLst>
              <a:ext uri="{FF2B5EF4-FFF2-40B4-BE49-F238E27FC236}">
                <a16:creationId xmlns:a16="http://schemas.microsoft.com/office/drawing/2014/main" id="{41F012D4-A6E1-4E75-AEFC-6FEE1A336175}"/>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A7A2C051-795E-ACFE-8346-B276F7928DAC}"/>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5805222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74ED8-F0DC-217B-6A8A-34CBA97CA8B3}"/>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1844CEA1-46C5-A0FA-A314-BF419F4E44CC}"/>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C952A9DD-E42B-1D0E-9A2D-83DD593BDECC}"/>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057E8B8A-9A93-825D-2012-4CF886B742D9}"/>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4D854F3A-136C-42D7-8A87-376EB12C21AA}"/>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53</a:t>
            </a:fld>
            <a:endParaRPr lang="en-US" altLang="en-US" sz="1300"/>
          </a:p>
        </p:txBody>
      </p:sp>
      <p:sp>
        <p:nvSpPr>
          <p:cNvPr id="12294" name="Rectangle 2">
            <a:extLst>
              <a:ext uri="{FF2B5EF4-FFF2-40B4-BE49-F238E27FC236}">
                <a16:creationId xmlns:a16="http://schemas.microsoft.com/office/drawing/2014/main" id="{34ADE3E0-FC3C-D064-97B7-124F5B754A5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34412850-81D3-153B-769E-43106214A72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344DA281-F9FF-CCB9-DD2E-702110912C9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70826CE2-C576-7B30-0C46-798824575009}"/>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53</a:t>
            </a:fld>
            <a:endParaRPr lang="en-US" altLang="en-US" sz="1300"/>
          </a:p>
        </p:txBody>
      </p:sp>
      <p:sp>
        <p:nvSpPr>
          <p:cNvPr id="12298" name="Rectangle 2">
            <a:extLst>
              <a:ext uri="{FF2B5EF4-FFF2-40B4-BE49-F238E27FC236}">
                <a16:creationId xmlns:a16="http://schemas.microsoft.com/office/drawing/2014/main" id="{6D808897-D6DF-EFE6-6196-98A61D59CBB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CE4A567B-9C52-01B1-97E2-7B9DD9A203D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D8E09BDD-6A2A-FF82-E319-5F53D4A2AC6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907C4A5F-1E7C-4302-5CD6-55FE40B17CDE}"/>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53</a:t>
            </a:fld>
            <a:endParaRPr lang="en-US" altLang="en-US" sz="1300"/>
          </a:p>
        </p:txBody>
      </p:sp>
      <p:sp>
        <p:nvSpPr>
          <p:cNvPr id="12302" name="Rectangle 2">
            <a:extLst>
              <a:ext uri="{FF2B5EF4-FFF2-40B4-BE49-F238E27FC236}">
                <a16:creationId xmlns:a16="http://schemas.microsoft.com/office/drawing/2014/main" id="{94DE150D-82DD-DAA8-3D07-90F338F19FD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1C40E820-3EAE-3EEE-A3A9-F652B85B629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51F2DC1B-4EAB-A7F2-9B3F-8E74434C32C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63543952-7EA3-619D-A5B9-9D176A819631}"/>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53</a:t>
            </a:fld>
            <a:endParaRPr lang="en-US" altLang="en-US" sz="1300"/>
          </a:p>
        </p:txBody>
      </p:sp>
      <p:sp>
        <p:nvSpPr>
          <p:cNvPr id="12306" name="Rectangle 2">
            <a:extLst>
              <a:ext uri="{FF2B5EF4-FFF2-40B4-BE49-F238E27FC236}">
                <a16:creationId xmlns:a16="http://schemas.microsoft.com/office/drawing/2014/main" id="{F457E6EC-660C-51AB-7CFC-77C16815C63D}"/>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132DB604-4A38-D4B0-0521-879E329B1AE2}"/>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140946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6</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6</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6</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6</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523462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7</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7</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7</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7</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577095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8</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8</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8</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8</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467786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9</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9</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9</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9</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094344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27"/>
          <p:cNvSpPr>
            <a:spLocks noChangeArrowheads="1"/>
          </p:cNvSpPr>
          <p:nvPr/>
        </p:nvSpPr>
        <p:spPr bwMode="auto">
          <a:xfrm>
            <a:off x="685800" y="1676400"/>
            <a:ext cx="7772400" cy="76200"/>
          </a:xfrm>
          <a:prstGeom prst="rect">
            <a:avLst/>
          </a:prstGeom>
          <a:solidFill>
            <a:srgbClr val="000000"/>
          </a:solidFill>
          <a:ln w="9525">
            <a:solidFill>
              <a:srgbClr val="000000"/>
            </a:solidFill>
            <a:miter lim="800000"/>
            <a:headEnd/>
            <a:tailEnd/>
          </a:ln>
        </p:spPr>
        <p:txBody>
          <a:bodyPr wrap="none" anchor="ctr"/>
          <a:lstStyle>
            <a:lvl1pPr>
              <a:lnSpc>
                <a:spcPct val="80000"/>
              </a:lnSpc>
              <a:spcBef>
                <a:spcPct val="20000"/>
              </a:spcBef>
              <a:defRPr sz="4800">
                <a:solidFill>
                  <a:schemeClr val="tx1"/>
                </a:solidFill>
                <a:latin typeface="Times New Roman" panose="02020603050405020304" pitchFamily="18" charset="0"/>
              </a:defRPr>
            </a:lvl1pPr>
            <a:lvl2pPr marL="742950" indent="-285750">
              <a:lnSpc>
                <a:spcPct val="80000"/>
              </a:lnSpc>
              <a:spcBef>
                <a:spcPct val="20000"/>
              </a:spcBef>
              <a:defRPr sz="4800">
                <a:solidFill>
                  <a:schemeClr val="tx1"/>
                </a:solidFill>
                <a:latin typeface="Times New Roman" panose="02020603050405020304" pitchFamily="18" charset="0"/>
              </a:defRPr>
            </a:lvl2pPr>
            <a:lvl3pPr marL="1143000" indent="-228600">
              <a:lnSpc>
                <a:spcPct val="80000"/>
              </a:lnSpc>
              <a:spcBef>
                <a:spcPct val="20000"/>
              </a:spcBef>
              <a:defRPr sz="4800">
                <a:solidFill>
                  <a:schemeClr val="tx1"/>
                </a:solidFill>
                <a:latin typeface="Times New Roman" panose="02020603050405020304" pitchFamily="18" charset="0"/>
              </a:defRPr>
            </a:lvl3pPr>
            <a:lvl4pPr marL="1600200" indent="-228600">
              <a:lnSpc>
                <a:spcPct val="80000"/>
              </a:lnSpc>
              <a:spcBef>
                <a:spcPct val="20000"/>
              </a:spcBef>
              <a:defRPr sz="4800">
                <a:solidFill>
                  <a:schemeClr val="tx1"/>
                </a:solidFill>
                <a:latin typeface="Times New Roman" panose="02020603050405020304" pitchFamily="18" charset="0"/>
              </a:defRPr>
            </a:lvl4pPr>
            <a:lvl5pPr marL="2057400" indent="-228600">
              <a:lnSpc>
                <a:spcPct val="80000"/>
              </a:lnSpc>
              <a:spcBef>
                <a:spcPct val="20000"/>
              </a:spcBef>
              <a:defRPr sz="4800">
                <a:solidFill>
                  <a:schemeClr val="tx1"/>
                </a:solidFill>
                <a:latin typeface="Times New Roman" panose="02020603050405020304" pitchFamily="18" charset="0"/>
              </a:defRPr>
            </a:lvl5pPr>
            <a:lvl6pPr marL="25146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6pPr>
            <a:lvl7pPr marL="29718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7pPr>
            <a:lvl8pPr marL="34290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8pPr>
            <a:lvl9pPr marL="38862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9pPr>
          </a:lstStyle>
          <a:p>
            <a:pPr algn="ctr">
              <a:lnSpc>
                <a:spcPct val="100000"/>
              </a:lnSpc>
              <a:spcBef>
                <a:spcPct val="0"/>
              </a:spcBef>
              <a:defRPr/>
            </a:pPr>
            <a:endParaRPr lang="en-US" sz="2400"/>
          </a:p>
        </p:txBody>
      </p:sp>
      <p:sp>
        <p:nvSpPr>
          <p:cNvPr id="5" name="Rectangle 29"/>
          <p:cNvSpPr>
            <a:spLocks noChangeArrowheads="1"/>
          </p:cNvSpPr>
          <p:nvPr/>
        </p:nvSpPr>
        <p:spPr bwMode="auto">
          <a:xfrm>
            <a:off x="76200" y="304800"/>
            <a:ext cx="152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80000"/>
              </a:lnSpc>
              <a:spcBef>
                <a:spcPct val="20000"/>
              </a:spcBef>
              <a:defRPr sz="4800">
                <a:solidFill>
                  <a:schemeClr val="tx1"/>
                </a:solidFill>
                <a:latin typeface="Times New Roman" panose="02020603050405020304" pitchFamily="18" charset="0"/>
              </a:defRPr>
            </a:lvl1pPr>
            <a:lvl2pPr marL="742950" indent="-285750">
              <a:lnSpc>
                <a:spcPct val="80000"/>
              </a:lnSpc>
              <a:spcBef>
                <a:spcPct val="20000"/>
              </a:spcBef>
              <a:defRPr sz="4800">
                <a:solidFill>
                  <a:schemeClr val="tx1"/>
                </a:solidFill>
                <a:latin typeface="Times New Roman" panose="02020603050405020304" pitchFamily="18" charset="0"/>
              </a:defRPr>
            </a:lvl2pPr>
            <a:lvl3pPr marL="1143000" indent="-228600">
              <a:lnSpc>
                <a:spcPct val="80000"/>
              </a:lnSpc>
              <a:spcBef>
                <a:spcPct val="20000"/>
              </a:spcBef>
              <a:defRPr sz="4800">
                <a:solidFill>
                  <a:schemeClr val="tx1"/>
                </a:solidFill>
                <a:latin typeface="Times New Roman" panose="02020603050405020304" pitchFamily="18" charset="0"/>
              </a:defRPr>
            </a:lvl3pPr>
            <a:lvl4pPr marL="1600200" indent="-228600">
              <a:lnSpc>
                <a:spcPct val="80000"/>
              </a:lnSpc>
              <a:spcBef>
                <a:spcPct val="20000"/>
              </a:spcBef>
              <a:defRPr sz="4800">
                <a:solidFill>
                  <a:schemeClr val="tx1"/>
                </a:solidFill>
                <a:latin typeface="Times New Roman" panose="02020603050405020304" pitchFamily="18" charset="0"/>
              </a:defRPr>
            </a:lvl4pPr>
            <a:lvl5pPr marL="2057400" indent="-228600">
              <a:lnSpc>
                <a:spcPct val="80000"/>
              </a:lnSpc>
              <a:spcBef>
                <a:spcPct val="20000"/>
              </a:spcBef>
              <a:defRPr sz="4800">
                <a:solidFill>
                  <a:schemeClr val="tx1"/>
                </a:solidFill>
                <a:latin typeface="Times New Roman" panose="02020603050405020304" pitchFamily="18" charset="0"/>
              </a:defRPr>
            </a:lvl5pPr>
            <a:lvl6pPr marL="25146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6pPr>
            <a:lvl7pPr marL="29718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7pPr>
            <a:lvl8pPr marL="34290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8pPr>
            <a:lvl9pPr marL="38862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9pPr>
          </a:lstStyle>
          <a:p>
            <a:pPr algn="ctr">
              <a:lnSpc>
                <a:spcPct val="100000"/>
              </a:lnSpc>
              <a:spcBef>
                <a:spcPct val="0"/>
              </a:spcBef>
              <a:defRPr/>
            </a:pPr>
            <a:endParaRPr lang="en-US" sz="2400"/>
          </a:p>
        </p:txBody>
      </p:sp>
      <p:sp>
        <p:nvSpPr>
          <p:cNvPr id="6" name="Rectangle 32"/>
          <p:cNvSpPr>
            <a:spLocks noChangeArrowheads="1"/>
          </p:cNvSpPr>
          <p:nvPr/>
        </p:nvSpPr>
        <p:spPr bwMode="auto">
          <a:xfrm>
            <a:off x="3314700" y="152400"/>
            <a:ext cx="2495550" cy="228600"/>
          </a:xfrm>
          <a:prstGeom prst="rect">
            <a:avLst/>
          </a:prstGeom>
          <a:noFill/>
          <a:ln w="9525">
            <a:noFill/>
            <a:miter lim="800000"/>
            <a:headEnd/>
            <a:tailEnd/>
          </a:ln>
          <a:effectLst/>
        </p:spPr>
        <p:txBody>
          <a:bodyPr/>
          <a:lstStyle>
            <a:lvl1pPr>
              <a:defRPr sz="4800">
                <a:solidFill>
                  <a:schemeClr val="tx1"/>
                </a:solidFill>
                <a:latin typeface="Times New Roman" panose="02020603050405020304" pitchFamily="18" charset="0"/>
              </a:defRPr>
            </a:lvl1pPr>
            <a:lvl2pPr marL="742950" indent="-285750">
              <a:defRPr sz="4800">
                <a:solidFill>
                  <a:schemeClr val="tx1"/>
                </a:solidFill>
                <a:latin typeface="Times New Roman" panose="02020603050405020304" pitchFamily="18" charset="0"/>
              </a:defRPr>
            </a:lvl2pPr>
            <a:lvl3pPr marL="1143000" indent="-228600">
              <a:defRPr sz="4800">
                <a:solidFill>
                  <a:schemeClr val="tx1"/>
                </a:solidFill>
                <a:latin typeface="Times New Roman" panose="02020603050405020304" pitchFamily="18" charset="0"/>
              </a:defRPr>
            </a:lvl3pPr>
            <a:lvl4pPr marL="1600200" indent="-228600">
              <a:defRPr sz="4800">
                <a:solidFill>
                  <a:schemeClr val="tx1"/>
                </a:solidFill>
                <a:latin typeface="Times New Roman" panose="02020603050405020304" pitchFamily="18" charset="0"/>
              </a:defRPr>
            </a:lvl4pPr>
            <a:lvl5pPr marL="2057400" indent="-228600">
              <a:defRPr sz="4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800">
                <a:solidFill>
                  <a:schemeClr val="tx1"/>
                </a:solidFill>
                <a:latin typeface="Times New Roman" panose="02020603050405020304" pitchFamily="18" charset="0"/>
              </a:defRPr>
            </a:lvl9pPr>
          </a:lstStyle>
          <a:p>
            <a:pPr algn="ctr">
              <a:defRPr/>
            </a:pPr>
            <a:r>
              <a:rPr lang="en-US" altLang="en-US" sz="800" baseline="0" dirty="0">
                <a:latin typeface="Arial" panose="020B0604020202020204" pitchFamily="34" charset="0"/>
              </a:rPr>
              <a:t>StatLit Textbook </a:t>
            </a:r>
            <a:r>
              <a:rPr lang="en-US" altLang="en-US" sz="800" dirty="0">
                <a:latin typeface="Arial" panose="020B0604020202020204" pitchFamily="34" charset="0"/>
              </a:rPr>
              <a:t>2023 Chapter 2 Slides</a:t>
            </a:r>
          </a:p>
        </p:txBody>
      </p:sp>
      <p:sp>
        <p:nvSpPr>
          <p:cNvPr id="7" name="Slide Number Placeholder 3"/>
          <p:cNvSpPr txBox="1">
            <a:spLocks/>
          </p:cNvSpPr>
          <p:nvPr userDrawn="1"/>
        </p:nvSpPr>
        <p:spPr bwMode="auto">
          <a:xfrm>
            <a:off x="8172450" y="147638"/>
            <a:ext cx="571500" cy="339725"/>
          </a:xfrm>
          <a:prstGeom prst="rect">
            <a:avLst/>
          </a:prstGeom>
          <a:ln>
            <a:miter lim="800000"/>
            <a:headEnd/>
            <a:tailEnd/>
          </a:ln>
        </p:spPr>
        <p:txBody>
          <a:bodyPr/>
          <a:lstStyle>
            <a:defPPr>
              <a:defRPr lang="en-US"/>
            </a:defPPr>
            <a:lvl1pPr algn="ctr" rtl="0" eaLnBrk="0" fontAlgn="base" hangingPunct="0">
              <a:lnSpc>
                <a:spcPct val="100000"/>
              </a:lnSpc>
              <a:spcBef>
                <a:spcPct val="0"/>
              </a:spcBef>
              <a:spcAft>
                <a:spcPct val="0"/>
              </a:spcAft>
              <a:defRPr sz="1400"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5pPr>
            <a:lvl6pPr marL="2286000" algn="l" defTabSz="914400" rtl="0" eaLnBrk="1" latinLnBrk="0" hangingPunct="1">
              <a:defRPr sz="4800" kern="1200">
                <a:solidFill>
                  <a:schemeClr val="tx1"/>
                </a:solidFill>
                <a:latin typeface="Times New Roman" panose="02020603050405020304" pitchFamily="18" charset="0"/>
                <a:ea typeface="+mn-ea"/>
                <a:cs typeface="+mn-cs"/>
              </a:defRPr>
            </a:lvl6pPr>
            <a:lvl7pPr marL="2743200" algn="l" defTabSz="914400" rtl="0" eaLnBrk="1" latinLnBrk="0" hangingPunct="1">
              <a:defRPr sz="4800" kern="1200">
                <a:solidFill>
                  <a:schemeClr val="tx1"/>
                </a:solidFill>
                <a:latin typeface="Times New Roman" panose="02020603050405020304" pitchFamily="18" charset="0"/>
                <a:ea typeface="+mn-ea"/>
                <a:cs typeface="+mn-cs"/>
              </a:defRPr>
            </a:lvl7pPr>
            <a:lvl8pPr marL="3200400" algn="l" defTabSz="914400" rtl="0" eaLnBrk="1" latinLnBrk="0" hangingPunct="1">
              <a:defRPr sz="4800" kern="1200">
                <a:solidFill>
                  <a:schemeClr val="tx1"/>
                </a:solidFill>
                <a:latin typeface="Times New Roman" panose="02020603050405020304" pitchFamily="18" charset="0"/>
                <a:ea typeface="+mn-ea"/>
                <a:cs typeface="+mn-cs"/>
              </a:defRPr>
            </a:lvl8pPr>
            <a:lvl9pPr marL="3657600" algn="l" defTabSz="914400" rtl="0" eaLnBrk="1" latinLnBrk="0" hangingPunct="1">
              <a:defRPr sz="4800" kern="1200">
                <a:solidFill>
                  <a:schemeClr val="tx1"/>
                </a:solidFill>
                <a:latin typeface="Times New Roman" panose="02020603050405020304" pitchFamily="18" charset="0"/>
                <a:ea typeface="+mn-ea"/>
                <a:cs typeface="+mn-cs"/>
              </a:defRPr>
            </a:lvl9pPr>
          </a:lstStyle>
          <a:p>
            <a:pPr>
              <a:defRPr/>
            </a:pPr>
            <a:r>
              <a:rPr lang="en-US" b="0" dirty="0"/>
              <a:t>V0G</a:t>
            </a:r>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0"/>
          </p:nvPr>
        </p:nvSpPr>
        <p:spPr/>
        <p:txBody>
          <a:bodyPr/>
          <a:lstStyle>
            <a:lvl1pPr>
              <a:defRPr/>
            </a:lvl1pPr>
          </a:lstStyle>
          <a:p>
            <a:pPr>
              <a:defRPr/>
            </a:pPr>
            <a:fld id="{78454342-4F70-4C77-8A5A-B90D6F92A098}" type="slidenum">
              <a:rPr lang="en-US"/>
              <a:pPr>
                <a:defRPr/>
              </a:pPr>
              <a:t>‹#›</a:t>
            </a:fld>
            <a:endParaRPr lang="en-US" b="0"/>
          </a:p>
        </p:txBody>
      </p:sp>
    </p:spTree>
    <p:extLst>
      <p:ext uri="{BB962C8B-B14F-4D97-AF65-F5344CB8AC3E}">
        <p14:creationId xmlns:p14="http://schemas.microsoft.com/office/powerpoint/2010/main" val="1173128816"/>
      </p:ext>
    </p:extLst>
  </p:cSld>
  <p:clrMapOvr>
    <a:masterClrMapping/>
  </p:clrMapOvr>
  <p:transition spd="slow">
    <p:pull dir="ld"/>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63575" y="457200"/>
            <a:ext cx="774223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981200"/>
            <a:ext cx="8001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 name="Slide Number Placeholder 3"/>
          <p:cNvSpPr>
            <a:spLocks noGrp="1"/>
          </p:cNvSpPr>
          <p:nvPr>
            <p:ph type="sldNum" sz="quarter" idx="4"/>
          </p:nvPr>
        </p:nvSpPr>
        <p:spPr bwMode="auto">
          <a:xfrm>
            <a:off x="7815263" y="147638"/>
            <a:ext cx="609600" cy="339725"/>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lnSpc>
                <a:spcPct val="100000"/>
              </a:lnSpc>
              <a:spcBef>
                <a:spcPct val="0"/>
              </a:spcBef>
              <a:defRPr sz="1400" b="1">
                <a:latin typeface="Arial" panose="020B0604020202020204" pitchFamily="34" charset="0"/>
              </a:defRPr>
            </a:lvl1pPr>
          </a:lstStyle>
          <a:p>
            <a:pPr>
              <a:defRPr/>
            </a:pPr>
            <a:fld id="{DEAF1BC4-9429-4377-9581-85FDABCDA212}" type="slidenum">
              <a:rPr lang="en-US"/>
              <a:pPr>
                <a:defRPr/>
              </a:pPr>
              <a:t>‹#›</a:t>
            </a:fld>
            <a:endParaRPr lang="en-US" b="0"/>
          </a:p>
        </p:txBody>
      </p:sp>
    </p:spTree>
  </p:cSld>
  <p:clrMap bg1="lt1" tx1="dk1" bg2="lt2" tx2="dk2" accent1="accent1" accent2="accent2" accent3="accent3" accent4="accent4" accent5="accent5" accent6="accent6" hlink="hlink" folHlink="folHlink"/>
  <p:sldLayoutIdLst>
    <p:sldLayoutId id="2147483750" r:id="rId1"/>
  </p:sldLayoutIdLst>
  <p:transition/>
  <p:hf hdr="0" ftr="0" dt="0"/>
  <p:txStyles>
    <p:titleStyle>
      <a:lvl1pPr algn="ctr" rtl="0" eaLnBrk="0" fontAlgn="base" hangingPunct="0">
        <a:spcBef>
          <a:spcPct val="0"/>
        </a:spcBef>
        <a:spcAft>
          <a:spcPct val="0"/>
        </a:spcAft>
        <a:defRPr sz="3600" b="1">
          <a:solidFill>
            <a:srgbClr val="CC0000"/>
          </a:solidFill>
          <a:latin typeface="+mj-lt"/>
          <a:ea typeface="+mj-ea"/>
          <a:cs typeface="+mj-cs"/>
        </a:defRPr>
      </a:lvl1pPr>
      <a:lvl2pPr algn="ctr" rtl="0" eaLnBrk="0" fontAlgn="base" hangingPunct="0">
        <a:spcBef>
          <a:spcPct val="0"/>
        </a:spcBef>
        <a:spcAft>
          <a:spcPct val="0"/>
        </a:spcAft>
        <a:defRPr sz="3600" b="1">
          <a:solidFill>
            <a:srgbClr val="CC0000"/>
          </a:solidFill>
          <a:latin typeface="Arial" charset="0"/>
        </a:defRPr>
      </a:lvl2pPr>
      <a:lvl3pPr algn="ctr" rtl="0" eaLnBrk="0" fontAlgn="base" hangingPunct="0">
        <a:spcBef>
          <a:spcPct val="0"/>
        </a:spcBef>
        <a:spcAft>
          <a:spcPct val="0"/>
        </a:spcAft>
        <a:defRPr sz="3600" b="1">
          <a:solidFill>
            <a:srgbClr val="CC0000"/>
          </a:solidFill>
          <a:latin typeface="Arial" charset="0"/>
        </a:defRPr>
      </a:lvl3pPr>
      <a:lvl4pPr algn="ctr" rtl="0" eaLnBrk="0" fontAlgn="base" hangingPunct="0">
        <a:spcBef>
          <a:spcPct val="0"/>
        </a:spcBef>
        <a:spcAft>
          <a:spcPct val="0"/>
        </a:spcAft>
        <a:defRPr sz="3600" b="1">
          <a:solidFill>
            <a:srgbClr val="CC0000"/>
          </a:solidFill>
          <a:latin typeface="Arial" charset="0"/>
        </a:defRPr>
      </a:lvl4pPr>
      <a:lvl5pPr algn="ctr" rtl="0" eaLnBrk="0" fontAlgn="base" hangingPunct="0">
        <a:spcBef>
          <a:spcPct val="0"/>
        </a:spcBef>
        <a:spcAft>
          <a:spcPct val="0"/>
        </a:spcAft>
        <a:defRPr sz="3600" b="1">
          <a:solidFill>
            <a:srgbClr val="CC0000"/>
          </a:solidFill>
          <a:latin typeface="Arial" charset="0"/>
        </a:defRPr>
      </a:lvl5pPr>
      <a:lvl6pPr marL="457200" algn="ctr" rtl="0" eaLnBrk="0" fontAlgn="base" hangingPunct="0">
        <a:spcBef>
          <a:spcPct val="0"/>
        </a:spcBef>
        <a:spcAft>
          <a:spcPct val="0"/>
        </a:spcAft>
        <a:defRPr sz="3600" b="1">
          <a:solidFill>
            <a:srgbClr val="CC0000"/>
          </a:solidFill>
          <a:latin typeface="Arial" charset="0"/>
        </a:defRPr>
      </a:lvl6pPr>
      <a:lvl7pPr marL="914400" algn="ctr" rtl="0" eaLnBrk="0" fontAlgn="base" hangingPunct="0">
        <a:spcBef>
          <a:spcPct val="0"/>
        </a:spcBef>
        <a:spcAft>
          <a:spcPct val="0"/>
        </a:spcAft>
        <a:defRPr sz="3600" b="1">
          <a:solidFill>
            <a:srgbClr val="CC0000"/>
          </a:solidFill>
          <a:latin typeface="Arial" charset="0"/>
        </a:defRPr>
      </a:lvl7pPr>
      <a:lvl8pPr marL="1371600" algn="ctr" rtl="0" eaLnBrk="0" fontAlgn="base" hangingPunct="0">
        <a:spcBef>
          <a:spcPct val="0"/>
        </a:spcBef>
        <a:spcAft>
          <a:spcPct val="0"/>
        </a:spcAft>
        <a:defRPr sz="3600" b="1">
          <a:solidFill>
            <a:srgbClr val="CC0000"/>
          </a:solidFill>
          <a:latin typeface="Arial" charset="0"/>
        </a:defRPr>
      </a:lvl8pPr>
      <a:lvl9pPr marL="1828800" algn="ctr" rtl="0" eaLnBrk="0" fontAlgn="base" hangingPunct="0">
        <a:spcBef>
          <a:spcPct val="0"/>
        </a:spcBef>
        <a:spcAft>
          <a:spcPct val="0"/>
        </a:spcAft>
        <a:defRPr sz="3600" b="1">
          <a:solidFill>
            <a:srgbClr val="CC00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085850" indent="-228600" algn="l" rtl="0" eaLnBrk="0" fontAlgn="base" hangingPunct="0">
        <a:spcBef>
          <a:spcPct val="20000"/>
        </a:spcBef>
        <a:spcAft>
          <a:spcPct val="0"/>
        </a:spcAft>
        <a:buChar char="•"/>
        <a:defRPr sz="2400">
          <a:solidFill>
            <a:schemeClr val="tx1"/>
          </a:solidFill>
          <a:latin typeface="+mn-lt"/>
        </a:defRPr>
      </a:lvl3pPr>
      <a:lvl4pPr marL="1428750" indent="-228600" algn="l" rtl="0" eaLnBrk="0" fontAlgn="base" hangingPunct="0">
        <a:spcBef>
          <a:spcPct val="20000"/>
        </a:spcBef>
        <a:spcAft>
          <a:spcPct val="0"/>
        </a:spcAft>
        <a:buChar char="–"/>
        <a:defRPr sz="2000">
          <a:solidFill>
            <a:schemeClr val="tx1"/>
          </a:solidFill>
          <a:latin typeface="+mn-lt"/>
        </a:defRPr>
      </a:lvl4pPr>
      <a:lvl5pPr marL="1771650" indent="-228600" algn="l" rtl="0" eaLnBrk="0" fontAlgn="base" hangingPunct="0">
        <a:spcBef>
          <a:spcPct val="20000"/>
        </a:spcBef>
        <a:spcAft>
          <a:spcPct val="0"/>
        </a:spcAft>
        <a:buChar char="»"/>
        <a:defRPr sz="2000">
          <a:solidFill>
            <a:schemeClr val="tx1"/>
          </a:solidFill>
          <a:latin typeface="+mn-lt"/>
        </a:defRPr>
      </a:lvl5pPr>
      <a:lvl6pPr marL="2228850" indent="-228600" algn="l" rtl="0" eaLnBrk="0" fontAlgn="base" hangingPunct="0">
        <a:spcBef>
          <a:spcPct val="20000"/>
        </a:spcBef>
        <a:spcAft>
          <a:spcPct val="0"/>
        </a:spcAft>
        <a:buChar char="»"/>
        <a:defRPr sz="2000">
          <a:solidFill>
            <a:schemeClr val="tx1"/>
          </a:solidFill>
          <a:latin typeface="+mn-lt"/>
        </a:defRPr>
      </a:lvl6pPr>
      <a:lvl7pPr marL="2686050" indent="-228600" algn="l" rtl="0" eaLnBrk="0" fontAlgn="base" hangingPunct="0">
        <a:spcBef>
          <a:spcPct val="20000"/>
        </a:spcBef>
        <a:spcAft>
          <a:spcPct val="0"/>
        </a:spcAft>
        <a:buChar char="»"/>
        <a:defRPr sz="2000">
          <a:solidFill>
            <a:schemeClr val="tx1"/>
          </a:solidFill>
          <a:latin typeface="+mn-lt"/>
        </a:defRPr>
      </a:lvl7pPr>
      <a:lvl8pPr marL="3143250" indent="-228600" algn="l" rtl="0" eaLnBrk="0" fontAlgn="base" hangingPunct="0">
        <a:spcBef>
          <a:spcPct val="20000"/>
        </a:spcBef>
        <a:spcAft>
          <a:spcPct val="0"/>
        </a:spcAft>
        <a:buChar char="»"/>
        <a:defRPr sz="2000">
          <a:solidFill>
            <a:schemeClr val="tx1"/>
          </a:solidFill>
          <a:latin typeface="+mn-lt"/>
        </a:defRPr>
      </a:lvl8pPr>
      <a:lvl9pPr marL="360045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34.png"/></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B206D6CF-4FCD-4DF7-80B0-6371DF3DA89D}" type="slidenum">
              <a:rPr lang="en-US" altLang="en-US" sz="1400" smtClean="0">
                <a:latin typeface="Arial" panose="020B0604020202020204" pitchFamily="34" charset="0"/>
              </a:rPr>
              <a:pPr>
                <a:spcBef>
                  <a:spcPct val="0"/>
                </a:spcBef>
                <a:buFontTx/>
                <a:buNone/>
              </a:pPr>
              <a:t>1</a:t>
            </a:fld>
            <a:endParaRPr lang="en-US" altLang="en-US" sz="1400" b="0">
              <a:latin typeface="Arial" panose="020B0604020202020204" pitchFamily="34" charset="0"/>
            </a:endParaRPr>
          </a:p>
        </p:txBody>
      </p:sp>
      <p:sp>
        <p:nvSpPr>
          <p:cNvPr id="5123" name="Rectangle 2"/>
          <p:cNvSpPr>
            <a:spLocks noGrp="1" noChangeArrowheads="1"/>
          </p:cNvSpPr>
          <p:nvPr>
            <p:ph type="body" idx="1"/>
          </p:nvPr>
        </p:nvSpPr>
        <p:spPr>
          <a:xfrm>
            <a:off x="133350" y="1981200"/>
            <a:ext cx="8772525" cy="4648200"/>
          </a:xfrm>
        </p:spPr>
        <p:txBody>
          <a:bodyPr/>
          <a:lstStyle/>
          <a:p>
            <a:pPr marL="0" indent="0" algn="ctr">
              <a:lnSpc>
                <a:spcPct val="90000"/>
              </a:lnSpc>
              <a:buFontTx/>
              <a:buNone/>
            </a:pPr>
            <a:endParaRPr lang="en-US" altLang="en-US" sz="100" dirty="0"/>
          </a:p>
          <a:p>
            <a:pPr marL="0" indent="0" algn="ctr">
              <a:lnSpc>
                <a:spcPct val="90000"/>
              </a:lnSpc>
              <a:buFontTx/>
              <a:buNone/>
            </a:pPr>
            <a:r>
              <a:rPr lang="en-US" altLang="en-US" sz="3600" b="1" i="1" dirty="0"/>
              <a:t>Statistical Literacy:</a:t>
            </a:r>
            <a:br>
              <a:rPr lang="en-US" altLang="en-US" sz="3600" b="1" i="1" dirty="0"/>
            </a:br>
            <a:r>
              <a:rPr lang="en-US" altLang="en-US" sz="3600" b="1" i="1" dirty="0"/>
              <a:t>Critical Thinking about Everyday Statistics</a:t>
            </a:r>
          </a:p>
          <a:p>
            <a:pPr marL="0" indent="0" algn="ctr">
              <a:lnSpc>
                <a:spcPct val="90000"/>
              </a:lnSpc>
              <a:buFontTx/>
              <a:buNone/>
            </a:pPr>
            <a:r>
              <a:rPr lang="en-US" altLang="en-US" sz="3600" b="1" dirty="0"/>
              <a:t>Kendall-Hunt 2023</a:t>
            </a:r>
          </a:p>
          <a:p>
            <a:pPr marL="0" indent="0" algn="ctr">
              <a:lnSpc>
                <a:spcPct val="90000"/>
              </a:lnSpc>
              <a:buFontTx/>
              <a:buNone/>
            </a:pPr>
            <a:endParaRPr lang="en-US" altLang="en-US" sz="2000" b="1" i="1" dirty="0"/>
          </a:p>
          <a:p>
            <a:pPr marL="0" indent="0" algn="ctr">
              <a:lnSpc>
                <a:spcPct val="90000"/>
              </a:lnSpc>
              <a:spcBef>
                <a:spcPct val="0"/>
              </a:spcBef>
              <a:buFontTx/>
              <a:buNone/>
            </a:pPr>
            <a:r>
              <a:rPr lang="en-US" altLang="en-US" sz="2400" b="1" dirty="0"/>
              <a:t>Milo Schield</a:t>
            </a:r>
          </a:p>
          <a:p>
            <a:pPr marL="0" indent="0" algn="ctr">
              <a:lnSpc>
                <a:spcPct val="90000"/>
              </a:lnSpc>
              <a:spcBef>
                <a:spcPct val="0"/>
              </a:spcBef>
              <a:buNone/>
            </a:pPr>
            <a:r>
              <a:rPr lang="en-US" altLang="en-US" sz="2400" dirty="0"/>
              <a:t>ASA Fellow</a:t>
            </a:r>
            <a:br>
              <a:rPr lang="en-US" altLang="en-US" sz="2400" dirty="0"/>
            </a:br>
            <a:r>
              <a:rPr lang="en-US" altLang="en-US" sz="2400" dirty="0"/>
              <a:t>Adjunct: University of New Mexico</a:t>
            </a:r>
            <a:br>
              <a:rPr lang="en-US" altLang="en-US" sz="2400" dirty="0"/>
            </a:br>
            <a:r>
              <a:rPr lang="en-US" altLang="en-US" sz="2400" dirty="0"/>
              <a:t>Visiting Professor: New College of Florida</a:t>
            </a:r>
          </a:p>
          <a:p>
            <a:pPr marL="0" indent="0" algn="ctr">
              <a:lnSpc>
                <a:spcPct val="90000"/>
              </a:lnSpc>
              <a:buFontTx/>
              <a:buNone/>
            </a:pPr>
            <a:endParaRPr lang="en-US" altLang="en-US" sz="2000" b="1" i="1" dirty="0"/>
          </a:p>
          <a:p>
            <a:pPr marL="0" indent="0" algn="ctr">
              <a:lnSpc>
                <a:spcPct val="90000"/>
              </a:lnSpc>
              <a:buFontTx/>
              <a:buNone/>
            </a:pPr>
            <a:r>
              <a:rPr lang="en-US" altLang="en-US" sz="2800" dirty="0"/>
              <a:t>www.StatLit.org/pdf/</a:t>
            </a:r>
            <a:br>
              <a:rPr lang="en-US" altLang="en-US" sz="2800" dirty="0"/>
            </a:br>
            <a:r>
              <a:rPr lang="en-US" altLang="en-US" sz="2800" dirty="0"/>
              <a:t>2023-Schield-StatLit-Ch2-Slides.pdf</a:t>
            </a:r>
          </a:p>
        </p:txBody>
      </p:sp>
      <p:sp>
        <p:nvSpPr>
          <p:cNvPr id="5124" name="Rectangle 3"/>
          <p:cNvSpPr>
            <a:spLocks noGrp="1" noChangeArrowheads="1"/>
          </p:cNvSpPr>
          <p:nvPr>
            <p:ph type="title"/>
          </p:nvPr>
        </p:nvSpPr>
        <p:spPr>
          <a:xfrm>
            <a:off x="438150" y="438150"/>
            <a:ext cx="8356600" cy="1066800"/>
          </a:xfrm>
        </p:spPr>
        <p:txBody>
          <a:bodyPr/>
          <a:lstStyle/>
          <a:p>
            <a:pPr>
              <a:lnSpc>
                <a:spcPct val="95000"/>
              </a:lnSpc>
            </a:pPr>
            <a:r>
              <a:rPr lang="en-US" altLang="en-US" b="0" dirty="0">
                <a:latin typeface="Rockwell Extra Bold" panose="02060903040505020403" pitchFamily="18" charset="0"/>
              </a:rPr>
              <a:t>Statistical Literacy Textbook: </a:t>
            </a:r>
            <a:br>
              <a:rPr lang="en-US" altLang="en-US" b="0" dirty="0">
                <a:latin typeface="Rockwell Extra Bold" panose="02060903040505020403" pitchFamily="18" charset="0"/>
              </a:rPr>
            </a:br>
            <a:r>
              <a:rPr lang="en-US" altLang="en-US" b="0" dirty="0">
                <a:latin typeface="Rockwell Extra Bold" panose="02060903040505020403" pitchFamily="18" charset="0"/>
              </a:rPr>
              <a:t>Chapter 2 Slides</a:t>
            </a:r>
            <a:endParaRPr lang="en-US" altLang="en-US" b="0" i="1" dirty="0"/>
          </a:p>
        </p:txBody>
      </p:sp>
    </p:spTree>
  </p:cSld>
  <p:clrMapOvr>
    <a:masterClrMapping/>
  </p:clrMapOvr>
  <p:transition spd="slow">
    <p:pull dir="l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lgn="ctr">
              <a:buNone/>
            </a:pPr>
            <a:r>
              <a:rPr lang="en-US" altLang="en-US" dirty="0"/>
              <a:t>Doing		     versus		just Seeing</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10</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Types of Studies: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Experiments vs. Observational </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4" name="Picture 3"/>
          <p:cNvPicPr>
            <a:picLocks noChangeAspect="1"/>
          </p:cNvPicPr>
          <p:nvPr/>
        </p:nvPicPr>
        <p:blipFill>
          <a:blip r:embed="rId3"/>
          <a:stretch>
            <a:fillRect/>
          </a:stretch>
        </p:blipFill>
        <p:spPr>
          <a:xfrm>
            <a:off x="492514" y="2565401"/>
            <a:ext cx="8235172" cy="2168594"/>
          </a:xfrm>
          <a:prstGeom prst="rect">
            <a:avLst/>
          </a:prstGeom>
        </p:spPr>
      </p:pic>
      <p:sp>
        <p:nvSpPr>
          <p:cNvPr id="2" name="TextBox 1">
            <a:extLst>
              <a:ext uri="{FF2B5EF4-FFF2-40B4-BE49-F238E27FC236}">
                <a16:creationId xmlns:a16="http://schemas.microsoft.com/office/drawing/2014/main" id="{3CC91230-469E-085E-1F8F-EF32374148EA}"/>
              </a:ext>
            </a:extLst>
          </p:cNvPr>
          <p:cNvSpPr txBox="1"/>
          <p:nvPr/>
        </p:nvSpPr>
        <p:spPr>
          <a:xfrm>
            <a:off x="663575" y="147638"/>
            <a:ext cx="1123950" cy="230832"/>
          </a:xfrm>
          <a:prstGeom prst="rect">
            <a:avLst/>
          </a:prstGeom>
          <a:noFill/>
        </p:spPr>
        <p:txBody>
          <a:bodyPr wrap="square" rtlCol="0">
            <a:spAutoFit/>
          </a:bodyPr>
          <a:lstStyle/>
          <a:p>
            <a:r>
              <a:rPr lang="en-US" sz="900" dirty="0"/>
              <a:t>2.4.3      P 71 </a:t>
            </a:r>
          </a:p>
        </p:txBody>
      </p:sp>
    </p:spTree>
    <p:extLst>
      <p:ext uri="{BB962C8B-B14F-4D97-AF65-F5344CB8AC3E}">
        <p14:creationId xmlns:p14="http://schemas.microsoft.com/office/powerpoint/2010/main" val="3474262025"/>
      </p:ext>
    </p:extLst>
  </p:cSld>
  <p:clrMapOvr>
    <a:masterClrMapping/>
  </p:clrMapOvr>
  <p:transition spd="slow">
    <p:pull dir="l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r>
              <a:rPr lang="en-US" altLang="en-US" dirty="0"/>
              <a:t>The subjects: </a:t>
            </a:r>
          </a:p>
          <a:p>
            <a:r>
              <a:rPr lang="en-US" altLang="en-US" dirty="0"/>
              <a:t>are homogeneous (alike internally)</a:t>
            </a:r>
          </a:p>
          <a:p>
            <a:r>
              <a:rPr lang="en-US" altLang="en-US" dirty="0"/>
              <a:t>have no memory of being treated</a:t>
            </a:r>
          </a:p>
          <a:p>
            <a:r>
              <a:rPr lang="en-US" altLang="en-US" dirty="0"/>
              <a:t>can be switched: treatment and control.</a:t>
            </a:r>
          </a:p>
          <a:p>
            <a:pPr marL="0" indent="0">
              <a:buNone/>
            </a:pPr>
            <a:endParaRPr lang="en-US" altLang="en-US" dirty="0"/>
          </a:p>
          <a:p>
            <a:pPr marL="0" indent="0">
              <a:buNone/>
            </a:pPr>
            <a:r>
              <a:rPr lang="en-US" altLang="en-US" dirty="0"/>
              <a:t>Examples: most laboratory assignments in </a:t>
            </a:r>
            <a:br>
              <a:rPr lang="en-US" altLang="en-US" dirty="0"/>
            </a:br>
            <a:r>
              <a:rPr lang="en-US" altLang="en-US" dirty="0"/>
              <a:t>     physics, chemistry or biology.</a:t>
            </a:r>
          </a:p>
          <a:p>
            <a:pPr marL="457200" indent="-457200">
              <a:buNone/>
            </a:pPr>
            <a:endParaRPr lang="en-US" altLang="en-US"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11</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Experiment #1:</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Ideal Experiment</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B17C5294-EC7C-316F-BA51-334256BD79DA}"/>
              </a:ext>
            </a:extLst>
          </p:cNvPr>
          <p:cNvSpPr txBox="1"/>
          <p:nvPr/>
        </p:nvSpPr>
        <p:spPr>
          <a:xfrm>
            <a:off x="663575" y="147638"/>
            <a:ext cx="1123950" cy="230832"/>
          </a:xfrm>
          <a:prstGeom prst="rect">
            <a:avLst/>
          </a:prstGeom>
          <a:noFill/>
        </p:spPr>
        <p:txBody>
          <a:bodyPr wrap="square" rtlCol="0">
            <a:spAutoFit/>
          </a:bodyPr>
          <a:lstStyle/>
          <a:p>
            <a:r>
              <a:rPr lang="en-US" sz="900" dirty="0"/>
              <a:t>2.4.3      P 71-72 </a:t>
            </a:r>
          </a:p>
        </p:txBody>
      </p:sp>
    </p:spTree>
    <p:extLst>
      <p:ext uri="{BB962C8B-B14F-4D97-AF65-F5344CB8AC3E}">
        <p14:creationId xmlns:p14="http://schemas.microsoft.com/office/powerpoint/2010/main" val="1405249351"/>
      </p:ext>
    </p:extLst>
  </p:cSld>
  <p:clrMapOvr>
    <a:masterClrMapping/>
  </p:clrMapOvr>
  <p:transition spd="slow">
    <p:pull dir="l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spcBef>
                <a:spcPts val="0"/>
              </a:spcBef>
              <a:buNone/>
            </a:pPr>
            <a:r>
              <a:rPr lang="en-US" altLang="en-US" dirty="0"/>
              <a:t>Best way to create two groups balanced on known and unknown factors without looking. </a:t>
            </a:r>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dirty="0"/>
          </a:p>
          <a:p>
            <a:pPr marL="457200" indent="-457200">
              <a:buNone/>
            </a:pPr>
            <a:r>
              <a:rPr lang="en-US" altLang="en-US" dirty="0"/>
              <a:t>Randomizing: breaks predictor-confounder link</a:t>
            </a:r>
          </a:p>
          <a:p>
            <a:pPr marL="457200" indent="-457200">
              <a:buNone/>
            </a:pPr>
            <a:r>
              <a:rPr lang="en-US" altLang="en-US" dirty="0"/>
              <a:t>Shuffle cards (randomize) to get ‘equal’ hands</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12</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Experiment #2:</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Randomized Clinical Trial</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5" name="Picture 4"/>
          <p:cNvPicPr>
            <a:picLocks noChangeAspect="1"/>
          </p:cNvPicPr>
          <p:nvPr/>
        </p:nvPicPr>
        <p:blipFill>
          <a:blip r:embed="rId3"/>
          <a:stretch>
            <a:fillRect/>
          </a:stretch>
        </p:blipFill>
        <p:spPr>
          <a:xfrm>
            <a:off x="162192" y="2971800"/>
            <a:ext cx="5586827" cy="2120900"/>
          </a:xfrm>
          <a:prstGeom prst="rect">
            <a:avLst/>
          </a:prstGeom>
        </p:spPr>
      </p:pic>
      <p:pic>
        <p:nvPicPr>
          <p:cNvPr id="9" name="Picture 8"/>
          <p:cNvPicPr>
            <a:picLocks noChangeAspect="1"/>
          </p:cNvPicPr>
          <p:nvPr/>
        </p:nvPicPr>
        <p:blipFill>
          <a:blip r:embed="rId4"/>
          <a:stretch>
            <a:fillRect/>
          </a:stretch>
        </p:blipFill>
        <p:spPr>
          <a:xfrm>
            <a:off x="5861050" y="3132077"/>
            <a:ext cx="2936194" cy="950106"/>
          </a:xfrm>
          <a:prstGeom prst="rect">
            <a:avLst/>
          </a:prstGeom>
          <a:ln>
            <a:solidFill>
              <a:schemeClr val="tx1"/>
            </a:solidFill>
          </a:ln>
        </p:spPr>
      </p:pic>
      <p:sp>
        <p:nvSpPr>
          <p:cNvPr id="2" name="TextBox 1">
            <a:extLst>
              <a:ext uri="{FF2B5EF4-FFF2-40B4-BE49-F238E27FC236}">
                <a16:creationId xmlns:a16="http://schemas.microsoft.com/office/drawing/2014/main" id="{C8DFC08E-C432-0437-E9C3-6228D1422CDA}"/>
              </a:ext>
            </a:extLst>
          </p:cNvPr>
          <p:cNvSpPr txBox="1"/>
          <p:nvPr/>
        </p:nvSpPr>
        <p:spPr>
          <a:xfrm>
            <a:off x="663575" y="147638"/>
            <a:ext cx="1123950" cy="230832"/>
          </a:xfrm>
          <a:prstGeom prst="rect">
            <a:avLst/>
          </a:prstGeom>
          <a:noFill/>
        </p:spPr>
        <p:txBody>
          <a:bodyPr wrap="square" rtlCol="0">
            <a:spAutoFit/>
          </a:bodyPr>
          <a:lstStyle/>
          <a:p>
            <a:r>
              <a:rPr lang="en-US" sz="900" dirty="0"/>
              <a:t>2.4.3      P 72 </a:t>
            </a:r>
          </a:p>
        </p:txBody>
      </p:sp>
    </p:spTree>
    <p:extLst>
      <p:ext uri="{BB962C8B-B14F-4D97-AF65-F5344CB8AC3E}">
        <p14:creationId xmlns:p14="http://schemas.microsoft.com/office/powerpoint/2010/main" val="4002500346"/>
      </p:ext>
    </p:extLst>
  </p:cSld>
  <p:clrMapOvr>
    <a:masterClrMapping/>
  </p:clrMapOvr>
  <p:transition spd="slow">
    <p:pull dir="l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r>
              <a:rPr lang="en-US" altLang="en-US" dirty="0"/>
              <a:t>.</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13</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Randomized Clinical Trial</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Salk Vaccine</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2" name="Picture 1"/>
          <p:cNvPicPr>
            <a:picLocks noChangeAspect="1"/>
          </p:cNvPicPr>
          <p:nvPr/>
        </p:nvPicPr>
        <p:blipFill>
          <a:blip r:embed="rId3"/>
          <a:stretch>
            <a:fillRect/>
          </a:stretch>
        </p:blipFill>
        <p:spPr>
          <a:xfrm>
            <a:off x="477043" y="2086555"/>
            <a:ext cx="8266113" cy="4555545"/>
          </a:xfrm>
          <a:prstGeom prst="rect">
            <a:avLst/>
          </a:prstGeom>
        </p:spPr>
      </p:pic>
      <p:sp>
        <p:nvSpPr>
          <p:cNvPr id="3" name="TextBox 2">
            <a:extLst>
              <a:ext uri="{FF2B5EF4-FFF2-40B4-BE49-F238E27FC236}">
                <a16:creationId xmlns:a16="http://schemas.microsoft.com/office/drawing/2014/main" id="{EFF04CBE-39B1-311A-4C6A-A3462D4C70E2}"/>
              </a:ext>
            </a:extLst>
          </p:cNvPr>
          <p:cNvSpPr txBox="1"/>
          <p:nvPr/>
        </p:nvSpPr>
        <p:spPr>
          <a:xfrm>
            <a:off x="663575" y="147638"/>
            <a:ext cx="1123950" cy="230832"/>
          </a:xfrm>
          <a:prstGeom prst="rect">
            <a:avLst/>
          </a:prstGeom>
          <a:noFill/>
        </p:spPr>
        <p:txBody>
          <a:bodyPr wrap="square" rtlCol="0">
            <a:spAutoFit/>
          </a:bodyPr>
          <a:lstStyle/>
          <a:p>
            <a:r>
              <a:rPr lang="en-US" sz="900" dirty="0"/>
              <a:t>2.4.3     P 72 </a:t>
            </a:r>
          </a:p>
        </p:txBody>
      </p:sp>
    </p:spTree>
    <p:extLst>
      <p:ext uri="{BB962C8B-B14F-4D97-AF65-F5344CB8AC3E}">
        <p14:creationId xmlns:p14="http://schemas.microsoft.com/office/powerpoint/2010/main" val="2072677175"/>
      </p:ext>
    </p:extLst>
  </p:cSld>
  <p:clrMapOvr>
    <a:masterClrMapping/>
  </p:clrMapOvr>
  <p:transition spd="slow">
    <p:pull dir="l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r>
              <a:rPr lang="en-US" altLang="en-US" b="1" dirty="0"/>
              <a:t>Quasi-experiments</a:t>
            </a:r>
            <a:r>
              <a:rPr lang="en-US" altLang="en-US" dirty="0"/>
              <a:t>: experiments that involve pre-existing groups. </a:t>
            </a:r>
          </a:p>
          <a:p>
            <a:pPr marL="457200" indent="-457200">
              <a:buNone/>
            </a:pPr>
            <a:endParaRPr lang="en-US" altLang="en-US" dirty="0"/>
          </a:p>
          <a:p>
            <a:pPr marL="457200" indent="-457200">
              <a:buNone/>
            </a:pPr>
            <a:endParaRPr lang="en-US" altLang="en-US" dirty="0"/>
          </a:p>
          <a:p>
            <a:pPr marL="457200" indent="-457200">
              <a:buNone/>
            </a:pPr>
            <a:endParaRPr lang="en-US" altLang="en-US" dirty="0"/>
          </a:p>
          <a:p>
            <a:pPr marL="457200" indent="-457200">
              <a:buNone/>
            </a:pPr>
            <a:endParaRPr lang="en-US" altLang="en-US" dirty="0"/>
          </a:p>
          <a:p>
            <a:pPr marL="457200" indent="-457200">
              <a:buNone/>
            </a:pPr>
            <a:endParaRPr lang="en-US" altLang="en-US" dirty="0"/>
          </a:p>
          <a:p>
            <a:pPr marL="457200" indent="-457200">
              <a:buNone/>
            </a:pPr>
            <a:endParaRPr lang="en-US" altLang="en-US"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14</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Experiment #3:</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Quasi-Experiments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3" name="Picture 2"/>
          <p:cNvPicPr>
            <a:picLocks noChangeAspect="1"/>
          </p:cNvPicPr>
          <p:nvPr/>
        </p:nvPicPr>
        <p:blipFill>
          <a:blip r:embed="rId3"/>
          <a:stretch>
            <a:fillRect/>
          </a:stretch>
        </p:blipFill>
        <p:spPr>
          <a:xfrm>
            <a:off x="414051" y="3108852"/>
            <a:ext cx="8392098" cy="3242207"/>
          </a:xfrm>
          <a:prstGeom prst="rect">
            <a:avLst/>
          </a:prstGeom>
        </p:spPr>
      </p:pic>
      <p:sp>
        <p:nvSpPr>
          <p:cNvPr id="2" name="TextBox 1">
            <a:extLst>
              <a:ext uri="{FF2B5EF4-FFF2-40B4-BE49-F238E27FC236}">
                <a16:creationId xmlns:a16="http://schemas.microsoft.com/office/drawing/2014/main" id="{58E24426-9084-A9E3-B8C7-BE457CA03B88}"/>
              </a:ext>
            </a:extLst>
          </p:cNvPr>
          <p:cNvSpPr txBox="1"/>
          <p:nvPr/>
        </p:nvSpPr>
        <p:spPr>
          <a:xfrm>
            <a:off x="663575" y="147638"/>
            <a:ext cx="1123950" cy="230832"/>
          </a:xfrm>
          <a:prstGeom prst="rect">
            <a:avLst/>
          </a:prstGeom>
          <a:noFill/>
        </p:spPr>
        <p:txBody>
          <a:bodyPr wrap="square" rtlCol="0">
            <a:spAutoFit/>
          </a:bodyPr>
          <a:lstStyle/>
          <a:p>
            <a:r>
              <a:rPr lang="en-US" sz="900" dirty="0"/>
              <a:t>2.4.3      P 74 </a:t>
            </a:r>
          </a:p>
        </p:txBody>
      </p:sp>
    </p:spTree>
    <p:extLst>
      <p:ext uri="{BB962C8B-B14F-4D97-AF65-F5344CB8AC3E}">
        <p14:creationId xmlns:p14="http://schemas.microsoft.com/office/powerpoint/2010/main" val="3208410667"/>
      </p:ext>
    </p:extLst>
  </p:cSld>
  <p:clrMapOvr>
    <a:masterClrMapping/>
  </p:clrMapOvr>
  <p:transition spd="slow">
    <p:pull dir="l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15</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Quasi-Experiment</a:t>
            </a:r>
            <a:br>
              <a:rPr lang="en-US" altLang="en-US" sz="3200" b="0" dirty="0">
                <a:latin typeface="Rockwell Extra Bold" panose="02060903040505020403" pitchFamily="18" charset="0"/>
              </a:rPr>
            </a:br>
            <a:endParaRPr lang="en-US" altLang="en-US" sz="3200" b="0" dirty="0">
              <a:latin typeface="Rockwell Extra Bold" panose="02060903040505020403" pitchFamily="18" charset="0"/>
            </a:endParaRP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2" name="Picture 1"/>
          <p:cNvPicPr>
            <a:picLocks noChangeAspect="1"/>
          </p:cNvPicPr>
          <p:nvPr/>
        </p:nvPicPr>
        <p:blipFill>
          <a:blip r:embed="rId3"/>
          <a:stretch>
            <a:fillRect/>
          </a:stretch>
        </p:blipFill>
        <p:spPr>
          <a:xfrm>
            <a:off x="312755" y="1169233"/>
            <a:ext cx="8700341" cy="5472867"/>
          </a:xfrm>
          <a:prstGeom prst="rect">
            <a:avLst/>
          </a:prstGeom>
        </p:spPr>
      </p:pic>
      <p:sp>
        <p:nvSpPr>
          <p:cNvPr id="3" name="TextBox 2">
            <a:extLst>
              <a:ext uri="{FF2B5EF4-FFF2-40B4-BE49-F238E27FC236}">
                <a16:creationId xmlns:a16="http://schemas.microsoft.com/office/drawing/2014/main" id="{8E3B9CF1-E33A-662F-404A-36B5E39FED66}"/>
              </a:ext>
            </a:extLst>
          </p:cNvPr>
          <p:cNvSpPr txBox="1"/>
          <p:nvPr/>
        </p:nvSpPr>
        <p:spPr>
          <a:xfrm>
            <a:off x="663575" y="147638"/>
            <a:ext cx="1123950" cy="230832"/>
          </a:xfrm>
          <a:prstGeom prst="rect">
            <a:avLst/>
          </a:prstGeom>
          <a:noFill/>
        </p:spPr>
        <p:txBody>
          <a:bodyPr wrap="square" rtlCol="0">
            <a:spAutoFit/>
          </a:bodyPr>
          <a:lstStyle/>
          <a:p>
            <a:r>
              <a:rPr lang="en-US" sz="900" dirty="0"/>
              <a:t>2.4.3      P 22 </a:t>
            </a:r>
          </a:p>
        </p:txBody>
      </p:sp>
    </p:spTree>
    <p:extLst>
      <p:ext uri="{BB962C8B-B14F-4D97-AF65-F5344CB8AC3E}">
        <p14:creationId xmlns:p14="http://schemas.microsoft.com/office/powerpoint/2010/main" val="2155834657"/>
      </p:ext>
    </p:extLst>
  </p:cSld>
  <p:clrMapOvr>
    <a:masterClrMapping/>
  </p:clrMapOvr>
  <p:transition spd="slow">
    <p:pull dir="l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r>
              <a:rPr lang="en-US" altLang="en-US" dirty="0"/>
              <a:t>Researchers trusted the clinical trial.</a:t>
            </a:r>
          </a:p>
          <a:p>
            <a:pPr marL="457200" indent="-457200">
              <a:buNone/>
            </a:pPr>
            <a:r>
              <a:rPr lang="en-US" altLang="en-US" dirty="0"/>
              <a:t>Parents trusted the quasi-experiment.</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16</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273050" y="457200"/>
            <a:ext cx="8604250" cy="1066800"/>
          </a:xfrm>
        </p:spPr>
        <p:txBody>
          <a:bodyPr/>
          <a:lstStyle/>
          <a:p>
            <a:r>
              <a:rPr lang="en-US" altLang="en-US" sz="3200" b="0" dirty="0">
                <a:latin typeface="Rockwell Extra Bold" panose="02060903040505020403" pitchFamily="18" charset="0"/>
              </a:rPr>
              <a:t>Comparison:</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Clinical Trial vs Quasi-Experiment</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3" name="Picture 2"/>
          <p:cNvPicPr>
            <a:picLocks noChangeAspect="1"/>
          </p:cNvPicPr>
          <p:nvPr/>
        </p:nvPicPr>
        <p:blipFill>
          <a:blip r:embed="rId3"/>
          <a:stretch>
            <a:fillRect/>
          </a:stretch>
        </p:blipFill>
        <p:spPr>
          <a:xfrm>
            <a:off x="220896" y="3590925"/>
            <a:ext cx="8778408" cy="2414467"/>
          </a:xfrm>
          <a:prstGeom prst="rect">
            <a:avLst/>
          </a:prstGeom>
        </p:spPr>
      </p:pic>
      <p:sp>
        <p:nvSpPr>
          <p:cNvPr id="2" name="TextBox 1">
            <a:extLst>
              <a:ext uri="{FF2B5EF4-FFF2-40B4-BE49-F238E27FC236}">
                <a16:creationId xmlns:a16="http://schemas.microsoft.com/office/drawing/2014/main" id="{170DD2D6-47E7-A11E-2D04-D5A4F486490B}"/>
              </a:ext>
            </a:extLst>
          </p:cNvPr>
          <p:cNvSpPr txBox="1"/>
          <p:nvPr/>
        </p:nvSpPr>
        <p:spPr>
          <a:xfrm>
            <a:off x="663575" y="141153"/>
            <a:ext cx="1123950" cy="230832"/>
          </a:xfrm>
          <a:prstGeom prst="rect">
            <a:avLst/>
          </a:prstGeom>
          <a:noFill/>
        </p:spPr>
        <p:txBody>
          <a:bodyPr wrap="square" rtlCol="0">
            <a:spAutoFit/>
          </a:bodyPr>
          <a:lstStyle/>
          <a:p>
            <a:r>
              <a:rPr lang="en-US" sz="900" dirty="0"/>
              <a:t>2.4.3      P 75 </a:t>
            </a:r>
          </a:p>
        </p:txBody>
      </p:sp>
    </p:spTree>
    <p:extLst>
      <p:ext uri="{BB962C8B-B14F-4D97-AF65-F5344CB8AC3E}">
        <p14:creationId xmlns:p14="http://schemas.microsoft.com/office/powerpoint/2010/main" val="2317201382"/>
      </p:ext>
    </p:extLst>
  </p:cSld>
  <p:clrMapOvr>
    <a:masterClrMapping/>
  </p:clrMapOvr>
  <p:transition spd="slow">
    <p:pull dir="l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17</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Observational study #1: Longitudinal (movie)</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3" name="Picture 2"/>
          <p:cNvPicPr>
            <a:picLocks noChangeAspect="1"/>
          </p:cNvPicPr>
          <p:nvPr/>
        </p:nvPicPr>
        <p:blipFill>
          <a:blip r:embed="rId3"/>
          <a:stretch>
            <a:fillRect/>
          </a:stretch>
        </p:blipFill>
        <p:spPr>
          <a:xfrm>
            <a:off x="545242" y="1801813"/>
            <a:ext cx="8013828" cy="4771452"/>
          </a:xfrm>
          <a:prstGeom prst="rect">
            <a:avLst/>
          </a:prstGeom>
        </p:spPr>
      </p:pic>
      <p:sp>
        <p:nvSpPr>
          <p:cNvPr id="2" name="TextBox 1">
            <a:extLst>
              <a:ext uri="{FF2B5EF4-FFF2-40B4-BE49-F238E27FC236}">
                <a16:creationId xmlns:a16="http://schemas.microsoft.com/office/drawing/2014/main" id="{67FB0AF2-3D16-E0AA-49C4-5A7155EF2446}"/>
              </a:ext>
            </a:extLst>
          </p:cNvPr>
          <p:cNvSpPr txBox="1"/>
          <p:nvPr/>
        </p:nvSpPr>
        <p:spPr>
          <a:xfrm>
            <a:off x="663575" y="147638"/>
            <a:ext cx="1123950" cy="230832"/>
          </a:xfrm>
          <a:prstGeom prst="rect">
            <a:avLst/>
          </a:prstGeom>
          <a:noFill/>
        </p:spPr>
        <p:txBody>
          <a:bodyPr wrap="square" rtlCol="0">
            <a:spAutoFit/>
          </a:bodyPr>
          <a:lstStyle/>
          <a:p>
            <a:r>
              <a:rPr lang="en-US" sz="900" dirty="0"/>
              <a:t>2.4.3      P 76 </a:t>
            </a:r>
          </a:p>
        </p:txBody>
      </p:sp>
    </p:spTree>
    <p:extLst>
      <p:ext uri="{BB962C8B-B14F-4D97-AF65-F5344CB8AC3E}">
        <p14:creationId xmlns:p14="http://schemas.microsoft.com/office/powerpoint/2010/main" val="1796854574"/>
      </p:ext>
    </p:extLst>
  </p:cSld>
  <p:clrMapOvr>
    <a:masterClrMapping/>
  </p:clrMapOvr>
  <p:transition spd="slow">
    <p:pull dir="l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r>
              <a:rPr lang="en-US" altLang="en-US" dirty="0"/>
              <a:t>		Two-group				Two Factor</a:t>
            </a:r>
          </a:p>
          <a:p>
            <a:pPr marL="457200" indent="-457200">
              <a:buNone/>
            </a:pPr>
            <a:r>
              <a:rPr lang="en-US" altLang="en-US" dirty="0"/>
              <a:t>		Comparison			Co-variation</a:t>
            </a:r>
          </a:p>
          <a:p>
            <a:pPr marL="457200" indent="-457200">
              <a:buNone/>
            </a:pPr>
            <a:endParaRPr lang="en-US" altLang="en-US"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18</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Observational study #2: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Cross-Sectional (snapshot)</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2" name="Picture 1"/>
          <p:cNvPicPr>
            <a:picLocks noChangeAspect="1"/>
          </p:cNvPicPr>
          <p:nvPr/>
        </p:nvPicPr>
        <p:blipFill>
          <a:blip r:embed="rId3"/>
          <a:stretch>
            <a:fillRect/>
          </a:stretch>
        </p:blipFill>
        <p:spPr>
          <a:xfrm>
            <a:off x="313861" y="3107492"/>
            <a:ext cx="8476589" cy="2540472"/>
          </a:xfrm>
          <a:prstGeom prst="rect">
            <a:avLst/>
          </a:prstGeom>
        </p:spPr>
      </p:pic>
      <p:sp>
        <p:nvSpPr>
          <p:cNvPr id="7" name="Rectangle 6"/>
          <p:cNvSpPr/>
          <p:nvPr/>
        </p:nvSpPr>
        <p:spPr>
          <a:xfrm>
            <a:off x="663575" y="99953"/>
            <a:ext cx="2066925" cy="400110"/>
          </a:xfrm>
          <a:prstGeom prst="rect">
            <a:avLst/>
          </a:prstGeom>
        </p:spPr>
        <p:txBody>
          <a:bodyPr wrap="square">
            <a:spAutoFit/>
          </a:bodyPr>
          <a:lstStyle/>
          <a:p>
            <a:pPr marL="457200" indent="-457200">
              <a:buNone/>
            </a:pPr>
            <a:r>
              <a:rPr lang="en-US" altLang="en-US" sz="2000" dirty="0"/>
              <a:t>C: Confounding</a:t>
            </a:r>
          </a:p>
        </p:txBody>
      </p:sp>
    </p:spTree>
    <p:extLst>
      <p:ext uri="{BB962C8B-B14F-4D97-AF65-F5344CB8AC3E}">
        <p14:creationId xmlns:p14="http://schemas.microsoft.com/office/powerpoint/2010/main" val="1422259096"/>
      </p:ext>
    </p:extLst>
  </p:cSld>
  <p:clrMapOvr>
    <a:masterClrMapping/>
  </p:clrMapOvr>
  <p:transition spd="slow">
    <p:pull dir="l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r>
              <a:rPr lang="en-US" altLang="en-US" dirty="0"/>
              <a:t>As age increases, golf scores improve???</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19</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Cross-Sectional Study:</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Time-Related Snapshot</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3" name="Picture 2"/>
          <p:cNvPicPr>
            <a:picLocks noChangeAspect="1"/>
          </p:cNvPicPr>
          <p:nvPr/>
        </p:nvPicPr>
        <p:blipFill>
          <a:blip r:embed="rId3"/>
          <a:stretch>
            <a:fillRect/>
          </a:stretch>
        </p:blipFill>
        <p:spPr>
          <a:xfrm>
            <a:off x="2372497" y="2427319"/>
            <a:ext cx="6166021" cy="4081843"/>
          </a:xfrm>
          <a:prstGeom prst="rect">
            <a:avLst/>
          </a:prstGeom>
        </p:spPr>
      </p:pic>
      <p:sp>
        <p:nvSpPr>
          <p:cNvPr id="7" name="Rectangle 6"/>
          <p:cNvSpPr/>
          <p:nvPr/>
        </p:nvSpPr>
        <p:spPr>
          <a:xfrm>
            <a:off x="663575" y="99953"/>
            <a:ext cx="2066925" cy="400110"/>
          </a:xfrm>
          <a:prstGeom prst="rect">
            <a:avLst/>
          </a:prstGeom>
        </p:spPr>
        <p:txBody>
          <a:bodyPr wrap="square">
            <a:spAutoFit/>
          </a:bodyPr>
          <a:lstStyle/>
          <a:p>
            <a:pPr marL="457200" indent="-457200">
              <a:buNone/>
            </a:pPr>
            <a:r>
              <a:rPr lang="en-US" altLang="en-US" sz="2000" dirty="0"/>
              <a:t>C: Confounding</a:t>
            </a:r>
          </a:p>
        </p:txBody>
      </p:sp>
    </p:spTree>
    <p:extLst>
      <p:ext uri="{BB962C8B-B14F-4D97-AF65-F5344CB8AC3E}">
        <p14:creationId xmlns:p14="http://schemas.microsoft.com/office/powerpoint/2010/main" val="1479358633"/>
      </p:ext>
    </p:extLst>
  </p:cSld>
  <p:clrMapOvr>
    <a:masterClrMapping/>
  </p:clrMapOvr>
  <p:transition spd="slow">
    <p:pull dir="l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spcBef>
                <a:spcPts val="0"/>
              </a:spcBef>
              <a:spcAft>
                <a:spcPts val="400"/>
              </a:spcAft>
              <a:buNone/>
            </a:pPr>
            <a:r>
              <a:rPr lang="en-US" sz="2800" dirty="0"/>
              <a:t>2.1		p. 59	Learning Outcomes</a:t>
            </a:r>
          </a:p>
          <a:p>
            <a:pPr marL="457200" indent="-457200">
              <a:spcBef>
                <a:spcPts val="0"/>
              </a:spcBef>
              <a:spcAft>
                <a:spcPts val="400"/>
              </a:spcAft>
              <a:buNone/>
            </a:pPr>
            <a:r>
              <a:rPr lang="en-US" sz="2800" dirty="0"/>
              <a:t>2.2		p. 60	Review</a:t>
            </a:r>
          </a:p>
          <a:p>
            <a:pPr marL="457200" indent="-457200">
              <a:spcBef>
                <a:spcPts val="0"/>
              </a:spcBef>
              <a:spcAft>
                <a:spcPts val="400"/>
              </a:spcAft>
              <a:buNone/>
            </a:pPr>
            <a:r>
              <a:rPr lang="en-US" sz="2800" dirty="0"/>
              <a:t>2.3 	p 60	Association</a:t>
            </a:r>
          </a:p>
          <a:p>
            <a:pPr marL="457200" indent="-457200">
              <a:spcBef>
                <a:spcPts val="0"/>
              </a:spcBef>
              <a:spcAft>
                <a:spcPts val="400"/>
              </a:spcAft>
              <a:buNone/>
            </a:pPr>
            <a:r>
              <a:rPr lang="en-US" sz="2800" dirty="0"/>
              <a:t>2.4 	p. 67	</a:t>
            </a:r>
            <a:r>
              <a:rPr lang="en-US" sz="2800" b="1" dirty="0"/>
              <a:t>Confounder Solutions</a:t>
            </a:r>
          </a:p>
          <a:p>
            <a:pPr marL="457200" indent="-457200">
              <a:spcBef>
                <a:spcPts val="0"/>
              </a:spcBef>
              <a:spcAft>
                <a:spcPts val="400"/>
              </a:spcAft>
              <a:buNone/>
            </a:pPr>
            <a:r>
              <a:rPr lang="en-US" sz="2800" dirty="0"/>
              <a:t>2.5		p. 85	</a:t>
            </a:r>
            <a:r>
              <a:rPr lang="en-US" sz="2800" b="1" dirty="0"/>
              <a:t>Assembly Solutions</a:t>
            </a:r>
          </a:p>
          <a:p>
            <a:pPr marL="457200" indent="-457200">
              <a:spcBef>
                <a:spcPts val="0"/>
              </a:spcBef>
              <a:spcAft>
                <a:spcPts val="400"/>
              </a:spcAft>
              <a:buNone/>
            </a:pPr>
            <a:r>
              <a:rPr lang="en-US" sz="2800" dirty="0"/>
              <a:t>2.6		p. 90	</a:t>
            </a:r>
            <a:r>
              <a:rPr lang="en-US" sz="2800" b="1" dirty="0"/>
              <a:t>Randomness Solutions</a:t>
            </a:r>
          </a:p>
          <a:p>
            <a:pPr marL="457200" indent="-457200">
              <a:spcBef>
                <a:spcPts val="0"/>
              </a:spcBef>
              <a:spcAft>
                <a:spcPts val="400"/>
              </a:spcAft>
              <a:buNone/>
            </a:pPr>
            <a:r>
              <a:rPr lang="en-US" sz="2800" dirty="0"/>
              <a:t>2.7		p. 97	</a:t>
            </a:r>
            <a:r>
              <a:rPr lang="en-US" sz="2800" b="1" dirty="0"/>
              <a:t>Error (bias) Solutions</a:t>
            </a:r>
          </a:p>
          <a:p>
            <a:pPr marL="457200" indent="-457200">
              <a:spcBef>
                <a:spcPts val="0"/>
              </a:spcBef>
              <a:spcAft>
                <a:spcPts val="400"/>
              </a:spcAft>
              <a:buNone/>
            </a:pPr>
            <a:r>
              <a:rPr lang="en-US" sz="2800" dirty="0"/>
              <a:t>2.8		p.100	Analyzing Stories</a:t>
            </a:r>
          </a:p>
          <a:p>
            <a:pPr marL="457200" indent="-457200">
              <a:spcBef>
                <a:spcPts val="0"/>
              </a:spcBef>
              <a:spcAft>
                <a:spcPts val="400"/>
              </a:spcAft>
              <a:buNone/>
            </a:pPr>
            <a:r>
              <a:rPr lang="en-US" sz="2800" dirty="0"/>
              <a:t>2.9		p.104	Chapter Summary</a:t>
            </a:r>
          </a:p>
          <a:p>
            <a:pPr marL="457200" indent="-457200">
              <a:spcBef>
                <a:spcPts val="0"/>
              </a:spcBef>
              <a:spcAft>
                <a:spcPts val="400"/>
              </a:spcAft>
              <a:buNone/>
            </a:pPr>
            <a:r>
              <a:rPr lang="en-US" sz="2800" dirty="0"/>
              <a:t>2.10	p.105	Advanced/Optional</a:t>
            </a:r>
          </a:p>
          <a:p>
            <a:pPr marL="457200" indent="-457200">
              <a:buNone/>
            </a:pPr>
            <a:endParaRPr lang="en-US" altLang="en-US"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Comparisons, CARE Solutions: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Table of Contents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C8690AE8-459E-DB33-8E62-D349D106C65B}"/>
              </a:ext>
            </a:extLst>
          </p:cNvPr>
          <p:cNvSpPr txBox="1"/>
          <p:nvPr/>
        </p:nvSpPr>
        <p:spPr>
          <a:xfrm>
            <a:off x="663575" y="147638"/>
            <a:ext cx="1123950" cy="230832"/>
          </a:xfrm>
          <a:prstGeom prst="rect">
            <a:avLst/>
          </a:prstGeom>
          <a:noFill/>
        </p:spPr>
        <p:txBody>
          <a:bodyPr wrap="square" rtlCol="0">
            <a:spAutoFit/>
          </a:bodyPr>
          <a:lstStyle/>
          <a:p>
            <a:r>
              <a:rPr lang="en-US" sz="900" dirty="0"/>
              <a:t>2.0      P 59 </a:t>
            </a:r>
          </a:p>
        </p:txBody>
      </p:sp>
    </p:spTree>
    <p:extLst>
      <p:ext uri="{BB962C8B-B14F-4D97-AF65-F5344CB8AC3E}">
        <p14:creationId xmlns:p14="http://schemas.microsoft.com/office/powerpoint/2010/main" val="3946254172"/>
      </p:ext>
    </p:extLst>
  </p:cSld>
  <p:clrMapOvr>
    <a:masterClrMapping/>
  </p:clrMapOvr>
  <p:transition spd="slow">
    <p:pull dir="l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576619" cy="4840287"/>
          </a:xfrm>
        </p:spPr>
        <p:txBody>
          <a:bodyPr/>
          <a:lstStyle/>
          <a:p>
            <a:pPr marL="457200" indent="-457200">
              <a:buNone/>
            </a:pPr>
            <a:r>
              <a:rPr lang="en-US" altLang="en-US" dirty="0"/>
              <a:t>Left: Dose-response	         Right: % who Survive</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20</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Cross-Sectional Study:</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Time-Related Snapshots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2" name="Picture 1"/>
          <p:cNvPicPr>
            <a:picLocks noChangeAspect="1"/>
          </p:cNvPicPr>
          <p:nvPr/>
        </p:nvPicPr>
        <p:blipFill>
          <a:blip r:embed="rId3"/>
          <a:stretch>
            <a:fillRect/>
          </a:stretch>
        </p:blipFill>
        <p:spPr>
          <a:xfrm>
            <a:off x="184150" y="2712238"/>
            <a:ext cx="8718293" cy="3019435"/>
          </a:xfrm>
          <a:prstGeom prst="rect">
            <a:avLst/>
          </a:prstGeom>
        </p:spPr>
      </p:pic>
      <p:sp>
        <p:nvSpPr>
          <p:cNvPr id="7" name="Rectangle 6"/>
          <p:cNvSpPr/>
          <p:nvPr/>
        </p:nvSpPr>
        <p:spPr>
          <a:xfrm>
            <a:off x="663575" y="99953"/>
            <a:ext cx="2066925" cy="400110"/>
          </a:xfrm>
          <a:prstGeom prst="rect">
            <a:avLst/>
          </a:prstGeom>
        </p:spPr>
        <p:txBody>
          <a:bodyPr wrap="square">
            <a:spAutoFit/>
          </a:bodyPr>
          <a:lstStyle/>
          <a:p>
            <a:pPr marL="457200" indent="-457200">
              <a:buNone/>
            </a:pPr>
            <a:r>
              <a:rPr lang="en-US" altLang="en-US" sz="2000" dirty="0"/>
              <a:t>C: Confounding</a:t>
            </a:r>
          </a:p>
        </p:txBody>
      </p:sp>
    </p:spTree>
    <p:extLst>
      <p:ext uri="{BB962C8B-B14F-4D97-AF65-F5344CB8AC3E}">
        <p14:creationId xmlns:p14="http://schemas.microsoft.com/office/powerpoint/2010/main" val="390500495"/>
      </p:ext>
    </p:extLst>
  </p:cSld>
  <p:clrMapOvr>
    <a:masterClrMapping/>
  </p:clrMapOvr>
  <p:transition spd="slow">
    <p:pull dir="l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21</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Control Group (Review);</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Study Design: Graded</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2" name="Picture 1"/>
          <p:cNvPicPr>
            <a:picLocks noChangeAspect="1"/>
          </p:cNvPicPr>
          <p:nvPr/>
        </p:nvPicPr>
        <p:blipFill>
          <a:blip r:embed="rId3"/>
          <a:stretch>
            <a:fillRect/>
          </a:stretch>
        </p:blipFill>
        <p:spPr>
          <a:xfrm>
            <a:off x="419100" y="1833562"/>
            <a:ext cx="5586274" cy="1634915"/>
          </a:xfrm>
          <a:prstGeom prst="rect">
            <a:avLst/>
          </a:prstGeom>
        </p:spPr>
      </p:pic>
      <p:pic>
        <p:nvPicPr>
          <p:cNvPr id="4" name="Picture 3"/>
          <p:cNvPicPr>
            <a:picLocks noChangeAspect="1"/>
          </p:cNvPicPr>
          <p:nvPr/>
        </p:nvPicPr>
        <p:blipFill>
          <a:blip r:embed="rId4"/>
          <a:stretch>
            <a:fillRect/>
          </a:stretch>
        </p:blipFill>
        <p:spPr>
          <a:xfrm>
            <a:off x="2456371" y="3714541"/>
            <a:ext cx="6463792" cy="2927559"/>
          </a:xfrm>
          <a:prstGeom prst="rect">
            <a:avLst/>
          </a:prstGeom>
        </p:spPr>
      </p:pic>
      <p:sp>
        <p:nvSpPr>
          <p:cNvPr id="8" name="Rectangle 7"/>
          <p:cNvSpPr/>
          <p:nvPr/>
        </p:nvSpPr>
        <p:spPr>
          <a:xfrm>
            <a:off x="663575" y="99953"/>
            <a:ext cx="2066925" cy="400110"/>
          </a:xfrm>
          <a:prstGeom prst="rect">
            <a:avLst/>
          </a:prstGeom>
        </p:spPr>
        <p:txBody>
          <a:bodyPr wrap="square">
            <a:spAutoFit/>
          </a:bodyPr>
          <a:lstStyle/>
          <a:p>
            <a:pPr marL="457200" indent="-457200">
              <a:buNone/>
            </a:pPr>
            <a:r>
              <a:rPr lang="en-US" altLang="en-US" sz="2000" dirty="0"/>
              <a:t>C: Confounding</a:t>
            </a:r>
          </a:p>
        </p:txBody>
      </p:sp>
    </p:spTree>
    <p:extLst>
      <p:ext uri="{BB962C8B-B14F-4D97-AF65-F5344CB8AC3E}">
        <p14:creationId xmlns:p14="http://schemas.microsoft.com/office/powerpoint/2010/main" val="1210072024"/>
      </p:ext>
    </p:extLst>
  </p:cSld>
  <p:clrMapOvr>
    <a:masterClrMapping/>
  </p:clrMapOvr>
  <p:transition spd="slow">
    <p:pull dir="l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22</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Study Design: Hard vs. Soft.</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‘Control of’ versus ‘Control for’</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3" name="Picture 2"/>
          <p:cNvPicPr>
            <a:picLocks noChangeAspect="1"/>
          </p:cNvPicPr>
          <p:nvPr/>
        </p:nvPicPr>
        <p:blipFill>
          <a:blip r:embed="rId3"/>
          <a:stretch>
            <a:fillRect/>
          </a:stretch>
        </p:blipFill>
        <p:spPr>
          <a:xfrm>
            <a:off x="184150" y="1768084"/>
            <a:ext cx="6681345" cy="3181063"/>
          </a:xfrm>
          <a:prstGeom prst="rect">
            <a:avLst/>
          </a:prstGeom>
        </p:spPr>
      </p:pic>
      <p:pic>
        <p:nvPicPr>
          <p:cNvPr id="5" name="Picture 4"/>
          <p:cNvPicPr>
            <a:picLocks noChangeAspect="1"/>
          </p:cNvPicPr>
          <p:nvPr/>
        </p:nvPicPr>
        <p:blipFill>
          <a:blip r:embed="rId4"/>
          <a:stretch>
            <a:fillRect/>
          </a:stretch>
        </p:blipFill>
        <p:spPr>
          <a:xfrm>
            <a:off x="4065729" y="5036696"/>
            <a:ext cx="4619484" cy="1402954"/>
          </a:xfrm>
          <a:prstGeom prst="rect">
            <a:avLst/>
          </a:prstGeom>
        </p:spPr>
      </p:pic>
      <p:sp>
        <p:nvSpPr>
          <p:cNvPr id="8" name="Rectangle 7"/>
          <p:cNvSpPr/>
          <p:nvPr/>
        </p:nvSpPr>
        <p:spPr>
          <a:xfrm>
            <a:off x="663575" y="99953"/>
            <a:ext cx="2066925" cy="400110"/>
          </a:xfrm>
          <a:prstGeom prst="rect">
            <a:avLst/>
          </a:prstGeom>
        </p:spPr>
        <p:txBody>
          <a:bodyPr wrap="square">
            <a:spAutoFit/>
          </a:bodyPr>
          <a:lstStyle/>
          <a:p>
            <a:pPr marL="457200" indent="-457200">
              <a:buNone/>
            </a:pPr>
            <a:r>
              <a:rPr lang="en-US" altLang="en-US" sz="2000" dirty="0"/>
              <a:t>C: Confounding</a:t>
            </a:r>
          </a:p>
        </p:txBody>
      </p:sp>
    </p:spTree>
    <p:extLst>
      <p:ext uri="{BB962C8B-B14F-4D97-AF65-F5344CB8AC3E}">
        <p14:creationId xmlns:p14="http://schemas.microsoft.com/office/powerpoint/2010/main" val="2345059784"/>
      </p:ext>
    </p:extLst>
  </p:cSld>
  <p:clrMapOvr>
    <a:masterClrMapping/>
  </p:clrMapOvr>
  <p:transition spd="slow">
    <p:pull dir="l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663575" y="1727201"/>
            <a:ext cx="7820026" cy="4914900"/>
          </a:xfrm>
        </p:spPr>
        <p:txBody>
          <a:bodyPr/>
          <a:lstStyle/>
          <a:p>
            <a:pPr marL="457200" indent="-457200">
              <a:buNone/>
            </a:pPr>
            <a:r>
              <a:rPr lang="en-US" altLang="en-US" dirty="0"/>
              <a:t>Confounder: Anything that provides an alternate explanation for an association. </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23</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Confounder Solutions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(Repeat)</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5" name="Picture 4"/>
          <p:cNvPicPr>
            <a:picLocks noChangeAspect="1"/>
          </p:cNvPicPr>
          <p:nvPr/>
        </p:nvPicPr>
        <p:blipFill>
          <a:blip r:embed="rId3"/>
          <a:stretch>
            <a:fillRect/>
          </a:stretch>
        </p:blipFill>
        <p:spPr>
          <a:xfrm>
            <a:off x="1284349" y="2889932"/>
            <a:ext cx="6578477" cy="3752169"/>
          </a:xfrm>
          <a:prstGeom prst="rect">
            <a:avLst/>
          </a:prstGeom>
        </p:spPr>
      </p:pic>
      <p:sp>
        <p:nvSpPr>
          <p:cNvPr id="2" name="Rectangle 1"/>
          <p:cNvSpPr/>
          <p:nvPr/>
        </p:nvSpPr>
        <p:spPr>
          <a:xfrm>
            <a:off x="663575" y="99953"/>
            <a:ext cx="2066925" cy="400110"/>
          </a:xfrm>
          <a:prstGeom prst="rect">
            <a:avLst/>
          </a:prstGeom>
        </p:spPr>
        <p:txBody>
          <a:bodyPr wrap="square">
            <a:spAutoFit/>
          </a:bodyPr>
          <a:lstStyle/>
          <a:p>
            <a:pPr marL="457200" indent="-457200">
              <a:buNone/>
            </a:pPr>
            <a:r>
              <a:rPr lang="en-US" altLang="en-US" sz="2000" dirty="0"/>
              <a:t>C: Confounding</a:t>
            </a:r>
          </a:p>
        </p:txBody>
      </p:sp>
    </p:spTree>
    <p:extLst>
      <p:ext uri="{BB962C8B-B14F-4D97-AF65-F5344CB8AC3E}">
        <p14:creationId xmlns:p14="http://schemas.microsoft.com/office/powerpoint/2010/main" val="249505391"/>
      </p:ext>
    </p:extLst>
  </p:cSld>
  <p:clrMapOvr>
    <a:masterClrMapping/>
  </p:clrMapOvr>
  <p:transition spd="slow">
    <p:pull dir="l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r>
              <a:rPr lang="en-US" altLang="en-US" dirty="0"/>
              <a:t>Selection: simple way to control for the influence of a confounder. Convert mixed-fruit compare into an apples and apples comparison.</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24</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Mental Solution:</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Control For/Selection</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5" name="Picture 4"/>
          <p:cNvPicPr>
            <a:picLocks noChangeAspect="1"/>
          </p:cNvPicPr>
          <p:nvPr/>
        </p:nvPicPr>
        <p:blipFill>
          <a:blip r:embed="rId3"/>
          <a:stretch>
            <a:fillRect/>
          </a:stretch>
        </p:blipFill>
        <p:spPr>
          <a:xfrm>
            <a:off x="2284987" y="1801813"/>
            <a:ext cx="4619484" cy="1402954"/>
          </a:xfrm>
          <a:prstGeom prst="rect">
            <a:avLst/>
          </a:prstGeom>
        </p:spPr>
      </p:pic>
      <p:pic>
        <p:nvPicPr>
          <p:cNvPr id="2" name="Picture 1"/>
          <p:cNvPicPr>
            <a:picLocks noChangeAspect="1"/>
          </p:cNvPicPr>
          <p:nvPr/>
        </p:nvPicPr>
        <p:blipFill>
          <a:blip r:embed="rId4"/>
          <a:stretch>
            <a:fillRect/>
          </a:stretch>
        </p:blipFill>
        <p:spPr>
          <a:xfrm>
            <a:off x="751896" y="5317639"/>
            <a:ext cx="7685667" cy="1135030"/>
          </a:xfrm>
          <a:prstGeom prst="rect">
            <a:avLst/>
          </a:prstGeom>
        </p:spPr>
      </p:pic>
      <p:sp>
        <p:nvSpPr>
          <p:cNvPr id="8" name="Rectangle 7"/>
          <p:cNvSpPr/>
          <p:nvPr/>
        </p:nvSpPr>
        <p:spPr>
          <a:xfrm>
            <a:off x="663575" y="99953"/>
            <a:ext cx="2066925" cy="400110"/>
          </a:xfrm>
          <a:prstGeom prst="rect">
            <a:avLst/>
          </a:prstGeom>
        </p:spPr>
        <p:txBody>
          <a:bodyPr wrap="square">
            <a:spAutoFit/>
          </a:bodyPr>
          <a:lstStyle/>
          <a:p>
            <a:pPr marL="457200" indent="-457200">
              <a:buNone/>
            </a:pPr>
            <a:r>
              <a:rPr lang="en-US" altLang="en-US" sz="2000" dirty="0"/>
              <a:t>C: Confounding</a:t>
            </a:r>
          </a:p>
        </p:txBody>
      </p:sp>
    </p:spTree>
    <p:extLst>
      <p:ext uri="{BB962C8B-B14F-4D97-AF65-F5344CB8AC3E}">
        <p14:creationId xmlns:p14="http://schemas.microsoft.com/office/powerpoint/2010/main" val="1236233911"/>
      </p:ext>
    </p:extLst>
  </p:cSld>
  <p:clrMapOvr>
    <a:masterClrMapping/>
  </p:clrMapOvr>
  <p:transition spd="slow">
    <p:pull dir="l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r>
              <a:rPr lang="en-US" altLang="en-US" b="1" dirty="0"/>
              <a:t>Assembly</a:t>
            </a:r>
            <a:r>
              <a:rPr lang="en-US" altLang="en-US" dirty="0"/>
              <a:t>: How things are selected, defined, counted, measured, grouped, and presented. </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25</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CARE: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2.5 Assembly “Solutions”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2" name="Picture 1"/>
          <p:cNvPicPr>
            <a:picLocks noChangeAspect="1"/>
          </p:cNvPicPr>
          <p:nvPr/>
        </p:nvPicPr>
        <p:blipFill>
          <a:blip r:embed="rId3"/>
          <a:stretch>
            <a:fillRect/>
          </a:stretch>
        </p:blipFill>
        <p:spPr>
          <a:xfrm>
            <a:off x="663575" y="2963990"/>
            <a:ext cx="7949360" cy="3789195"/>
          </a:xfrm>
          <a:prstGeom prst="rect">
            <a:avLst/>
          </a:prstGeom>
        </p:spPr>
      </p:pic>
      <p:sp>
        <p:nvSpPr>
          <p:cNvPr id="7" name="Rectangle 6"/>
          <p:cNvSpPr/>
          <p:nvPr/>
        </p:nvSpPr>
        <p:spPr>
          <a:xfrm>
            <a:off x="663575" y="99953"/>
            <a:ext cx="2066925" cy="400110"/>
          </a:xfrm>
          <a:prstGeom prst="rect">
            <a:avLst/>
          </a:prstGeom>
        </p:spPr>
        <p:txBody>
          <a:bodyPr wrap="square">
            <a:spAutoFit/>
          </a:bodyPr>
          <a:lstStyle/>
          <a:p>
            <a:pPr marL="457200" indent="-457200">
              <a:buNone/>
            </a:pPr>
            <a:r>
              <a:rPr lang="en-US" altLang="en-US" sz="2000" dirty="0"/>
              <a:t>A: Assembly</a:t>
            </a:r>
          </a:p>
        </p:txBody>
      </p:sp>
    </p:spTree>
    <p:extLst>
      <p:ext uri="{BB962C8B-B14F-4D97-AF65-F5344CB8AC3E}">
        <p14:creationId xmlns:p14="http://schemas.microsoft.com/office/powerpoint/2010/main" val="3899084955"/>
      </p:ext>
    </p:extLst>
  </p:cSld>
  <p:clrMapOvr>
    <a:masterClrMapping/>
  </p:clrMapOvr>
  <p:transition spd="slow">
    <p:pull dir="l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spcBef>
                <a:spcPts val="0"/>
              </a:spcBef>
              <a:buNone/>
            </a:pPr>
            <a:r>
              <a:rPr lang="en-US" altLang="en-US" dirty="0"/>
              <a:t>How were things:</a:t>
            </a:r>
          </a:p>
          <a:p>
            <a:pPr>
              <a:spcBef>
                <a:spcPts val="0"/>
              </a:spcBef>
            </a:pPr>
            <a:r>
              <a:rPr lang="en-US" altLang="en-US" dirty="0"/>
              <a:t>selected (included/excluded)?</a:t>
            </a:r>
          </a:p>
          <a:p>
            <a:pPr>
              <a:spcBef>
                <a:spcPts val="0"/>
              </a:spcBef>
            </a:pPr>
            <a:r>
              <a:rPr lang="en-US" altLang="en-US" dirty="0"/>
              <a:t>defined, counted or measured?</a:t>
            </a:r>
          </a:p>
          <a:p>
            <a:pPr>
              <a:spcBef>
                <a:spcPts val="0"/>
              </a:spcBef>
            </a:pPr>
            <a:r>
              <a:rPr lang="en-US" altLang="en-US" dirty="0"/>
              <a:t>compared?</a:t>
            </a:r>
          </a:p>
          <a:p>
            <a:pPr marL="457200" indent="-457200">
              <a:spcBef>
                <a:spcPts val="2400"/>
              </a:spcBef>
              <a:buNone/>
            </a:pPr>
            <a:r>
              <a:rPr lang="en-US" altLang="en-US" dirty="0"/>
              <a:t>What relevant factors:</a:t>
            </a:r>
          </a:p>
          <a:p>
            <a:pPr>
              <a:spcBef>
                <a:spcPts val="0"/>
              </a:spcBef>
            </a:pPr>
            <a:r>
              <a:rPr lang="en-US" altLang="en-US" dirty="0"/>
              <a:t>were not controlled for?</a:t>
            </a:r>
          </a:p>
          <a:p>
            <a:pPr>
              <a:spcBef>
                <a:spcPts val="0"/>
              </a:spcBef>
            </a:pPr>
            <a:r>
              <a:rPr lang="en-US" altLang="en-US" dirty="0"/>
              <a:t>could have been controlled for?</a:t>
            </a:r>
          </a:p>
          <a:p>
            <a:pPr>
              <a:spcBef>
                <a:spcPts val="0"/>
              </a:spcBef>
            </a:pPr>
            <a:r>
              <a:rPr lang="en-US" altLang="en-US" dirty="0"/>
              <a:t>could have made a major difference</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26</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Assembly “Solutions”: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Ask Questions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p:cNvSpPr/>
          <p:nvPr/>
        </p:nvSpPr>
        <p:spPr>
          <a:xfrm>
            <a:off x="663575" y="99953"/>
            <a:ext cx="2066925" cy="400110"/>
          </a:xfrm>
          <a:prstGeom prst="rect">
            <a:avLst/>
          </a:prstGeom>
        </p:spPr>
        <p:txBody>
          <a:bodyPr wrap="square">
            <a:spAutoFit/>
          </a:bodyPr>
          <a:lstStyle/>
          <a:p>
            <a:pPr marL="457200" indent="-457200">
              <a:buNone/>
            </a:pPr>
            <a:r>
              <a:rPr lang="en-US" altLang="en-US" sz="2000" dirty="0"/>
              <a:t>A: Assembly</a:t>
            </a:r>
          </a:p>
        </p:txBody>
      </p:sp>
    </p:spTree>
    <p:extLst>
      <p:ext uri="{BB962C8B-B14F-4D97-AF65-F5344CB8AC3E}">
        <p14:creationId xmlns:p14="http://schemas.microsoft.com/office/powerpoint/2010/main" val="2561596560"/>
      </p:ext>
    </p:extLst>
  </p:cSld>
  <p:clrMapOvr>
    <a:masterClrMapping/>
  </p:clrMapOvr>
  <p:transition spd="slow">
    <p:pull dir="l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spcBef>
                <a:spcPts val="0"/>
              </a:spcBef>
              <a:buNone/>
            </a:pPr>
            <a:r>
              <a:rPr lang="en-US" altLang="en-US" i="1" dirty="0"/>
              <a:t>It takes a difference to explain a difference. </a:t>
            </a:r>
          </a:p>
          <a:p>
            <a:pPr>
              <a:spcBef>
                <a:spcPts val="0"/>
              </a:spcBef>
            </a:pPr>
            <a:r>
              <a:rPr lang="en-US" altLang="en-US" dirty="0"/>
              <a:t>A variation over time cannot explain a difference </a:t>
            </a:r>
            <a:r>
              <a:rPr lang="en-US" altLang="en-US" i="1" dirty="0"/>
              <a:t>at a given moment in time</a:t>
            </a:r>
            <a:r>
              <a:rPr lang="en-US" altLang="en-US" dirty="0"/>
              <a:t>)</a:t>
            </a:r>
          </a:p>
          <a:p>
            <a:pPr>
              <a:spcBef>
                <a:spcPts val="0"/>
              </a:spcBef>
            </a:pPr>
            <a:r>
              <a:rPr lang="en-US" altLang="en-US" dirty="0"/>
              <a:t>People getting taller cannot explain the height difference between men and women.</a:t>
            </a:r>
          </a:p>
          <a:p>
            <a:pPr marL="457200" indent="-457200">
              <a:spcBef>
                <a:spcPts val="2400"/>
              </a:spcBef>
              <a:buNone/>
            </a:pPr>
            <a:r>
              <a:rPr lang="en-US" altLang="en-US" i="1" dirty="0"/>
              <a:t>It takes a change to explain a change (over time). </a:t>
            </a:r>
          </a:p>
          <a:p>
            <a:pPr>
              <a:spcBef>
                <a:spcPts val="0"/>
              </a:spcBef>
            </a:pPr>
            <a:r>
              <a:rPr lang="en-US" altLang="en-US" dirty="0"/>
              <a:t>Anything fixed can not explain a change.</a:t>
            </a:r>
          </a:p>
          <a:p>
            <a:pPr>
              <a:spcBef>
                <a:spcPts val="600"/>
              </a:spcBef>
            </a:pPr>
            <a:r>
              <a:rPr lang="en-US" altLang="en-US" dirty="0"/>
              <a:t>Race and gender cannot explain a change,</a:t>
            </a:r>
            <a:br>
              <a:rPr lang="en-US" altLang="en-US" dirty="0"/>
            </a:br>
            <a:r>
              <a:rPr lang="en-US" altLang="en-US" dirty="0"/>
              <a:t>but a change in culture for a race could.</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27</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Assembly “Solutions”: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Critical Thinking</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p:cNvSpPr/>
          <p:nvPr/>
        </p:nvSpPr>
        <p:spPr>
          <a:xfrm>
            <a:off x="663575" y="99953"/>
            <a:ext cx="2066925" cy="400110"/>
          </a:xfrm>
          <a:prstGeom prst="rect">
            <a:avLst/>
          </a:prstGeom>
        </p:spPr>
        <p:txBody>
          <a:bodyPr wrap="square">
            <a:spAutoFit/>
          </a:bodyPr>
          <a:lstStyle/>
          <a:p>
            <a:pPr marL="457200" indent="-457200">
              <a:buNone/>
            </a:pPr>
            <a:r>
              <a:rPr lang="en-US" altLang="en-US" sz="2000" dirty="0"/>
              <a:t>A: Assembly</a:t>
            </a:r>
          </a:p>
        </p:txBody>
      </p:sp>
    </p:spTree>
    <p:extLst>
      <p:ext uri="{BB962C8B-B14F-4D97-AF65-F5344CB8AC3E}">
        <p14:creationId xmlns:p14="http://schemas.microsoft.com/office/powerpoint/2010/main" val="3446407310"/>
      </p:ext>
    </p:extLst>
  </p:cSld>
  <p:clrMapOvr>
    <a:masterClrMapping/>
  </p:clrMapOvr>
  <p:transition spd="slow">
    <p:pull dir="l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28</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Assembly Example</a:t>
            </a:r>
            <a:br>
              <a:rPr lang="en-US" altLang="en-US" sz="3200" b="0" dirty="0">
                <a:latin typeface="Rockwell Extra Bold" panose="02060903040505020403" pitchFamily="18" charset="0"/>
              </a:rPr>
            </a:br>
            <a:endParaRPr lang="en-US" altLang="en-US" sz="3200" b="0" dirty="0">
              <a:latin typeface="Rockwell Extra Bold" panose="02060903040505020403" pitchFamily="18" charset="0"/>
            </a:endParaRP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3" name="Picture 2"/>
          <p:cNvPicPr>
            <a:picLocks noChangeAspect="1"/>
          </p:cNvPicPr>
          <p:nvPr/>
        </p:nvPicPr>
        <p:blipFill>
          <a:blip r:embed="rId3"/>
          <a:stretch>
            <a:fillRect/>
          </a:stretch>
        </p:blipFill>
        <p:spPr>
          <a:xfrm>
            <a:off x="638175" y="990600"/>
            <a:ext cx="7804116" cy="5756189"/>
          </a:xfrm>
          <a:prstGeom prst="rect">
            <a:avLst/>
          </a:prstGeom>
        </p:spPr>
      </p:pic>
      <p:sp>
        <p:nvSpPr>
          <p:cNvPr id="7" name="Rectangle 6"/>
          <p:cNvSpPr/>
          <p:nvPr/>
        </p:nvSpPr>
        <p:spPr>
          <a:xfrm>
            <a:off x="663575" y="99953"/>
            <a:ext cx="2066925" cy="400110"/>
          </a:xfrm>
          <a:prstGeom prst="rect">
            <a:avLst/>
          </a:prstGeom>
        </p:spPr>
        <p:txBody>
          <a:bodyPr wrap="square">
            <a:spAutoFit/>
          </a:bodyPr>
          <a:lstStyle/>
          <a:p>
            <a:pPr marL="457200" indent="-457200">
              <a:buNone/>
            </a:pPr>
            <a:r>
              <a:rPr lang="en-US" altLang="en-US" sz="2000" dirty="0"/>
              <a:t>A: Assembly</a:t>
            </a:r>
          </a:p>
        </p:txBody>
      </p:sp>
    </p:spTree>
    <p:extLst>
      <p:ext uri="{BB962C8B-B14F-4D97-AF65-F5344CB8AC3E}">
        <p14:creationId xmlns:p14="http://schemas.microsoft.com/office/powerpoint/2010/main" val="1741004943"/>
      </p:ext>
    </p:extLst>
  </p:cSld>
  <p:clrMapOvr>
    <a:masterClrMapping/>
  </p:clrMapOvr>
  <p:transition spd="slow">
    <p:pull dir="l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0" indent="0">
              <a:buNone/>
            </a:pPr>
            <a:r>
              <a:rPr lang="en-US" altLang="en-US" b="1" dirty="0"/>
              <a:t>Randomness</a:t>
            </a:r>
            <a:r>
              <a:rPr lang="en-US" altLang="en-US" dirty="0"/>
              <a:t>: variation where the next outcome is unpredictable (cannot make money gambling).</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29</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CARE:</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2.6 Randomness Solutions: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3" name="Picture 2"/>
          <p:cNvPicPr>
            <a:picLocks noChangeAspect="1"/>
          </p:cNvPicPr>
          <p:nvPr/>
        </p:nvPicPr>
        <p:blipFill>
          <a:blip r:embed="rId3"/>
          <a:stretch>
            <a:fillRect/>
          </a:stretch>
        </p:blipFill>
        <p:spPr>
          <a:xfrm>
            <a:off x="245375" y="3429000"/>
            <a:ext cx="8578638" cy="3059713"/>
          </a:xfrm>
          <a:prstGeom prst="rect">
            <a:avLst/>
          </a:prstGeom>
        </p:spPr>
      </p:pic>
      <p:sp>
        <p:nvSpPr>
          <p:cNvPr id="7" name="Rectangle 6"/>
          <p:cNvSpPr/>
          <p:nvPr/>
        </p:nvSpPr>
        <p:spPr>
          <a:xfrm>
            <a:off x="663575" y="99953"/>
            <a:ext cx="2066925" cy="400110"/>
          </a:xfrm>
          <a:prstGeom prst="rect">
            <a:avLst/>
          </a:prstGeom>
        </p:spPr>
        <p:txBody>
          <a:bodyPr wrap="square">
            <a:spAutoFit/>
          </a:bodyPr>
          <a:lstStyle/>
          <a:p>
            <a:pPr marL="457200" indent="-457200">
              <a:buNone/>
            </a:pPr>
            <a:r>
              <a:rPr lang="en-US" altLang="en-US" sz="2000" dirty="0"/>
              <a:t>R: Randomness</a:t>
            </a:r>
          </a:p>
        </p:txBody>
      </p:sp>
    </p:spTree>
    <p:extLst>
      <p:ext uri="{BB962C8B-B14F-4D97-AF65-F5344CB8AC3E}">
        <p14:creationId xmlns:p14="http://schemas.microsoft.com/office/powerpoint/2010/main" val="3897235567"/>
      </p:ext>
    </p:extLst>
  </p:cSld>
  <p:clrMapOvr>
    <a:masterClrMapping/>
  </p:clrMapOvr>
  <p:transition spd="slow">
    <p:pull dir="l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r>
              <a:rPr lang="en-US" altLang="en-US" dirty="0"/>
              <a:t>Learn how to state ordered and arithmetic:</a:t>
            </a:r>
          </a:p>
          <a:p>
            <a:pPr lvl="1"/>
            <a:r>
              <a:rPr lang="en-US" altLang="en-US" dirty="0"/>
              <a:t>two-group comparisons</a:t>
            </a:r>
          </a:p>
          <a:p>
            <a:pPr lvl="1"/>
            <a:r>
              <a:rPr lang="en-US" altLang="en-US" dirty="0"/>
              <a:t>two-factor covariation</a:t>
            </a:r>
          </a:p>
          <a:p>
            <a:pPr marL="0" indent="0">
              <a:buNone/>
            </a:pPr>
            <a:r>
              <a:rPr lang="en-US" altLang="en-US" dirty="0"/>
              <a:t>Learn ways to block or cancel the influence of: </a:t>
            </a:r>
          </a:p>
          <a:p>
            <a:pPr lvl="1"/>
            <a:r>
              <a:rPr lang="en-US" altLang="en-US" dirty="0"/>
              <a:t>Confounding,</a:t>
            </a:r>
          </a:p>
          <a:p>
            <a:pPr lvl="1"/>
            <a:r>
              <a:rPr lang="en-US" altLang="en-US" dirty="0"/>
              <a:t>Assembly, </a:t>
            </a:r>
          </a:p>
          <a:p>
            <a:pPr lvl="1"/>
            <a:r>
              <a:rPr lang="en-US" altLang="en-US" dirty="0"/>
              <a:t>Randomness, and </a:t>
            </a:r>
          </a:p>
          <a:p>
            <a:pPr lvl="1"/>
            <a:r>
              <a:rPr lang="en-US" altLang="en-US" dirty="0"/>
              <a:t>Error/bias.</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Comparisons, CARE Solutions: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Learning Outcomes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40E994E1-F13E-B46C-A010-7AC520479B54}"/>
              </a:ext>
            </a:extLst>
          </p:cNvPr>
          <p:cNvSpPr txBox="1"/>
          <p:nvPr/>
        </p:nvSpPr>
        <p:spPr>
          <a:xfrm>
            <a:off x="663575" y="147638"/>
            <a:ext cx="1123950" cy="230832"/>
          </a:xfrm>
          <a:prstGeom prst="rect">
            <a:avLst/>
          </a:prstGeom>
          <a:noFill/>
        </p:spPr>
        <p:txBody>
          <a:bodyPr wrap="square" rtlCol="0">
            <a:spAutoFit/>
          </a:bodyPr>
          <a:lstStyle/>
          <a:p>
            <a:r>
              <a:rPr lang="en-US" sz="900" dirty="0"/>
              <a:t>2.1      P 22 </a:t>
            </a:r>
          </a:p>
        </p:txBody>
      </p:sp>
    </p:spTree>
    <p:extLst>
      <p:ext uri="{BB962C8B-B14F-4D97-AF65-F5344CB8AC3E}">
        <p14:creationId xmlns:p14="http://schemas.microsoft.com/office/powerpoint/2010/main" val="3679482214"/>
      </p:ext>
    </p:extLst>
  </p:cSld>
  <p:clrMapOvr>
    <a:masterClrMapping/>
  </p:clrMapOvr>
  <p:transition spd="slow">
    <p:pull dir="l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9DEEF-F0BC-C974-4811-E28A7290F72B}"/>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5EC449F9-CE9E-1A8F-86D9-A33308BFCBD3}"/>
              </a:ext>
            </a:extLst>
          </p:cNvPr>
          <p:cNvSpPr>
            <a:spLocks noGrp="1" noChangeAspect="1" noChangeArrowheads="1"/>
          </p:cNvSpPr>
          <p:nvPr>
            <p:ph type="body" sz="half" idx="4294967295"/>
          </p:nvPr>
        </p:nvSpPr>
        <p:spPr>
          <a:xfrm>
            <a:off x="419100" y="1801813"/>
            <a:ext cx="8266113" cy="4840287"/>
          </a:xfrm>
        </p:spPr>
        <p:txBody>
          <a:bodyPr/>
          <a:lstStyle/>
          <a:p>
            <a:pPr marL="0" indent="0">
              <a:buNone/>
            </a:pPr>
            <a:r>
              <a:rPr lang="en-US" altLang="en-US" b="1" dirty="0"/>
              <a:t>Extremes</a:t>
            </a:r>
            <a:r>
              <a:rPr lang="en-US" altLang="en-US" dirty="0"/>
              <a:t> (mental ‘solution’): Identify the situation (extremes) and look for regression to the mean. Chance explains the extreme, but luck seldom repeats. </a:t>
            </a:r>
          </a:p>
          <a:p>
            <a:pPr marL="0" indent="0">
              <a:buNone/>
            </a:pPr>
            <a:endParaRPr lang="en-US" altLang="en-US" dirty="0"/>
          </a:p>
          <a:p>
            <a:pPr marL="0" indent="0">
              <a:buNone/>
            </a:pPr>
            <a:r>
              <a:rPr lang="en-US" altLang="en-US" dirty="0"/>
              <a:t>Note: No calculation in ‘solving’ this </a:t>
            </a:r>
          </a:p>
          <a:p>
            <a:pPr marL="0" indent="0">
              <a:buNone/>
            </a:pPr>
            <a:endParaRPr lang="en-US" altLang="en-US" sz="1000" dirty="0"/>
          </a:p>
        </p:txBody>
      </p:sp>
      <p:sp>
        <p:nvSpPr>
          <p:cNvPr id="11267" name="Slide Number Placeholder 4">
            <a:extLst>
              <a:ext uri="{FF2B5EF4-FFF2-40B4-BE49-F238E27FC236}">
                <a16:creationId xmlns:a16="http://schemas.microsoft.com/office/drawing/2014/main" id="{8881426C-1594-DC0B-2C1E-6730A34100A7}"/>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30</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B2EEC2ED-BEB3-4B4D-F2CC-F9B07D5AF002}"/>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2.6 Randomness Solutions: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2.6.1 Extremes</a:t>
            </a:r>
          </a:p>
        </p:txBody>
      </p:sp>
      <p:sp>
        <p:nvSpPr>
          <p:cNvPr id="11269" name="Rectangle 4">
            <a:extLst>
              <a:ext uri="{FF2B5EF4-FFF2-40B4-BE49-F238E27FC236}">
                <a16:creationId xmlns:a16="http://schemas.microsoft.com/office/drawing/2014/main" id="{BEF834B1-D4F2-B78C-A494-8568AFEBE76F}"/>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a:extLst>
              <a:ext uri="{FF2B5EF4-FFF2-40B4-BE49-F238E27FC236}">
                <a16:creationId xmlns:a16="http://schemas.microsoft.com/office/drawing/2014/main" id="{0C4386FF-BEF6-67CC-D8C2-8C231808C12F}"/>
              </a:ext>
            </a:extLst>
          </p:cNvPr>
          <p:cNvSpPr/>
          <p:nvPr/>
        </p:nvSpPr>
        <p:spPr>
          <a:xfrm>
            <a:off x="663575" y="99953"/>
            <a:ext cx="2066925" cy="400110"/>
          </a:xfrm>
          <a:prstGeom prst="rect">
            <a:avLst/>
          </a:prstGeom>
        </p:spPr>
        <p:txBody>
          <a:bodyPr wrap="square">
            <a:spAutoFit/>
          </a:bodyPr>
          <a:lstStyle/>
          <a:p>
            <a:pPr marL="457200" indent="-457200">
              <a:buNone/>
            </a:pPr>
            <a:r>
              <a:rPr lang="en-US" altLang="en-US" sz="2000" dirty="0"/>
              <a:t>R: Randomness</a:t>
            </a:r>
          </a:p>
        </p:txBody>
      </p:sp>
    </p:spTree>
    <p:extLst>
      <p:ext uri="{BB962C8B-B14F-4D97-AF65-F5344CB8AC3E}">
        <p14:creationId xmlns:p14="http://schemas.microsoft.com/office/powerpoint/2010/main" val="713676299"/>
      </p:ext>
    </p:extLst>
  </p:cSld>
  <p:clrMapOvr>
    <a:masterClrMapping/>
  </p:clrMapOvr>
  <p:transition spd="slow">
    <p:pull dir="l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r>
              <a:rPr lang="en-US" altLang="en-US" dirty="0"/>
              <a:t>Coincidence seldom repeats.  Wait for it!</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31</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Randomness Solutions: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Coincidence explains Extremes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5" name="Picture 4"/>
          <p:cNvPicPr>
            <a:picLocks noChangeAspect="1"/>
          </p:cNvPicPr>
          <p:nvPr/>
        </p:nvPicPr>
        <p:blipFill>
          <a:blip r:embed="rId3"/>
          <a:stretch>
            <a:fillRect/>
          </a:stretch>
        </p:blipFill>
        <p:spPr>
          <a:xfrm>
            <a:off x="1697037" y="2388605"/>
            <a:ext cx="5461687" cy="4075821"/>
          </a:xfrm>
          <a:prstGeom prst="rect">
            <a:avLst/>
          </a:prstGeom>
        </p:spPr>
      </p:pic>
      <p:sp>
        <p:nvSpPr>
          <p:cNvPr id="7" name="Rectangle 6"/>
          <p:cNvSpPr/>
          <p:nvPr/>
        </p:nvSpPr>
        <p:spPr>
          <a:xfrm>
            <a:off x="663575" y="99953"/>
            <a:ext cx="2066925" cy="400110"/>
          </a:xfrm>
          <a:prstGeom prst="rect">
            <a:avLst/>
          </a:prstGeom>
        </p:spPr>
        <p:txBody>
          <a:bodyPr wrap="square">
            <a:spAutoFit/>
          </a:bodyPr>
          <a:lstStyle/>
          <a:p>
            <a:pPr marL="457200" indent="-457200">
              <a:buNone/>
            </a:pPr>
            <a:r>
              <a:rPr lang="en-US" altLang="en-US" sz="2000" dirty="0"/>
              <a:t>R: Randomness</a:t>
            </a:r>
          </a:p>
        </p:txBody>
      </p:sp>
    </p:spTree>
    <p:extLst>
      <p:ext uri="{BB962C8B-B14F-4D97-AF65-F5344CB8AC3E}">
        <p14:creationId xmlns:p14="http://schemas.microsoft.com/office/powerpoint/2010/main" val="1397633150"/>
      </p:ext>
    </p:extLst>
  </p:cSld>
  <p:clrMapOvr>
    <a:masterClrMapping/>
  </p:clrMapOvr>
  <p:transition spd="slow">
    <p:pull dir="l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83FDE-F848-4338-006E-6F37B5CA8C31}"/>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F4047313-3ADC-2A83-FB24-736780B65F37}"/>
              </a:ext>
            </a:extLst>
          </p:cNvPr>
          <p:cNvSpPr>
            <a:spLocks noGrp="1" noChangeAspect="1" noChangeArrowheads="1"/>
          </p:cNvSpPr>
          <p:nvPr>
            <p:ph type="body" sz="half" idx="4294967295"/>
          </p:nvPr>
        </p:nvSpPr>
        <p:spPr>
          <a:xfrm>
            <a:off x="419100" y="1801813"/>
            <a:ext cx="8266113" cy="4840287"/>
          </a:xfrm>
        </p:spPr>
        <p:txBody>
          <a:bodyPr/>
          <a:lstStyle/>
          <a:p>
            <a:pPr marL="0" indent="0">
              <a:buNone/>
            </a:pPr>
            <a:r>
              <a:rPr lang="en-US" altLang="en-US" b="1" dirty="0"/>
              <a:t>Law of Very Large Data: </a:t>
            </a:r>
            <a:r>
              <a:rPr lang="en-US" altLang="en-US" dirty="0"/>
              <a:t>If chance of success equal to 1/n, then success is ‘expected’ in n tries. </a:t>
            </a:r>
          </a:p>
          <a:p>
            <a:pPr marL="0" indent="0">
              <a:buNone/>
            </a:pPr>
            <a:endParaRPr lang="en-US" altLang="en-US" b="1" dirty="0"/>
          </a:p>
          <a:p>
            <a:pPr marL="0" indent="0">
              <a:buNone/>
            </a:pPr>
            <a:r>
              <a:rPr lang="en-US" altLang="en-US" b="1" dirty="0"/>
              <a:t>Big Data</a:t>
            </a:r>
            <a:r>
              <a:rPr lang="en-US" altLang="en-US" dirty="0"/>
              <a:t> (mental ‘solution’): When the unlikely happens all too often, look for big data that is compressed into ‘small’ data. Recall the longest run when flipping coins or the unexpected matches in the Birthday problem. </a:t>
            </a:r>
          </a:p>
        </p:txBody>
      </p:sp>
      <p:sp>
        <p:nvSpPr>
          <p:cNvPr id="11267" name="Slide Number Placeholder 4">
            <a:extLst>
              <a:ext uri="{FF2B5EF4-FFF2-40B4-BE49-F238E27FC236}">
                <a16:creationId xmlns:a16="http://schemas.microsoft.com/office/drawing/2014/main" id="{5796FE19-BE62-828E-E572-F305172E2DF1}"/>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32</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C3A95BF5-F9EE-4F21-6C49-AA60B184B611}"/>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2.6 Randomness Solutions: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2.6.2 Big Data</a:t>
            </a:r>
          </a:p>
        </p:txBody>
      </p:sp>
      <p:sp>
        <p:nvSpPr>
          <p:cNvPr id="11269" name="Rectangle 4">
            <a:extLst>
              <a:ext uri="{FF2B5EF4-FFF2-40B4-BE49-F238E27FC236}">
                <a16:creationId xmlns:a16="http://schemas.microsoft.com/office/drawing/2014/main" id="{695129E8-02AD-E279-C73E-59A794D110FC}"/>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a:extLst>
              <a:ext uri="{FF2B5EF4-FFF2-40B4-BE49-F238E27FC236}">
                <a16:creationId xmlns:a16="http://schemas.microsoft.com/office/drawing/2014/main" id="{554912D9-B5DA-BA31-EBDF-DDAE7BFC37E2}"/>
              </a:ext>
            </a:extLst>
          </p:cNvPr>
          <p:cNvSpPr/>
          <p:nvPr/>
        </p:nvSpPr>
        <p:spPr>
          <a:xfrm>
            <a:off x="663575" y="99953"/>
            <a:ext cx="2066925" cy="400110"/>
          </a:xfrm>
          <a:prstGeom prst="rect">
            <a:avLst/>
          </a:prstGeom>
        </p:spPr>
        <p:txBody>
          <a:bodyPr wrap="square">
            <a:spAutoFit/>
          </a:bodyPr>
          <a:lstStyle/>
          <a:p>
            <a:pPr marL="457200" indent="-457200">
              <a:buNone/>
            </a:pPr>
            <a:r>
              <a:rPr lang="en-US" altLang="en-US" sz="2000" dirty="0"/>
              <a:t>R: Randomness</a:t>
            </a:r>
          </a:p>
        </p:txBody>
      </p:sp>
    </p:spTree>
    <p:extLst>
      <p:ext uri="{BB962C8B-B14F-4D97-AF65-F5344CB8AC3E}">
        <p14:creationId xmlns:p14="http://schemas.microsoft.com/office/powerpoint/2010/main" val="401053086"/>
      </p:ext>
    </p:extLst>
  </p:cSld>
  <p:clrMapOvr>
    <a:masterClrMapping/>
  </p:clrMapOvr>
  <p:transition spd="slow">
    <p:pull dir="l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spcBef>
                <a:spcPts val="0"/>
              </a:spcBef>
              <a:buNone/>
            </a:pPr>
            <a:r>
              <a:rPr lang="en-US" altLang="en-US" dirty="0"/>
              <a:t>Coincidence explains rare outcomes in big data.</a:t>
            </a:r>
          </a:p>
          <a:p>
            <a:pPr marL="457200" indent="-457200">
              <a:spcBef>
                <a:spcPts val="0"/>
              </a:spcBef>
              <a:buNone/>
            </a:pPr>
            <a:r>
              <a:rPr lang="en-US" altLang="en-US" dirty="0"/>
              <a:t>Rare outcomes are expected given enough tries.</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33</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Randomness Solutions: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Laws of Very Large Numbers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2" name="Picture 1"/>
          <p:cNvPicPr>
            <a:picLocks noChangeAspect="1"/>
          </p:cNvPicPr>
          <p:nvPr/>
        </p:nvPicPr>
        <p:blipFill>
          <a:blip r:embed="rId3"/>
          <a:stretch>
            <a:fillRect/>
          </a:stretch>
        </p:blipFill>
        <p:spPr>
          <a:xfrm>
            <a:off x="419100" y="2826026"/>
            <a:ext cx="8266113" cy="3873223"/>
          </a:xfrm>
          <a:prstGeom prst="rect">
            <a:avLst/>
          </a:prstGeom>
        </p:spPr>
      </p:pic>
      <p:sp>
        <p:nvSpPr>
          <p:cNvPr id="7" name="Rectangle 6"/>
          <p:cNvSpPr/>
          <p:nvPr/>
        </p:nvSpPr>
        <p:spPr>
          <a:xfrm>
            <a:off x="663575" y="99953"/>
            <a:ext cx="2066925" cy="400110"/>
          </a:xfrm>
          <a:prstGeom prst="rect">
            <a:avLst/>
          </a:prstGeom>
        </p:spPr>
        <p:txBody>
          <a:bodyPr wrap="square">
            <a:spAutoFit/>
          </a:bodyPr>
          <a:lstStyle/>
          <a:p>
            <a:pPr marL="457200" indent="-457200">
              <a:buNone/>
            </a:pPr>
            <a:r>
              <a:rPr lang="en-US" altLang="en-US" sz="2000" dirty="0"/>
              <a:t>R: Randomness</a:t>
            </a:r>
          </a:p>
        </p:txBody>
      </p:sp>
    </p:spTree>
    <p:extLst>
      <p:ext uri="{BB962C8B-B14F-4D97-AF65-F5344CB8AC3E}">
        <p14:creationId xmlns:p14="http://schemas.microsoft.com/office/powerpoint/2010/main" val="1933009165"/>
      </p:ext>
    </p:extLst>
  </p:cSld>
  <p:clrMapOvr>
    <a:masterClrMapping/>
  </p:clrMapOvr>
  <p:transition spd="slow">
    <p:pull dir="l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35018-7194-9F51-3432-04041CD87D91}"/>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6DE4CFD0-DD00-CB4E-8C97-B0CE05650F03}"/>
              </a:ext>
            </a:extLst>
          </p:cNvPr>
          <p:cNvSpPr>
            <a:spLocks noGrp="1" noChangeAspect="1" noChangeArrowheads="1"/>
          </p:cNvSpPr>
          <p:nvPr>
            <p:ph type="body" sz="half" idx="4294967295"/>
          </p:nvPr>
        </p:nvSpPr>
        <p:spPr>
          <a:xfrm>
            <a:off x="419100" y="1801813"/>
            <a:ext cx="8471981" cy="4840287"/>
          </a:xfrm>
        </p:spPr>
        <p:txBody>
          <a:bodyPr/>
          <a:lstStyle/>
          <a:p>
            <a:pPr marL="0" indent="0">
              <a:buNone/>
            </a:pPr>
            <a:r>
              <a:rPr lang="en-US" altLang="en-US" sz="2800" dirty="0"/>
              <a:t>Problem: Does a difference in sample averages or proportions mean they came from different groups?  </a:t>
            </a:r>
            <a:br>
              <a:rPr lang="en-US" altLang="en-US" sz="2800" dirty="0"/>
            </a:br>
            <a:r>
              <a:rPr lang="en-US" altLang="en-US" sz="2800" dirty="0"/>
              <a:t>Or did they come from the same group and the sample differences are just due to randomness? </a:t>
            </a:r>
            <a:endParaRPr lang="en-US" altLang="en-US" sz="2800" i="1" dirty="0"/>
          </a:p>
        </p:txBody>
      </p:sp>
      <p:sp>
        <p:nvSpPr>
          <p:cNvPr id="11267" name="Slide Number Placeholder 4">
            <a:extLst>
              <a:ext uri="{FF2B5EF4-FFF2-40B4-BE49-F238E27FC236}">
                <a16:creationId xmlns:a16="http://schemas.microsoft.com/office/drawing/2014/main" id="{BDEAE59D-673F-FBE9-4AC4-53C6CB85B9F1}"/>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34</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A44A5C99-DA2F-4880-DCF4-3827A40F775B}"/>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2.6 Small-Group Randomness: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0) Problem &amp; Solution</a:t>
            </a:r>
          </a:p>
        </p:txBody>
      </p:sp>
      <p:sp>
        <p:nvSpPr>
          <p:cNvPr id="11269" name="Rectangle 4">
            <a:extLst>
              <a:ext uri="{FF2B5EF4-FFF2-40B4-BE49-F238E27FC236}">
                <a16:creationId xmlns:a16="http://schemas.microsoft.com/office/drawing/2014/main" id="{6A2EB01C-758F-9904-34D9-ED8F5E12F63D}"/>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a:extLst>
              <a:ext uri="{FF2B5EF4-FFF2-40B4-BE49-F238E27FC236}">
                <a16:creationId xmlns:a16="http://schemas.microsoft.com/office/drawing/2014/main" id="{707DEE99-F3B2-52C3-C732-7EB9CE678F08}"/>
              </a:ext>
            </a:extLst>
          </p:cNvPr>
          <p:cNvSpPr/>
          <p:nvPr/>
        </p:nvSpPr>
        <p:spPr>
          <a:xfrm>
            <a:off x="663575" y="99953"/>
            <a:ext cx="2066925" cy="400110"/>
          </a:xfrm>
          <a:prstGeom prst="rect">
            <a:avLst/>
          </a:prstGeom>
        </p:spPr>
        <p:txBody>
          <a:bodyPr wrap="square">
            <a:spAutoFit/>
          </a:bodyPr>
          <a:lstStyle/>
          <a:p>
            <a:pPr marL="457200" indent="-457200">
              <a:buNone/>
            </a:pPr>
            <a:r>
              <a:rPr lang="en-US" altLang="en-US" sz="2000" dirty="0"/>
              <a:t>R: Randomness</a:t>
            </a:r>
          </a:p>
        </p:txBody>
      </p:sp>
      <p:sp>
        <p:nvSpPr>
          <p:cNvPr id="3" name="TextBox 2">
            <a:extLst>
              <a:ext uri="{FF2B5EF4-FFF2-40B4-BE49-F238E27FC236}">
                <a16:creationId xmlns:a16="http://schemas.microsoft.com/office/drawing/2014/main" id="{71FEACB7-4973-7F11-9CD8-CFE8F58600CE}"/>
              </a:ext>
            </a:extLst>
          </p:cNvPr>
          <p:cNvSpPr txBox="1"/>
          <p:nvPr/>
        </p:nvSpPr>
        <p:spPr>
          <a:xfrm>
            <a:off x="252919" y="5938543"/>
            <a:ext cx="8381189" cy="523220"/>
          </a:xfrm>
          <a:prstGeom prst="rect">
            <a:avLst/>
          </a:prstGeom>
          <a:noFill/>
        </p:spPr>
        <p:txBody>
          <a:bodyPr wrap="square" rtlCol="0">
            <a:spAutoFit/>
          </a:bodyPr>
          <a:lstStyle/>
          <a:p>
            <a:pPr marL="365760" indent="-457200">
              <a:buNone/>
            </a:pPr>
            <a:r>
              <a:rPr lang="en-US" altLang="en-US" sz="2800" dirty="0"/>
              <a:t>What is </a:t>
            </a:r>
            <a:r>
              <a:rPr lang="en-US" altLang="en-US" sz="2800" i="1" dirty="0"/>
              <a:t>statistical significance</a:t>
            </a:r>
            <a:r>
              <a:rPr lang="en-US" altLang="en-US" sz="2800" dirty="0"/>
              <a:t>? </a:t>
            </a:r>
            <a:endParaRPr lang="en-US" sz="2800" dirty="0"/>
          </a:p>
        </p:txBody>
      </p:sp>
      <p:sp>
        <p:nvSpPr>
          <p:cNvPr id="4" name="TextBox 3">
            <a:extLst>
              <a:ext uri="{FF2B5EF4-FFF2-40B4-BE49-F238E27FC236}">
                <a16:creationId xmlns:a16="http://schemas.microsoft.com/office/drawing/2014/main" id="{9EFE2C58-9B03-4162-ECBF-D8C027471867}"/>
              </a:ext>
            </a:extLst>
          </p:cNvPr>
          <p:cNvSpPr txBox="1"/>
          <p:nvPr/>
        </p:nvSpPr>
        <p:spPr>
          <a:xfrm>
            <a:off x="339252" y="3750766"/>
            <a:ext cx="8631676" cy="2092881"/>
          </a:xfrm>
          <a:prstGeom prst="rect">
            <a:avLst/>
          </a:prstGeom>
          <a:noFill/>
        </p:spPr>
        <p:txBody>
          <a:bodyPr wrap="square" rtlCol="0">
            <a:spAutoFit/>
          </a:bodyPr>
          <a:lstStyle/>
          <a:p>
            <a:pPr marL="0" indent="0">
              <a:buNone/>
            </a:pPr>
            <a:r>
              <a:rPr lang="en-US" altLang="en-US" sz="2600" dirty="0"/>
              <a:t>If the samples were obtained by random selection, we can tell. </a:t>
            </a:r>
          </a:p>
          <a:p>
            <a:pPr marL="0" indent="0">
              <a:buNone/>
            </a:pPr>
            <a:endParaRPr lang="en-US" altLang="en-US" sz="2600" dirty="0"/>
          </a:p>
          <a:p>
            <a:pPr marL="0" indent="0">
              <a:buNone/>
            </a:pPr>
            <a:r>
              <a:rPr lang="en-US" altLang="en-US" sz="2600" dirty="0"/>
              <a:t>If the difference in their sample averages (or proportions) is </a:t>
            </a:r>
            <a:r>
              <a:rPr lang="en-US" altLang="en-US" sz="2600" i="1" dirty="0"/>
              <a:t>statistically significant</a:t>
            </a:r>
            <a:r>
              <a:rPr lang="en-US" altLang="en-US" sz="2600" dirty="0"/>
              <a:t>, we can conclude that they came from different populations: the difference is real (scientifically). </a:t>
            </a:r>
          </a:p>
        </p:txBody>
      </p:sp>
    </p:spTree>
    <p:extLst>
      <p:ext uri="{BB962C8B-B14F-4D97-AF65-F5344CB8AC3E}">
        <p14:creationId xmlns:p14="http://schemas.microsoft.com/office/powerpoint/2010/main" val="897713559"/>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73BA1-3EDE-C9B6-C9EC-DC223EC08142}"/>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0D2811B0-F7C4-4773-6A68-E3FD5EC32080}"/>
              </a:ext>
            </a:extLst>
          </p:cNvPr>
          <p:cNvSpPr>
            <a:spLocks noGrp="1" noChangeAspect="1" noChangeArrowheads="1"/>
          </p:cNvSpPr>
          <p:nvPr>
            <p:ph type="body" sz="half" idx="4294967295"/>
          </p:nvPr>
        </p:nvSpPr>
        <p:spPr>
          <a:xfrm>
            <a:off x="419100" y="1801813"/>
            <a:ext cx="8471981" cy="4840287"/>
          </a:xfrm>
        </p:spPr>
        <p:txBody>
          <a:bodyPr/>
          <a:lstStyle/>
          <a:p>
            <a:pPr marL="0" indent="0">
              <a:buNone/>
            </a:pPr>
            <a:r>
              <a:rPr lang="en-US" altLang="en-US" sz="2800" i="1" dirty="0"/>
              <a:t>Statistically significant</a:t>
            </a:r>
            <a:r>
              <a:rPr lang="en-US" altLang="en-US" sz="2800" dirty="0"/>
              <a:t> result is unlikely: less than 5%.</a:t>
            </a:r>
            <a:br>
              <a:rPr lang="en-US" altLang="en-US" sz="2800" dirty="0"/>
            </a:br>
            <a:r>
              <a:rPr lang="en-US" altLang="en-US" sz="2800" dirty="0"/>
              <a:t>Statistically significant random outcomes:</a:t>
            </a:r>
          </a:p>
          <a:p>
            <a:r>
              <a:rPr lang="en-US" altLang="en-US" sz="2800" dirty="0"/>
              <a:t>Run of 5 heads in 5 flips of a fair coin (1/32).</a:t>
            </a:r>
          </a:p>
          <a:p>
            <a:r>
              <a:rPr lang="en-US" altLang="en-US" sz="2800" dirty="0"/>
              <a:t>Same die face in 3 rolls of a 6-sided die (1/36)</a:t>
            </a:r>
          </a:p>
          <a:p>
            <a:pPr marL="0" indent="0">
              <a:spcBef>
                <a:spcPts val="0"/>
              </a:spcBef>
              <a:buNone/>
            </a:pPr>
            <a:endParaRPr lang="en-US" altLang="en-US" sz="1000" dirty="0"/>
          </a:p>
          <a:p>
            <a:pPr marL="0" indent="0">
              <a:buNone/>
            </a:pPr>
            <a:r>
              <a:rPr lang="en-US" altLang="en-US" sz="2800" dirty="0"/>
              <a:t>If statistically significant, then likely due to something else: two groups (sampling); causation (experiment)</a:t>
            </a:r>
          </a:p>
          <a:p>
            <a:pPr marL="0" indent="0">
              <a:buNone/>
            </a:pPr>
            <a:r>
              <a:rPr lang="en-US" altLang="en-US" sz="2800" dirty="0"/>
              <a:t>	</a:t>
            </a:r>
            <a:endParaRPr lang="en-US" altLang="en-US" sz="2800" i="1" dirty="0"/>
          </a:p>
        </p:txBody>
      </p:sp>
      <p:sp>
        <p:nvSpPr>
          <p:cNvPr id="11267" name="Slide Number Placeholder 4">
            <a:extLst>
              <a:ext uri="{FF2B5EF4-FFF2-40B4-BE49-F238E27FC236}">
                <a16:creationId xmlns:a16="http://schemas.microsoft.com/office/drawing/2014/main" id="{ABC682A7-E1F6-7A7D-C6A0-087A8664C063}"/>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35</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0E180DC9-2442-6DB2-3C29-C0E0003518C1}"/>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2.6 Small-Group Randomness: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1) Statistical Significance</a:t>
            </a:r>
          </a:p>
        </p:txBody>
      </p:sp>
      <p:sp>
        <p:nvSpPr>
          <p:cNvPr id="11269" name="Rectangle 4">
            <a:extLst>
              <a:ext uri="{FF2B5EF4-FFF2-40B4-BE49-F238E27FC236}">
                <a16:creationId xmlns:a16="http://schemas.microsoft.com/office/drawing/2014/main" id="{5E030FC7-4BB3-AFD8-F689-03EF77E1D61F}"/>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a:extLst>
              <a:ext uri="{FF2B5EF4-FFF2-40B4-BE49-F238E27FC236}">
                <a16:creationId xmlns:a16="http://schemas.microsoft.com/office/drawing/2014/main" id="{6B6CE6B9-8636-6196-F638-647AACC23088}"/>
              </a:ext>
            </a:extLst>
          </p:cNvPr>
          <p:cNvSpPr/>
          <p:nvPr/>
        </p:nvSpPr>
        <p:spPr>
          <a:xfrm>
            <a:off x="663575" y="99953"/>
            <a:ext cx="2066925" cy="400110"/>
          </a:xfrm>
          <a:prstGeom prst="rect">
            <a:avLst/>
          </a:prstGeom>
        </p:spPr>
        <p:txBody>
          <a:bodyPr wrap="square">
            <a:spAutoFit/>
          </a:bodyPr>
          <a:lstStyle/>
          <a:p>
            <a:pPr marL="457200" indent="-457200">
              <a:buNone/>
            </a:pPr>
            <a:r>
              <a:rPr lang="en-US" altLang="en-US" sz="2000" dirty="0"/>
              <a:t>R: Randomness</a:t>
            </a:r>
          </a:p>
        </p:txBody>
      </p:sp>
      <p:sp>
        <p:nvSpPr>
          <p:cNvPr id="3" name="TextBox 2">
            <a:extLst>
              <a:ext uri="{FF2B5EF4-FFF2-40B4-BE49-F238E27FC236}">
                <a16:creationId xmlns:a16="http://schemas.microsoft.com/office/drawing/2014/main" id="{57BE4CE2-F632-6A2B-8FB4-A254646776B5}"/>
              </a:ext>
            </a:extLst>
          </p:cNvPr>
          <p:cNvSpPr txBox="1"/>
          <p:nvPr/>
        </p:nvSpPr>
        <p:spPr>
          <a:xfrm>
            <a:off x="252917" y="4965095"/>
            <a:ext cx="8381189" cy="954107"/>
          </a:xfrm>
          <a:prstGeom prst="rect">
            <a:avLst/>
          </a:prstGeom>
          <a:noFill/>
        </p:spPr>
        <p:txBody>
          <a:bodyPr wrap="square" rtlCol="0">
            <a:spAutoFit/>
          </a:bodyPr>
          <a:lstStyle/>
          <a:p>
            <a:pPr marL="365760" indent="-457200">
              <a:buNone/>
            </a:pPr>
            <a:r>
              <a:rPr lang="en-US" altLang="en-US" sz="2800" dirty="0"/>
              <a:t>Statistically significant does not mean important!</a:t>
            </a:r>
          </a:p>
          <a:p>
            <a:pPr marL="365760" indent="-457200">
              <a:buNone/>
            </a:pPr>
            <a:r>
              <a:rPr lang="en-US" altLang="en-US" sz="2800" dirty="0"/>
              <a:t>Statistically insignificant: OK for low-stakes decisions</a:t>
            </a:r>
          </a:p>
        </p:txBody>
      </p:sp>
      <p:sp>
        <p:nvSpPr>
          <p:cNvPr id="2" name="TextBox 1">
            <a:extLst>
              <a:ext uri="{FF2B5EF4-FFF2-40B4-BE49-F238E27FC236}">
                <a16:creationId xmlns:a16="http://schemas.microsoft.com/office/drawing/2014/main" id="{36AEBA3F-F0E3-616B-0C54-E52855EE0242}"/>
              </a:ext>
            </a:extLst>
          </p:cNvPr>
          <p:cNvSpPr txBox="1"/>
          <p:nvPr/>
        </p:nvSpPr>
        <p:spPr>
          <a:xfrm>
            <a:off x="252917" y="6019041"/>
            <a:ext cx="8381189" cy="523220"/>
          </a:xfrm>
          <a:prstGeom prst="rect">
            <a:avLst/>
          </a:prstGeom>
          <a:noFill/>
        </p:spPr>
        <p:txBody>
          <a:bodyPr wrap="square" rtlCol="0">
            <a:spAutoFit/>
          </a:bodyPr>
          <a:lstStyle/>
          <a:p>
            <a:pPr marL="365760" indent="-457200">
              <a:buNone/>
            </a:pPr>
            <a:r>
              <a:rPr lang="en-US" altLang="en-US" sz="2800" i="1" dirty="0"/>
              <a:t>How can we tell if an outcome is statistically-significant? </a:t>
            </a:r>
            <a:endParaRPr lang="en-US" sz="2800" i="1" dirty="0"/>
          </a:p>
        </p:txBody>
      </p:sp>
    </p:spTree>
    <p:extLst>
      <p:ext uri="{BB962C8B-B14F-4D97-AF65-F5344CB8AC3E}">
        <p14:creationId xmlns:p14="http://schemas.microsoft.com/office/powerpoint/2010/main" val="2840465004"/>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323850" y="1801813"/>
            <a:ext cx="8521700" cy="4840287"/>
          </a:xfrm>
        </p:spPr>
        <p:txBody>
          <a:bodyPr/>
          <a:lstStyle/>
          <a:p>
            <a:pPr marL="117475" indent="-117475">
              <a:spcBef>
                <a:spcPts val="0"/>
              </a:spcBef>
              <a:buNone/>
            </a:pPr>
            <a:r>
              <a:rPr lang="en-US" altLang="en-US" dirty="0"/>
              <a:t>Difference in population means</a:t>
            </a:r>
            <a:r>
              <a:rPr lang="en-US" altLang="en-US" i="1" dirty="0"/>
              <a:t> </a:t>
            </a:r>
            <a:r>
              <a:rPr lang="en-US" altLang="en-US" dirty="0"/>
              <a:t>is </a:t>
            </a:r>
            <a:r>
              <a:rPr lang="en-US" altLang="en-US" i="1" dirty="0"/>
              <a:t>statistically significant </a:t>
            </a:r>
            <a:r>
              <a:rPr lang="en-US" altLang="en-US" dirty="0"/>
              <a:t>if </a:t>
            </a:r>
            <a:r>
              <a:rPr lang="en-US" altLang="en-US" i="1" dirty="0"/>
              <a:t>confidence intervals</a:t>
            </a:r>
            <a:r>
              <a:rPr lang="en-US" altLang="en-US" dirty="0"/>
              <a:t> do not overlap. </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36</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Randomness Solutions: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Confidence Intervals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3" name="Picture 2"/>
          <p:cNvPicPr>
            <a:picLocks noChangeAspect="1"/>
          </p:cNvPicPr>
          <p:nvPr/>
        </p:nvPicPr>
        <p:blipFill>
          <a:blip r:embed="rId3"/>
          <a:stretch>
            <a:fillRect/>
          </a:stretch>
        </p:blipFill>
        <p:spPr>
          <a:xfrm>
            <a:off x="248084" y="3429000"/>
            <a:ext cx="8673231" cy="2590875"/>
          </a:xfrm>
          <a:prstGeom prst="rect">
            <a:avLst/>
          </a:prstGeom>
        </p:spPr>
      </p:pic>
      <p:sp>
        <p:nvSpPr>
          <p:cNvPr id="7" name="Rectangle 6"/>
          <p:cNvSpPr/>
          <p:nvPr/>
        </p:nvSpPr>
        <p:spPr>
          <a:xfrm>
            <a:off x="400051" y="99953"/>
            <a:ext cx="2330450" cy="400110"/>
          </a:xfrm>
          <a:prstGeom prst="rect">
            <a:avLst/>
          </a:prstGeom>
        </p:spPr>
        <p:txBody>
          <a:bodyPr wrap="square">
            <a:spAutoFit/>
          </a:bodyPr>
          <a:lstStyle/>
          <a:p>
            <a:pPr marL="457200" indent="-457200">
              <a:buNone/>
            </a:pPr>
            <a:r>
              <a:rPr lang="en-US" altLang="en-US" sz="2000" dirty="0"/>
              <a:t>R: Randomness</a:t>
            </a:r>
          </a:p>
        </p:txBody>
      </p:sp>
      <p:sp>
        <p:nvSpPr>
          <p:cNvPr id="2" name="TextBox 1">
            <a:extLst>
              <a:ext uri="{FF2B5EF4-FFF2-40B4-BE49-F238E27FC236}">
                <a16:creationId xmlns:a16="http://schemas.microsoft.com/office/drawing/2014/main" id="{E629A807-ADAC-02C3-EC0F-B0C989135028}"/>
              </a:ext>
            </a:extLst>
          </p:cNvPr>
          <p:cNvSpPr txBox="1"/>
          <p:nvPr/>
        </p:nvSpPr>
        <p:spPr>
          <a:xfrm>
            <a:off x="248084" y="6069377"/>
            <a:ext cx="8381189" cy="523220"/>
          </a:xfrm>
          <a:prstGeom prst="rect">
            <a:avLst/>
          </a:prstGeom>
          <a:noFill/>
        </p:spPr>
        <p:txBody>
          <a:bodyPr wrap="square" rtlCol="0">
            <a:spAutoFit/>
          </a:bodyPr>
          <a:lstStyle/>
          <a:p>
            <a:pPr marL="365760" indent="-457200">
              <a:buNone/>
            </a:pPr>
            <a:r>
              <a:rPr lang="en-US" altLang="en-US" sz="2800" dirty="0"/>
              <a:t>What are </a:t>
            </a:r>
            <a:r>
              <a:rPr lang="en-US" altLang="en-US" sz="2800" i="1" dirty="0"/>
              <a:t>confidence intervals?</a:t>
            </a:r>
            <a:endParaRPr lang="en-US" sz="2800" dirty="0"/>
          </a:p>
        </p:txBody>
      </p:sp>
    </p:spTree>
    <p:extLst>
      <p:ext uri="{BB962C8B-B14F-4D97-AF65-F5344CB8AC3E}">
        <p14:creationId xmlns:p14="http://schemas.microsoft.com/office/powerpoint/2010/main" val="782722903"/>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731F7-53C3-9A73-3ED0-3CA4F4CFE4A0}"/>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ABDEC85B-481E-9846-C803-730584AA7A88}"/>
              </a:ext>
            </a:extLst>
          </p:cNvPr>
          <p:cNvSpPr>
            <a:spLocks noGrp="1" noChangeAspect="1" noChangeArrowheads="1"/>
          </p:cNvSpPr>
          <p:nvPr>
            <p:ph type="body" sz="half" idx="4294967295"/>
          </p:nvPr>
        </p:nvSpPr>
        <p:spPr>
          <a:xfrm>
            <a:off x="384174" y="1801813"/>
            <a:ext cx="8613775" cy="4840287"/>
          </a:xfrm>
        </p:spPr>
        <p:txBody>
          <a:bodyPr/>
          <a:lstStyle/>
          <a:p>
            <a:pPr marL="0" indent="0">
              <a:spcBef>
                <a:spcPts val="0"/>
              </a:spcBef>
              <a:buNone/>
            </a:pPr>
            <a:r>
              <a:rPr lang="en-US" altLang="en-US" sz="2800" b="1" dirty="0"/>
              <a:t>Confidence interval</a:t>
            </a:r>
            <a:r>
              <a:rPr lang="en-US" altLang="en-US" sz="2800" dirty="0"/>
              <a:t> (absolute): interval that contains the population statistic 95% of the time in random samples. </a:t>
            </a:r>
          </a:p>
          <a:p>
            <a:pPr marL="0" indent="0">
              <a:spcBef>
                <a:spcPts val="0"/>
              </a:spcBef>
              <a:buNone/>
            </a:pPr>
            <a:endParaRPr lang="en-US" altLang="en-US" sz="1000" dirty="0"/>
          </a:p>
          <a:p>
            <a:pPr marL="0" indent="0">
              <a:spcBef>
                <a:spcPts val="0"/>
              </a:spcBef>
              <a:buNone/>
            </a:pPr>
            <a:endParaRPr lang="en-US" altLang="en-US" sz="1000" dirty="0"/>
          </a:p>
          <a:p>
            <a:pPr marL="0" indent="0">
              <a:spcBef>
                <a:spcPts val="0"/>
              </a:spcBef>
              <a:buNone/>
            </a:pPr>
            <a:endParaRPr lang="en-US" altLang="en-US" sz="1000" dirty="0"/>
          </a:p>
          <a:p>
            <a:pPr marL="0" indent="0">
              <a:spcBef>
                <a:spcPts val="0"/>
              </a:spcBef>
              <a:buNone/>
            </a:pPr>
            <a:endParaRPr lang="en-US" altLang="en-US" sz="1000" dirty="0"/>
          </a:p>
          <a:p>
            <a:pPr marL="0" indent="0">
              <a:spcBef>
                <a:spcPts val="0"/>
              </a:spcBef>
              <a:buNone/>
            </a:pPr>
            <a:endParaRPr lang="en-US" altLang="en-US" sz="1000" dirty="0"/>
          </a:p>
          <a:p>
            <a:pPr marL="0" indent="0">
              <a:spcBef>
                <a:spcPts val="0"/>
              </a:spcBef>
              <a:buNone/>
            </a:pPr>
            <a:endParaRPr lang="en-US" altLang="en-US" sz="1000" dirty="0"/>
          </a:p>
          <a:p>
            <a:pPr marL="0" indent="0">
              <a:spcBef>
                <a:spcPts val="0"/>
              </a:spcBef>
              <a:buNone/>
            </a:pPr>
            <a:endParaRPr lang="en-US" altLang="en-US" sz="1000" dirty="0"/>
          </a:p>
          <a:p>
            <a:pPr marL="0" indent="0">
              <a:spcBef>
                <a:spcPts val="0"/>
              </a:spcBef>
              <a:buNone/>
            </a:pPr>
            <a:endParaRPr lang="en-US" altLang="en-US" sz="1000" dirty="0"/>
          </a:p>
          <a:p>
            <a:pPr marL="0" indent="0">
              <a:spcBef>
                <a:spcPts val="0"/>
              </a:spcBef>
              <a:buNone/>
            </a:pPr>
            <a:endParaRPr lang="en-US" altLang="en-US" sz="1000" dirty="0"/>
          </a:p>
          <a:p>
            <a:pPr marL="0" indent="0">
              <a:spcBef>
                <a:spcPts val="0"/>
              </a:spcBef>
              <a:buNone/>
            </a:pPr>
            <a:endParaRPr lang="en-US" altLang="en-US" sz="1000" dirty="0"/>
          </a:p>
          <a:p>
            <a:pPr marL="0" indent="0">
              <a:spcBef>
                <a:spcPts val="0"/>
              </a:spcBef>
              <a:buNone/>
            </a:pPr>
            <a:endParaRPr lang="en-US" altLang="en-US" sz="1000" dirty="0"/>
          </a:p>
          <a:p>
            <a:pPr marL="0" indent="0">
              <a:spcBef>
                <a:spcPts val="0"/>
              </a:spcBef>
              <a:buNone/>
            </a:pPr>
            <a:endParaRPr lang="en-US" altLang="en-US" sz="1000" dirty="0"/>
          </a:p>
          <a:p>
            <a:pPr marL="0" indent="0">
              <a:spcBef>
                <a:spcPts val="0"/>
              </a:spcBef>
              <a:buNone/>
            </a:pPr>
            <a:endParaRPr lang="en-US" altLang="en-US" sz="1000" dirty="0"/>
          </a:p>
          <a:p>
            <a:pPr marL="0" indent="0">
              <a:spcBef>
                <a:spcPts val="0"/>
              </a:spcBef>
              <a:buNone/>
            </a:pPr>
            <a:endParaRPr lang="en-US" altLang="en-US" sz="1800" dirty="0"/>
          </a:p>
        </p:txBody>
      </p:sp>
      <p:sp>
        <p:nvSpPr>
          <p:cNvPr id="11267" name="Slide Number Placeholder 4">
            <a:extLst>
              <a:ext uri="{FF2B5EF4-FFF2-40B4-BE49-F238E27FC236}">
                <a16:creationId xmlns:a16="http://schemas.microsoft.com/office/drawing/2014/main" id="{B5516D9E-D560-20AA-2BD9-843BF65B9860}"/>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37</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24953624-74E7-C9C4-0708-628DB5B2B3B0}"/>
              </a:ext>
            </a:extLst>
          </p:cNvPr>
          <p:cNvSpPr>
            <a:spLocks noGrp="1" noChangeArrowheads="1"/>
          </p:cNvSpPr>
          <p:nvPr>
            <p:ph type="title" idx="4294967295"/>
          </p:nvPr>
        </p:nvSpPr>
        <p:spPr>
          <a:xfrm>
            <a:off x="330740" y="457200"/>
            <a:ext cx="8476034" cy="1066800"/>
          </a:xfrm>
        </p:spPr>
        <p:txBody>
          <a:bodyPr/>
          <a:lstStyle/>
          <a:p>
            <a:r>
              <a:rPr lang="en-US" altLang="en-US" sz="3200" b="0" dirty="0">
                <a:latin typeface="Rockwell Extra Bold" panose="02060903040505020403" pitchFamily="18" charset="0"/>
              </a:rPr>
              <a:t>2.6.3 Small-Group Randomness: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2) Confidence Intervals</a:t>
            </a:r>
          </a:p>
        </p:txBody>
      </p:sp>
      <p:sp>
        <p:nvSpPr>
          <p:cNvPr id="11269" name="Rectangle 4">
            <a:extLst>
              <a:ext uri="{FF2B5EF4-FFF2-40B4-BE49-F238E27FC236}">
                <a16:creationId xmlns:a16="http://schemas.microsoft.com/office/drawing/2014/main" id="{F67B2090-64CD-FDB2-8FDB-712612B5D453}"/>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a:extLst>
              <a:ext uri="{FF2B5EF4-FFF2-40B4-BE49-F238E27FC236}">
                <a16:creationId xmlns:a16="http://schemas.microsoft.com/office/drawing/2014/main" id="{BC1809F8-CAF4-E80D-E14A-95CA490FDE84}"/>
              </a:ext>
            </a:extLst>
          </p:cNvPr>
          <p:cNvSpPr/>
          <p:nvPr/>
        </p:nvSpPr>
        <p:spPr>
          <a:xfrm>
            <a:off x="384175" y="87253"/>
            <a:ext cx="2066925" cy="400110"/>
          </a:xfrm>
          <a:prstGeom prst="rect">
            <a:avLst/>
          </a:prstGeom>
        </p:spPr>
        <p:txBody>
          <a:bodyPr wrap="square">
            <a:spAutoFit/>
          </a:bodyPr>
          <a:lstStyle/>
          <a:p>
            <a:pPr marL="457200" indent="-457200">
              <a:buNone/>
            </a:pPr>
            <a:r>
              <a:rPr lang="en-US" altLang="en-US" sz="2000" dirty="0"/>
              <a:t>R: Randomness</a:t>
            </a:r>
          </a:p>
        </p:txBody>
      </p:sp>
      <p:sp>
        <p:nvSpPr>
          <p:cNvPr id="2" name="TextBox 1">
            <a:extLst>
              <a:ext uri="{FF2B5EF4-FFF2-40B4-BE49-F238E27FC236}">
                <a16:creationId xmlns:a16="http://schemas.microsoft.com/office/drawing/2014/main" id="{857ECB58-161B-8A98-66A5-C82689490A9D}"/>
              </a:ext>
            </a:extLst>
          </p:cNvPr>
          <p:cNvSpPr txBox="1"/>
          <p:nvPr/>
        </p:nvSpPr>
        <p:spPr>
          <a:xfrm>
            <a:off x="384172" y="2877766"/>
            <a:ext cx="8487453" cy="1969770"/>
          </a:xfrm>
          <a:prstGeom prst="rect">
            <a:avLst/>
          </a:prstGeom>
          <a:noFill/>
        </p:spPr>
        <p:txBody>
          <a:bodyPr wrap="square" rtlCol="0">
            <a:spAutoFit/>
          </a:bodyPr>
          <a:lstStyle/>
          <a:p>
            <a:pPr marL="0" indent="0">
              <a:spcAft>
                <a:spcPts val="1200"/>
              </a:spcAft>
              <a:buNone/>
            </a:pPr>
            <a:r>
              <a:rPr lang="en-US" altLang="en-US" sz="1800" dirty="0"/>
              <a:t>Eq 2-1: </a:t>
            </a:r>
            <a:r>
              <a:rPr lang="en-US" altLang="en-US" sz="2800" dirty="0"/>
              <a:t>Confidence interval: sample statistic ± margin Error</a:t>
            </a:r>
          </a:p>
          <a:p>
            <a:pPr marL="0" indent="0">
              <a:buNone/>
            </a:pPr>
            <a:r>
              <a:rPr lang="en-US" altLang="en-US" sz="2800" dirty="0"/>
              <a:t>To generate a confidence interval (given a sample statistic and the margin of error), add </a:t>
            </a:r>
            <a:r>
              <a:rPr lang="en-US" altLang="en-US" sz="2800"/>
              <a:t>margin of </a:t>
            </a:r>
            <a:r>
              <a:rPr lang="en-US" altLang="en-US" sz="2800" dirty="0"/>
              <a:t>error (ME) to get the upper-right end. Subtract ME to get the lower left end. </a:t>
            </a:r>
            <a:endParaRPr lang="en-US" sz="2800" dirty="0"/>
          </a:p>
        </p:txBody>
      </p:sp>
      <p:sp>
        <p:nvSpPr>
          <p:cNvPr id="3" name="TextBox 2">
            <a:extLst>
              <a:ext uri="{FF2B5EF4-FFF2-40B4-BE49-F238E27FC236}">
                <a16:creationId xmlns:a16="http://schemas.microsoft.com/office/drawing/2014/main" id="{EDCB76FD-6169-C7F2-9BAD-DF52F80B4F34}"/>
              </a:ext>
            </a:extLst>
          </p:cNvPr>
          <p:cNvSpPr txBox="1"/>
          <p:nvPr/>
        </p:nvSpPr>
        <p:spPr>
          <a:xfrm>
            <a:off x="384173" y="5077103"/>
            <a:ext cx="8590462" cy="523220"/>
          </a:xfrm>
          <a:prstGeom prst="rect">
            <a:avLst/>
          </a:prstGeom>
          <a:noFill/>
        </p:spPr>
        <p:txBody>
          <a:bodyPr wrap="square" rtlCol="0">
            <a:spAutoFit/>
          </a:bodyPr>
          <a:lstStyle/>
          <a:p>
            <a:pPr marL="0" indent="0">
              <a:spcBef>
                <a:spcPts val="0"/>
              </a:spcBef>
              <a:buNone/>
            </a:pPr>
            <a:r>
              <a:rPr lang="en-US" altLang="en-US" sz="2800" dirty="0"/>
              <a:t>What is </a:t>
            </a:r>
            <a:r>
              <a:rPr lang="en-US" altLang="en-US" sz="2800" i="1" dirty="0"/>
              <a:t>margin of error (ME)</a:t>
            </a:r>
            <a:r>
              <a:rPr lang="en-US" altLang="en-US" sz="2800" dirty="0"/>
              <a:t>?</a:t>
            </a:r>
            <a:endParaRPr lang="en-US" sz="2800" dirty="0"/>
          </a:p>
        </p:txBody>
      </p:sp>
    </p:spTree>
    <p:extLst>
      <p:ext uri="{BB962C8B-B14F-4D97-AF65-F5344CB8AC3E}">
        <p14:creationId xmlns:p14="http://schemas.microsoft.com/office/powerpoint/2010/main" val="256643408"/>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330739" y="1801813"/>
            <a:ext cx="8476035" cy="4840287"/>
          </a:xfrm>
        </p:spPr>
        <p:txBody>
          <a:bodyPr/>
          <a:lstStyle/>
          <a:p>
            <a:pPr marL="0" indent="0">
              <a:spcBef>
                <a:spcPts val="0"/>
              </a:spcBef>
              <a:buNone/>
            </a:pPr>
            <a:r>
              <a:rPr lang="en-US" altLang="en-US" sz="2800" b="1" dirty="0"/>
              <a:t>Margin of Error</a:t>
            </a:r>
            <a:r>
              <a:rPr lang="en-US" altLang="en-US" sz="2800" dirty="0"/>
              <a:t> (ME): variation above [or below] the sample statistic </a:t>
            </a:r>
            <a:r>
              <a:rPr lang="en-US" altLang="en-US" sz="2800" i="1" dirty="0"/>
              <a:t>expected</a:t>
            </a:r>
            <a:r>
              <a:rPr lang="en-US" altLang="en-US" sz="2800" dirty="0"/>
              <a:t> 95% of time where </a:t>
            </a:r>
            <a:r>
              <a:rPr lang="en-US" altLang="en-US" sz="2800" i="1" dirty="0"/>
              <a:t>expected</a:t>
            </a:r>
            <a:r>
              <a:rPr lang="en-US" altLang="en-US" sz="2800" dirty="0"/>
              <a:t> means average in a large number of tries.</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38</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330740" y="457200"/>
            <a:ext cx="8476034" cy="1066800"/>
          </a:xfrm>
        </p:spPr>
        <p:txBody>
          <a:bodyPr/>
          <a:lstStyle/>
          <a:p>
            <a:r>
              <a:rPr lang="en-US" altLang="en-US" sz="3200" b="0" dirty="0">
                <a:latin typeface="Rockwell Extra Bold" panose="02060903040505020403" pitchFamily="18" charset="0"/>
              </a:rPr>
              <a:t>2.6.3 Small-Group Randomness: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3) 95% Margin of Error</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p:cNvSpPr/>
          <p:nvPr/>
        </p:nvSpPr>
        <p:spPr>
          <a:xfrm>
            <a:off x="384175" y="87253"/>
            <a:ext cx="2066925" cy="400110"/>
          </a:xfrm>
          <a:prstGeom prst="rect">
            <a:avLst/>
          </a:prstGeom>
        </p:spPr>
        <p:txBody>
          <a:bodyPr wrap="square">
            <a:spAutoFit/>
          </a:bodyPr>
          <a:lstStyle/>
          <a:p>
            <a:pPr marL="457200" indent="-457200">
              <a:buNone/>
            </a:pPr>
            <a:r>
              <a:rPr lang="en-US" altLang="en-US" sz="2000" dirty="0"/>
              <a:t>R: Randomness</a:t>
            </a:r>
          </a:p>
        </p:txBody>
      </p:sp>
      <p:sp>
        <p:nvSpPr>
          <p:cNvPr id="2" name="TextBox 1">
            <a:extLst>
              <a:ext uri="{FF2B5EF4-FFF2-40B4-BE49-F238E27FC236}">
                <a16:creationId xmlns:a16="http://schemas.microsoft.com/office/drawing/2014/main" id="{24EF6B60-E9BA-A88E-F7E6-31AF80C939D5}"/>
              </a:ext>
            </a:extLst>
          </p:cNvPr>
          <p:cNvSpPr txBox="1"/>
          <p:nvPr/>
        </p:nvSpPr>
        <p:spPr>
          <a:xfrm>
            <a:off x="384175" y="3362325"/>
            <a:ext cx="8144448" cy="2246769"/>
          </a:xfrm>
          <a:prstGeom prst="rect">
            <a:avLst/>
          </a:prstGeom>
          <a:noFill/>
        </p:spPr>
        <p:txBody>
          <a:bodyPr wrap="square" rtlCol="0">
            <a:spAutoFit/>
          </a:bodyPr>
          <a:lstStyle/>
          <a:p>
            <a:pPr marL="0" indent="0">
              <a:spcBef>
                <a:spcPts val="0"/>
              </a:spcBef>
              <a:buNone/>
            </a:pPr>
            <a:r>
              <a:rPr lang="en-US" altLang="en-US" sz="2800" dirty="0"/>
              <a:t>Why 95% accuracy?  Why not 100%?</a:t>
            </a:r>
          </a:p>
          <a:p>
            <a:pPr>
              <a:spcBef>
                <a:spcPts val="0"/>
              </a:spcBef>
            </a:pPr>
            <a:r>
              <a:rPr lang="en-US" altLang="en-US" sz="2800" dirty="0"/>
              <a:t>As accuracy increases, precision decreases. </a:t>
            </a:r>
          </a:p>
          <a:p>
            <a:pPr marL="0" indent="0">
              <a:spcBef>
                <a:spcPts val="0"/>
              </a:spcBef>
              <a:buNone/>
            </a:pPr>
            <a:r>
              <a:rPr lang="en-US" altLang="en-US" sz="2800" dirty="0"/>
              <a:t>100% accuracy range [0 to infinity] = 0% precision.</a:t>
            </a:r>
          </a:p>
          <a:p>
            <a:pPr>
              <a:spcBef>
                <a:spcPts val="0"/>
              </a:spcBef>
            </a:pPr>
            <a:r>
              <a:rPr lang="en-US" altLang="en-US" sz="2800" dirty="0"/>
              <a:t>Counter-intuitive: Usually as accuracy↑ = precision↑.  </a:t>
            </a:r>
          </a:p>
          <a:p>
            <a:pPr marL="0" indent="0">
              <a:spcBef>
                <a:spcPts val="0"/>
              </a:spcBef>
              <a:buNone/>
            </a:pPr>
            <a:r>
              <a:rPr lang="en-US" altLang="en-US" sz="2800" dirty="0"/>
              <a:t>Chose 95% accuracy as a balance with precision.</a:t>
            </a:r>
          </a:p>
        </p:txBody>
      </p:sp>
      <p:sp>
        <p:nvSpPr>
          <p:cNvPr id="6" name="TextBox 5">
            <a:extLst>
              <a:ext uri="{FF2B5EF4-FFF2-40B4-BE49-F238E27FC236}">
                <a16:creationId xmlns:a16="http://schemas.microsoft.com/office/drawing/2014/main" id="{E30F161A-04D1-6F70-3152-91A75BE7E93F}"/>
              </a:ext>
            </a:extLst>
          </p:cNvPr>
          <p:cNvSpPr txBox="1"/>
          <p:nvPr/>
        </p:nvSpPr>
        <p:spPr>
          <a:xfrm>
            <a:off x="384175" y="5877580"/>
            <a:ext cx="7756156" cy="523220"/>
          </a:xfrm>
          <a:prstGeom prst="rect">
            <a:avLst/>
          </a:prstGeom>
          <a:noFill/>
        </p:spPr>
        <p:txBody>
          <a:bodyPr wrap="square" rtlCol="0">
            <a:spAutoFit/>
          </a:bodyPr>
          <a:lstStyle/>
          <a:p>
            <a:pPr marL="0" indent="0">
              <a:spcBef>
                <a:spcPts val="0"/>
              </a:spcBef>
              <a:buNone/>
            </a:pPr>
            <a:r>
              <a:rPr lang="en-US" altLang="en-US" sz="2800" i="1" dirty="0"/>
              <a:t>How do we get the margin of error (ME)</a:t>
            </a:r>
            <a:r>
              <a:rPr lang="en-US" altLang="en-US" sz="2800" dirty="0"/>
              <a:t>?</a:t>
            </a:r>
            <a:endParaRPr lang="en-US" sz="2800" dirty="0"/>
          </a:p>
        </p:txBody>
      </p:sp>
    </p:spTree>
    <p:extLst>
      <p:ext uri="{BB962C8B-B14F-4D97-AF65-F5344CB8AC3E}">
        <p14:creationId xmlns:p14="http://schemas.microsoft.com/office/powerpoint/2010/main" val="3701329667"/>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7D4F0-D968-FEBF-789F-43B1AE3439C9}"/>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979DA29E-9305-0CE0-5841-C98921E8EF93}"/>
              </a:ext>
            </a:extLst>
          </p:cNvPr>
          <p:cNvSpPr>
            <a:spLocks noGrp="1" noChangeAspect="1" noChangeArrowheads="1"/>
          </p:cNvSpPr>
          <p:nvPr>
            <p:ph type="body" sz="half" idx="4294967295"/>
          </p:nvPr>
        </p:nvSpPr>
        <p:spPr>
          <a:xfrm>
            <a:off x="419100" y="1801813"/>
            <a:ext cx="8471981" cy="4840287"/>
          </a:xfrm>
        </p:spPr>
        <p:txBody>
          <a:bodyPr/>
          <a:lstStyle/>
          <a:p>
            <a:pPr marL="0" indent="0">
              <a:buNone/>
            </a:pPr>
            <a:r>
              <a:rPr lang="en-US" altLang="en-US" sz="2800" dirty="0"/>
              <a:t>Margin of Error (ME) is normally shown at the end of a survey in this format: ± 3 percentage points or ± 3% </a:t>
            </a:r>
            <a:br>
              <a:rPr lang="en-US" altLang="en-US" sz="2800" dirty="0"/>
            </a:br>
            <a:r>
              <a:rPr lang="en-US" altLang="en-US" sz="2800" dirty="0"/>
              <a:t>for a sample size of 1,024. </a:t>
            </a:r>
          </a:p>
          <a:p>
            <a:pPr marL="0" indent="0">
              <a:buNone/>
            </a:pPr>
            <a:endParaRPr lang="en-US" altLang="en-US" sz="1050" dirty="0"/>
          </a:p>
          <a:p>
            <a:pPr marL="92075" indent="-184150">
              <a:buNone/>
            </a:pPr>
            <a:r>
              <a:rPr lang="en-US" altLang="en-US" sz="2800" dirty="0"/>
              <a:t>As sample size increases, margin of error decreases.</a:t>
            </a:r>
          </a:p>
          <a:p>
            <a:pPr marL="92075" indent="-184150">
              <a:spcBef>
                <a:spcPts val="0"/>
              </a:spcBef>
              <a:buNone/>
            </a:pPr>
            <a:r>
              <a:rPr lang="en-US" sz="2800" dirty="0"/>
              <a:t>To cut margin of error in half: quadruple sample size.</a:t>
            </a:r>
          </a:p>
          <a:p>
            <a:pPr marL="92075" indent="-184150">
              <a:spcBef>
                <a:spcPts val="0"/>
              </a:spcBef>
              <a:buNone/>
            </a:pPr>
            <a:r>
              <a:rPr lang="en-US" sz="2800" dirty="0"/>
              <a:t>Cutting sample size in half, increases ME by 41%. </a:t>
            </a:r>
            <a:br>
              <a:rPr lang="en-US" altLang="en-US" sz="2800" dirty="0"/>
            </a:br>
            <a:endParaRPr lang="en-US" altLang="en-US" sz="1050" dirty="0"/>
          </a:p>
          <a:p>
            <a:pPr marL="0" indent="0">
              <a:spcBef>
                <a:spcPts val="0"/>
              </a:spcBef>
              <a:buNone/>
            </a:pPr>
            <a:endParaRPr lang="en-US" altLang="en-US" sz="2800" i="1" dirty="0"/>
          </a:p>
        </p:txBody>
      </p:sp>
      <p:sp>
        <p:nvSpPr>
          <p:cNvPr id="11267" name="Slide Number Placeholder 4">
            <a:extLst>
              <a:ext uri="{FF2B5EF4-FFF2-40B4-BE49-F238E27FC236}">
                <a16:creationId xmlns:a16="http://schemas.microsoft.com/office/drawing/2014/main" id="{6B43A871-5F5A-CCE5-2DD6-A818D6A2BA6C}"/>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39</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2304228F-9EE5-DA9A-B175-949159AD4A07}"/>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2.6 Small-Group Randomness: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4) Source of Margin of Error</a:t>
            </a:r>
          </a:p>
        </p:txBody>
      </p:sp>
      <p:sp>
        <p:nvSpPr>
          <p:cNvPr id="11269" name="Rectangle 4">
            <a:extLst>
              <a:ext uri="{FF2B5EF4-FFF2-40B4-BE49-F238E27FC236}">
                <a16:creationId xmlns:a16="http://schemas.microsoft.com/office/drawing/2014/main" id="{B9FC6AE9-6E5B-7F3D-4CB5-AB4552CE1C01}"/>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a:extLst>
              <a:ext uri="{FF2B5EF4-FFF2-40B4-BE49-F238E27FC236}">
                <a16:creationId xmlns:a16="http://schemas.microsoft.com/office/drawing/2014/main" id="{DC1746C0-C22A-13A9-5EE5-795D2FEEB4D2}"/>
              </a:ext>
            </a:extLst>
          </p:cNvPr>
          <p:cNvSpPr/>
          <p:nvPr/>
        </p:nvSpPr>
        <p:spPr>
          <a:xfrm>
            <a:off x="663575" y="99953"/>
            <a:ext cx="2066925" cy="400110"/>
          </a:xfrm>
          <a:prstGeom prst="rect">
            <a:avLst/>
          </a:prstGeom>
        </p:spPr>
        <p:txBody>
          <a:bodyPr wrap="square">
            <a:spAutoFit/>
          </a:bodyPr>
          <a:lstStyle/>
          <a:p>
            <a:pPr marL="457200" indent="-457200">
              <a:buNone/>
            </a:pPr>
            <a:r>
              <a:rPr lang="en-US" altLang="en-US" sz="2000" dirty="0"/>
              <a:t>R: Randomness</a:t>
            </a:r>
          </a:p>
        </p:txBody>
      </p:sp>
      <p:sp>
        <p:nvSpPr>
          <p:cNvPr id="3" name="TextBox 2">
            <a:extLst>
              <a:ext uri="{FF2B5EF4-FFF2-40B4-BE49-F238E27FC236}">
                <a16:creationId xmlns:a16="http://schemas.microsoft.com/office/drawing/2014/main" id="{45E257CE-A72F-3E04-BEF2-84FBA6E3A469}"/>
              </a:ext>
            </a:extLst>
          </p:cNvPr>
          <p:cNvSpPr txBox="1"/>
          <p:nvPr/>
        </p:nvSpPr>
        <p:spPr>
          <a:xfrm>
            <a:off x="407211" y="4909602"/>
            <a:ext cx="8381189" cy="1138773"/>
          </a:xfrm>
          <a:prstGeom prst="rect">
            <a:avLst/>
          </a:prstGeom>
          <a:noFill/>
        </p:spPr>
        <p:txBody>
          <a:bodyPr wrap="square" rtlCol="0">
            <a:spAutoFit/>
          </a:bodyPr>
          <a:lstStyle/>
          <a:p>
            <a:pPr marL="0" indent="0">
              <a:buNone/>
            </a:pPr>
            <a:endParaRPr lang="en-US" altLang="en-US" sz="1200" dirty="0"/>
          </a:p>
          <a:p>
            <a:pPr marL="0" indent="0">
              <a:buNone/>
            </a:pPr>
            <a:r>
              <a:rPr lang="en-US" altLang="en-US" sz="2800" dirty="0"/>
              <a:t>Margin of Error can be calculated.   Consult a statistician or take an introductory statistical inference course.  </a:t>
            </a:r>
          </a:p>
        </p:txBody>
      </p:sp>
    </p:spTree>
    <p:extLst>
      <p:ext uri="{BB962C8B-B14F-4D97-AF65-F5344CB8AC3E}">
        <p14:creationId xmlns:p14="http://schemas.microsoft.com/office/powerpoint/2010/main" val="353621585"/>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533400" y="1801813"/>
            <a:ext cx="8151813" cy="4840287"/>
          </a:xfrm>
        </p:spPr>
        <p:txBody>
          <a:bodyPr/>
          <a:lstStyle/>
          <a:p>
            <a:pPr marL="457200" indent="-457200">
              <a:buNone/>
            </a:pPr>
            <a:r>
              <a:rPr lang="en-US" altLang="en-US" dirty="0"/>
              <a:t>.</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Two-Group Comparisons: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Ordered and Arithmetic</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2" name="Picture 1"/>
          <p:cNvPicPr>
            <a:picLocks noChangeAspect="1"/>
          </p:cNvPicPr>
          <p:nvPr/>
        </p:nvPicPr>
        <p:blipFill>
          <a:blip r:embed="rId3"/>
          <a:stretch>
            <a:fillRect/>
          </a:stretch>
        </p:blipFill>
        <p:spPr>
          <a:xfrm>
            <a:off x="266184" y="1801813"/>
            <a:ext cx="3787775" cy="1547577"/>
          </a:xfrm>
          <a:prstGeom prst="rect">
            <a:avLst/>
          </a:prstGeom>
        </p:spPr>
      </p:pic>
      <p:pic>
        <p:nvPicPr>
          <p:cNvPr id="3" name="Picture 2"/>
          <p:cNvPicPr>
            <a:picLocks noChangeAspect="1"/>
          </p:cNvPicPr>
          <p:nvPr/>
        </p:nvPicPr>
        <p:blipFill>
          <a:blip r:embed="rId4"/>
          <a:stretch>
            <a:fillRect/>
          </a:stretch>
        </p:blipFill>
        <p:spPr>
          <a:xfrm>
            <a:off x="2423597" y="3429000"/>
            <a:ext cx="6605289" cy="3244849"/>
          </a:xfrm>
          <a:prstGeom prst="rect">
            <a:avLst/>
          </a:prstGeom>
        </p:spPr>
      </p:pic>
      <p:sp>
        <p:nvSpPr>
          <p:cNvPr id="4" name="TextBox 3">
            <a:extLst>
              <a:ext uri="{FF2B5EF4-FFF2-40B4-BE49-F238E27FC236}">
                <a16:creationId xmlns:a16="http://schemas.microsoft.com/office/drawing/2014/main" id="{2EA0B45E-5CF2-1372-AD1B-ED01FC8B80EF}"/>
              </a:ext>
            </a:extLst>
          </p:cNvPr>
          <p:cNvSpPr txBox="1"/>
          <p:nvPr/>
        </p:nvSpPr>
        <p:spPr>
          <a:xfrm>
            <a:off x="663575" y="147638"/>
            <a:ext cx="1123950" cy="230832"/>
          </a:xfrm>
          <a:prstGeom prst="rect">
            <a:avLst/>
          </a:prstGeom>
          <a:noFill/>
        </p:spPr>
        <p:txBody>
          <a:bodyPr wrap="square" rtlCol="0">
            <a:spAutoFit/>
          </a:bodyPr>
          <a:lstStyle/>
          <a:p>
            <a:r>
              <a:rPr lang="en-US" sz="900" dirty="0"/>
              <a:t>2.3      P 61, 62 </a:t>
            </a:r>
          </a:p>
        </p:txBody>
      </p:sp>
    </p:spTree>
    <p:extLst>
      <p:ext uri="{BB962C8B-B14F-4D97-AF65-F5344CB8AC3E}">
        <p14:creationId xmlns:p14="http://schemas.microsoft.com/office/powerpoint/2010/main" val="3297266857"/>
      </p:ext>
    </p:extLst>
  </p:cSld>
  <p:clrMapOvr>
    <a:masterClrMapping/>
  </p:clrMapOvr>
  <p:transition spd="slow">
    <p:pull dir="l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36CC9-C5D2-8824-0698-8CBF15645CF5}"/>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63A27F06-7E19-7456-52EF-41F7D2DA3704}"/>
              </a:ext>
            </a:extLst>
          </p:cNvPr>
          <p:cNvSpPr>
            <a:spLocks noGrp="1" noChangeAspect="1" noChangeArrowheads="1"/>
          </p:cNvSpPr>
          <p:nvPr>
            <p:ph type="body" sz="half" idx="4294967295"/>
          </p:nvPr>
        </p:nvSpPr>
        <p:spPr>
          <a:xfrm>
            <a:off x="419100" y="1801813"/>
            <a:ext cx="8471981" cy="4840287"/>
          </a:xfrm>
        </p:spPr>
        <p:txBody>
          <a:bodyPr/>
          <a:lstStyle/>
          <a:p>
            <a:pPr marL="0" indent="0" algn="ctr">
              <a:buNone/>
            </a:pPr>
            <a:r>
              <a:rPr lang="en-US" altLang="en-US" sz="2800" dirty="0"/>
              <a:t>,</a:t>
            </a:r>
            <a:endParaRPr lang="en-US" altLang="en-US" sz="2800" i="1" dirty="0"/>
          </a:p>
        </p:txBody>
      </p:sp>
      <p:sp>
        <p:nvSpPr>
          <p:cNvPr id="11267" name="Slide Number Placeholder 4">
            <a:extLst>
              <a:ext uri="{FF2B5EF4-FFF2-40B4-BE49-F238E27FC236}">
                <a16:creationId xmlns:a16="http://schemas.microsoft.com/office/drawing/2014/main" id="{F68E90EC-5405-B071-96AB-5530F0D88880}"/>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40</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B7F208EB-A37D-5766-CFF4-43774FF829AC}"/>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2.6 Small-Group Randomness: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Which differences are “real”?</a:t>
            </a:r>
          </a:p>
        </p:txBody>
      </p:sp>
      <p:sp>
        <p:nvSpPr>
          <p:cNvPr id="11269" name="Rectangle 4">
            <a:extLst>
              <a:ext uri="{FF2B5EF4-FFF2-40B4-BE49-F238E27FC236}">
                <a16:creationId xmlns:a16="http://schemas.microsoft.com/office/drawing/2014/main" id="{D25C54CF-7F65-E144-415A-4FE3C4AFE11A}"/>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a:extLst>
              <a:ext uri="{FF2B5EF4-FFF2-40B4-BE49-F238E27FC236}">
                <a16:creationId xmlns:a16="http://schemas.microsoft.com/office/drawing/2014/main" id="{39DAB17E-0A24-882E-8956-2F2A1457FC87}"/>
              </a:ext>
            </a:extLst>
          </p:cNvPr>
          <p:cNvSpPr/>
          <p:nvPr/>
        </p:nvSpPr>
        <p:spPr>
          <a:xfrm>
            <a:off x="663575" y="99953"/>
            <a:ext cx="2066925" cy="400110"/>
          </a:xfrm>
          <a:prstGeom prst="rect">
            <a:avLst/>
          </a:prstGeom>
        </p:spPr>
        <p:txBody>
          <a:bodyPr wrap="square">
            <a:spAutoFit/>
          </a:bodyPr>
          <a:lstStyle/>
          <a:p>
            <a:pPr marL="457200" indent="-457200">
              <a:buNone/>
            </a:pPr>
            <a:r>
              <a:rPr lang="en-US" altLang="en-US" sz="2000" dirty="0"/>
              <a:t>R: Randomness</a:t>
            </a:r>
          </a:p>
        </p:txBody>
      </p:sp>
      <p:pic>
        <p:nvPicPr>
          <p:cNvPr id="4" name="Picture 3">
            <a:extLst>
              <a:ext uri="{FF2B5EF4-FFF2-40B4-BE49-F238E27FC236}">
                <a16:creationId xmlns:a16="http://schemas.microsoft.com/office/drawing/2014/main" id="{CEE08A71-0E15-25D1-C575-BD554818DAD9}"/>
              </a:ext>
            </a:extLst>
          </p:cNvPr>
          <p:cNvPicPr>
            <a:picLocks noChangeAspect="1"/>
          </p:cNvPicPr>
          <p:nvPr/>
        </p:nvPicPr>
        <p:blipFill>
          <a:blip r:embed="rId3"/>
          <a:stretch>
            <a:fillRect/>
          </a:stretch>
        </p:blipFill>
        <p:spPr>
          <a:xfrm>
            <a:off x="758470" y="1789113"/>
            <a:ext cx="7627059" cy="4806970"/>
          </a:xfrm>
          <a:prstGeom prst="rect">
            <a:avLst/>
          </a:prstGeom>
        </p:spPr>
      </p:pic>
    </p:spTree>
    <p:extLst>
      <p:ext uri="{BB962C8B-B14F-4D97-AF65-F5344CB8AC3E}">
        <p14:creationId xmlns:p14="http://schemas.microsoft.com/office/powerpoint/2010/main" val="2104697223"/>
      </p:ext>
    </p:extLst>
  </p:cSld>
  <p:clrMapOvr>
    <a:masterClrMapping/>
  </p:clrMapOvr>
  <p:transition spd="slow">
    <p:pull dir="l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endParaRPr lang="en-US" altLang="en-US" dirty="0"/>
          </a:p>
          <a:p>
            <a:pPr marL="457200" indent="-457200">
              <a:buNone/>
            </a:pPr>
            <a:endParaRPr lang="en-US" altLang="en-US" dirty="0"/>
          </a:p>
          <a:p>
            <a:pPr marL="457200" indent="-457200">
              <a:buNone/>
            </a:pPr>
            <a:endParaRPr lang="en-US" altLang="en-US" dirty="0"/>
          </a:p>
          <a:p>
            <a:pPr marL="457200" indent="-457200">
              <a:buNone/>
            </a:pPr>
            <a:endParaRPr lang="en-US" altLang="en-US" dirty="0"/>
          </a:p>
          <a:p>
            <a:pPr marL="457200" indent="-457200">
              <a:buNone/>
            </a:pPr>
            <a:endParaRPr lang="en-US" altLang="en-US" dirty="0"/>
          </a:p>
          <a:p>
            <a:pPr marL="457200" indent="-457200">
              <a:buNone/>
            </a:pPr>
            <a:r>
              <a:rPr lang="en-US" altLang="en-US" dirty="0"/>
              <a:t>Wrong order and Other Errors involve critical thinking (mental solutions). See Ch 4, 6 &amp; 7. </a:t>
            </a:r>
          </a:p>
          <a:p>
            <a:pPr marL="457200" indent="-457200">
              <a:buNone/>
            </a:pPr>
            <a:r>
              <a:rPr lang="en-US" altLang="en-US" dirty="0"/>
              <a:t>There are physical solutions for Bias. </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41</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2.7 Error/Bias Influences: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Review of Problems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p:cNvSpPr/>
          <p:nvPr/>
        </p:nvSpPr>
        <p:spPr>
          <a:xfrm>
            <a:off x="663575" y="99953"/>
            <a:ext cx="2066925" cy="400110"/>
          </a:xfrm>
          <a:prstGeom prst="rect">
            <a:avLst/>
          </a:prstGeom>
        </p:spPr>
        <p:txBody>
          <a:bodyPr wrap="square">
            <a:spAutoFit/>
          </a:bodyPr>
          <a:lstStyle/>
          <a:p>
            <a:pPr marL="457200" indent="-457200">
              <a:buNone/>
            </a:pPr>
            <a:r>
              <a:rPr lang="en-US" altLang="en-US" sz="2000" dirty="0"/>
              <a:t>E: Error/Bias</a:t>
            </a:r>
          </a:p>
        </p:txBody>
      </p:sp>
      <p:pic>
        <p:nvPicPr>
          <p:cNvPr id="4" name="Picture 3">
            <a:extLst>
              <a:ext uri="{FF2B5EF4-FFF2-40B4-BE49-F238E27FC236}">
                <a16:creationId xmlns:a16="http://schemas.microsoft.com/office/drawing/2014/main" id="{DD7EF870-5197-6928-0A3F-9FB463C2456B}"/>
              </a:ext>
            </a:extLst>
          </p:cNvPr>
          <p:cNvPicPr>
            <a:picLocks noChangeAspect="1"/>
          </p:cNvPicPr>
          <p:nvPr/>
        </p:nvPicPr>
        <p:blipFill>
          <a:blip r:embed="rId3"/>
          <a:stretch>
            <a:fillRect/>
          </a:stretch>
        </p:blipFill>
        <p:spPr>
          <a:xfrm>
            <a:off x="647219" y="1843764"/>
            <a:ext cx="7758594" cy="2693956"/>
          </a:xfrm>
          <a:prstGeom prst="rect">
            <a:avLst/>
          </a:prstGeom>
        </p:spPr>
      </p:pic>
    </p:spTree>
    <p:extLst>
      <p:ext uri="{BB962C8B-B14F-4D97-AF65-F5344CB8AC3E}">
        <p14:creationId xmlns:p14="http://schemas.microsoft.com/office/powerpoint/2010/main" val="4012442063"/>
      </p:ext>
    </p:extLst>
  </p:cSld>
  <p:clrMapOvr>
    <a:masterClrMapping/>
  </p:clrMapOvr>
  <p:transition spd="slow">
    <p:pull dir="l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3B9D2-0D0D-4A92-C45A-A774500D6550}"/>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45CFC07F-3132-4661-54EA-86BEDB7FCDD4}"/>
              </a:ext>
            </a:extLst>
          </p:cNvPr>
          <p:cNvSpPr>
            <a:spLocks noGrp="1" noChangeAspect="1" noChangeArrowheads="1"/>
          </p:cNvSpPr>
          <p:nvPr>
            <p:ph type="body" sz="half" idx="4294967295"/>
          </p:nvPr>
        </p:nvSpPr>
        <p:spPr>
          <a:xfrm>
            <a:off x="419100" y="1801813"/>
            <a:ext cx="8266113" cy="4840287"/>
          </a:xfrm>
        </p:spPr>
        <p:txBody>
          <a:bodyPr/>
          <a:lstStyle/>
          <a:p>
            <a:pPr marL="457200" indent="-457200">
              <a:spcBef>
                <a:spcPts val="0"/>
              </a:spcBef>
              <a:buNone/>
            </a:pPr>
            <a:r>
              <a:rPr lang="en-US" altLang="en-US" sz="2800" i="1" dirty="0"/>
              <a:t>Subject (respondent) bias</a:t>
            </a:r>
          </a:p>
          <a:p>
            <a:pPr>
              <a:spcBef>
                <a:spcPts val="0"/>
              </a:spcBef>
            </a:pPr>
            <a:r>
              <a:rPr lang="en-US" altLang="en-US" sz="2800" dirty="0"/>
              <a:t>Acquiescence bias, social desirability</a:t>
            </a:r>
          </a:p>
          <a:p>
            <a:pPr>
              <a:spcBef>
                <a:spcPts val="0"/>
              </a:spcBef>
            </a:pPr>
            <a:r>
              <a:rPr lang="en-US" altLang="en-US" sz="2800" dirty="0"/>
              <a:t>Sponsor bias, please the person asking</a:t>
            </a:r>
          </a:p>
          <a:p>
            <a:pPr>
              <a:spcBef>
                <a:spcPts val="0"/>
              </a:spcBef>
            </a:pPr>
            <a:endParaRPr lang="en-US" altLang="en-US" sz="2800" dirty="0"/>
          </a:p>
          <a:p>
            <a:pPr marL="457200" indent="-457200">
              <a:spcBef>
                <a:spcPts val="0"/>
              </a:spcBef>
              <a:buNone/>
            </a:pPr>
            <a:r>
              <a:rPr lang="en-US" altLang="en-US" sz="2800" i="1" dirty="0"/>
              <a:t>Measurement (researcher</a:t>
            </a:r>
            <a:r>
              <a:rPr lang="en-US" altLang="en-US" sz="2800" i="1"/>
              <a:t>) bias</a:t>
            </a:r>
            <a:endParaRPr lang="en-US" altLang="en-US" sz="2800" i="1" dirty="0"/>
          </a:p>
          <a:p>
            <a:pPr>
              <a:spcBef>
                <a:spcPts val="0"/>
              </a:spcBef>
            </a:pPr>
            <a:r>
              <a:rPr lang="en-US" altLang="en-US" sz="2800" dirty="0"/>
              <a:t>Instrument bias </a:t>
            </a:r>
          </a:p>
          <a:p>
            <a:pPr>
              <a:spcBef>
                <a:spcPts val="0"/>
              </a:spcBef>
            </a:pPr>
            <a:r>
              <a:rPr lang="en-US" altLang="en-US" sz="2800" dirty="0"/>
              <a:t>Confirmation bias (select only what confirms)</a:t>
            </a:r>
          </a:p>
          <a:p>
            <a:pPr marL="457200" indent="-457200">
              <a:spcBef>
                <a:spcPts val="0"/>
              </a:spcBef>
              <a:buNone/>
            </a:pPr>
            <a:endParaRPr lang="en-US" altLang="en-US" sz="2800" i="1" dirty="0"/>
          </a:p>
          <a:p>
            <a:pPr marL="457200" indent="-457200">
              <a:spcBef>
                <a:spcPts val="0"/>
              </a:spcBef>
              <a:buNone/>
            </a:pPr>
            <a:r>
              <a:rPr lang="en-US" altLang="en-US" sz="2800" i="1" dirty="0"/>
              <a:t>Sampling bias.</a:t>
            </a:r>
          </a:p>
          <a:p>
            <a:pPr>
              <a:spcBef>
                <a:spcPts val="0"/>
              </a:spcBef>
            </a:pPr>
            <a:r>
              <a:rPr lang="en-US" altLang="en-US" sz="2800" dirty="0"/>
              <a:t>Self-selection bias, non-response bias</a:t>
            </a:r>
          </a:p>
          <a:p>
            <a:pPr>
              <a:spcBef>
                <a:spcPts val="0"/>
              </a:spcBef>
            </a:pPr>
            <a:r>
              <a:rPr lang="en-US" altLang="en-US" sz="2800" dirty="0"/>
              <a:t>Survivor bias, publication bias</a:t>
            </a:r>
            <a:endParaRPr lang="en-US" altLang="en-US" dirty="0"/>
          </a:p>
        </p:txBody>
      </p:sp>
      <p:sp>
        <p:nvSpPr>
          <p:cNvPr id="11267" name="Slide Number Placeholder 4">
            <a:extLst>
              <a:ext uri="{FF2B5EF4-FFF2-40B4-BE49-F238E27FC236}">
                <a16:creationId xmlns:a16="http://schemas.microsoft.com/office/drawing/2014/main" id="{EE08F0B5-FC44-F467-94FB-80D3B5220D6B}"/>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42</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EB6D5A04-90A1-EF90-0B6F-68C6A0076812}"/>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Bias Review:</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Synonyms</a:t>
            </a:r>
          </a:p>
        </p:txBody>
      </p:sp>
      <p:sp>
        <p:nvSpPr>
          <p:cNvPr id="11269" name="Rectangle 4">
            <a:extLst>
              <a:ext uri="{FF2B5EF4-FFF2-40B4-BE49-F238E27FC236}">
                <a16:creationId xmlns:a16="http://schemas.microsoft.com/office/drawing/2014/main" id="{B9F1CF83-A152-2B44-875A-3ED352916339}"/>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a:extLst>
              <a:ext uri="{FF2B5EF4-FFF2-40B4-BE49-F238E27FC236}">
                <a16:creationId xmlns:a16="http://schemas.microsoft.com/office/drawing/2014/main" id="{663099B4-5AE3-2100-1D22-7B077BCBBAD1}"/>
              </a:ext>
            </a:extLst>
          </p:cNvPr>
          <p:cNvSpPr/>
          <p:nvPr/>
        </p:nvSpPr>
        <p:spPr>
          <a:xfrm>
            <a:off x="663575" y="99953"/>
            <a:ext cx="2066925" cy="400110"/>
          </a:xfrm>
          <a:prstGeom prst="rect">
            <a:avLst/>
          </a:prstGeom>
        </p:spPr>
        <p:txBody>
          <a:bodyPr wrap="square">
            <a:spAutoFit/>
          </a:bodyPr>
          <a:lstStyle/>
          <a:p>
            <a:pPr marL="457200" indent="-457200">
              <a:buNone/>
            </a:pPr>
            <a:r>
              <a:rPr lang="en-US" altLang="en-US" sz="2000" dirty="0"/>
              <a:t>E: Error/Bias</a:t>
            </a:r>
          </a:p>
        </p:txBody>
      </p:sp>
    </p:spTree>
    <p:extLst>
      <p:ext uri="{BB962C8B-B14F-4D97-AF65-F5344CB8AC3E}">
        <p14:creationId xmlns:p14="http://schemas.microsoft.com/office/powerpoint/2010/main" val="576131762"/>
      </p:ext>
    </p:extLst>
  </p:cSld>
  <p:clrMapOvr>
    <a:masterClrMapping/>
  </p:clrMapOvr>
  <p:transition spd="slow">
    <p:pull dir="l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560F1-3879-FD3A-1EFA-CBE6F60B34C4}"/>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8CCBD8E5-766F-C709-C174-06713188377A}"/>
              </a:ext>
            </a:extLst>
          </p:cNvPr>
          <p:cNvSpPr>
            <a:spLocks noGrp="1" noChangeAspect="1" noChangeArrowheads="1"/>
          </p:cNvSpPr>
          <p:nvPr>
            <p:ph type="body" sz="half" idx="4294967295"/>
          </p:nvPr>
        </p:nvSpPr>
        <p:spPr>
          <a:xfrm>
            <a:off x="419100" y="1801813"/>
            <a:ext cx="8266113" cy="4840287"/>
          </a:xfrm>
        </p:spPr>
        <p:txBody>
          <a:bodyPr/>
          <a:lstStyle/>
          <a:p>
            <a:pPr marL="457200" indent="-457200">
              <a:buNone/>
            </a:pPr>
            <a:r>
              <a:rPr lang="en-US" altLang="en-US" dirty="0"/>
              <a:t>.</a:t>
            </a: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endParaRPr lang="en-US" altLang="en-US" sz="1000" dirty="0"/>
          </a:p>
          <a:p>
            <a:pPr marL="457200" indent="-457200">
              <a:buNone/>
            </a:pPr>
            <a:r>
              <a:rPr lang="en-US" altLang="en-US" dirty="0"/>
              <a:t>What is the effect of treatment: 60 point cure?</a:t>
            </a:r>
          </a:p>
          <a:p>
            <a:pPr marL="0" indent="0">
              <a:spcBef>
                <a:spcPts val="0"/>
              </a:spcBef>
              <a:buNone/>
            </a:pPr>
            <a:r>
              <a:rPr lang="en-US" altLang="en-US" b="1" dirty="0"/>
              <a:t>Placebo</a:t>
            </a:r>
            <a:r>
              <a:rPr lang="en-US" altLang="en-US" dirty="0"/>
              <a:t>: a fake treatment! Mind is powerful!</a:t>
            </a:r>
          </a:p>
          <a:p>
            <a:pPr marL="0" indent="0">
              <a:spcBef>
                <a:spcPts val="0"/>
              </a:spcBef>
              <a:buNone/>
            </a:pPr>
            <a:r>
              <a:rPr lang="en-US" altLang="en-US" dirty="0"/>
              <a:t>What is the effect of treatment: 40 point cure.</a:t>
            </a:r>
          </a:p>
          <a:p>
            <a:pPr marL="0" indent="0">
              <a:spcBef>
                <a:spcPts val="0"/>
              </a:spcBef>
              <a:buNone/>
            </a:pPr>
            <a:r>
              <a:rPr lang="en-US" altLang="en-US" dirty="0"/>
              <a:t>To control subject bias: ‘blind’ the subject.</a:t>
            </a:r>
          </a:p>
        </p:txBody>
      </p:sp>
      <p:sp>
        <p:nvSpPr>
          <p:cNvPr id="11267" name="Slide Number Placeholder 4">
            <a:extLst>
              <a:ext uri="{FF2B5EF4-FFF2-40B4-BE49-F238E27FC236}">
                <a16:creationId xmlns:a16="http://schemas.microsoft.com/office/drawing/2014/main" id="{EC2817A3-0F9D-882C-14CC-409A24CA830A}"/>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43</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C736A64C-B9FE-1338-430C-0E2214124CB4}"/>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Subject-Bias Solution:</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Single Blind: Placebo</a:t>
            </a:r>
          </a:p>
        </p:txBody>
      </p:sp>
      <p:sp>
        <p:nvSpPr>
          <p:cNvPr id="11269" name="Rectangle 4">
            <a:extLst>
              <a:ext uri="{FF2B5EF4-FFF2-40B4-BE49-F238E27FC236}">
                <a16:creationId xmlns:a16="http://schemas.microsoft.com/office/drawing/2014/main" id="{17FC52DB-7AF0-2440-AAC3-3CA11E424348}"/>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2" name="Picture 1">
            <a:extLst>
              <a:ext uri="{FF2B5EF4-FFF2-40B4-BE49-F238E27FC236}">
                <a16:creationId xmlns:a16="http://schemas.microsoft.com/office/drawing/2014/main" id="{4324060B-00B1-2991-8B94-D9F67F8A1C09}"/>
              </a:ext>
            </a:extLst>
          </p:cNvPr>
          <p:cNvPicPr>
            <a:picLocks noChangeAspect="1"/>
          </p:cNvPicPr>
          <p:nvPr/>
        </p:nvPicPr>
        <p:blipFill>
          <a:blip r:embed="rId3"/>
          <a:stretch>
            <a:fillRect/>
          </a:stretch>
        </p:blipFill>
        <p:spPr>
          <a:xfrm>
            <a:off x="390747" y="1801813"/>
            <a:ext cx="8287894" cy="2482421"/>
          </a:xfrm>
          <a:prstGeom prst="rect">
            <a:avLst/>
          </a:prstGeom>
        </p:spPr>
      </p:pic>
      <p:sp>
        <p:nvSpPr>
          <p:cNvPr id="7" name="Rectangle 6">
            <a:extLst>
              <a:ext uri="{FF2B5EF4-FFF2-40B4-BE49-F238E27FC236}">
                <a16:creationId xmlns:a16="http://schemas.microsoft.com/office/drawing/2014/main" id="{DB8C1658-AE1B-0A3A-62FC-28FD099C4087}"/>
              </a:ext>
            </a:extLst>
          </p:cNvPr>
          <p:cNvSpPr/>
          <p:nvPr/>
        </p:nvSpPr>
        <p:spPr>
          <a:xfrm>
            <a:off x="663575" y="99953"/>
            <a:ext cx="2066925" cy="400110"/>
          </a:xfrm>
          <a:prstGeom prst="rect">
            <a:avLst/>
          </a:prstGeom>
        </p:spPr>
        <p:txBody>
          <a:bodyPr wrap="square">
            <a:spAutoFit/>
          </a:bodyPr>
          <a:lstStyle/>
          <a:p>
            <a:pPr marL="457200" indent="-457200">
              <a:buNone/>
            </a:pPr>
            <a:r>
              <a:rPr lang="en-US" altLang="en-US" sz="2000" dirty="0"/>
              <a:t>E: Error/Bias</a:t>
            </a:r>
          </a:p>
        </p:txBody>
      </p:sp>
    </p:spTree>
    <p:extLst>
      <p:ext uri="{BB962C8B-B14F-4D97-AF65-F5344CB8AC3E}">
        <p14:creationId xmlns:p14="http://schemas.microsoft.com/office/powerpoint/2010/main" val="1749669086"/>
      </p:ext>
    </p:extLst>
  </p:cSld>
  <p:clrMapOvr>
    <a:masterClrMapping/>
  </p:clrMapOvr>
  <p:transition spd="slow">
    <p:pull dir="l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AEBE5-D3B1-5B31-076B-AF7036A13B27}"/>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8F520DF5-69D7-D562-8EED-E5D1FB28F4FE}"/>
              </a:ext>
            </a:extLst>
          </p:cNvPr>
          <p:cNvSpPr>
            <a:spLocks noGrp="1" noChangeAspect="1" noChangeArrowheads="1"/>
          </p:cNvSpPr>
          <p:nvPr>
            <p:ph type="body" sz="half" idx="4294967295"/>
          </p:nvPr>
        </p:nvSpPr>
        <p:spPr>
          <a:xfrm>
            <a:off x="419100" y="1801813"/>
            <a:ext cx="8266113" cy="4840287"/>
          </a:xfrm>
        </p:spPr>
        <p:txBody>
          <a:bodyPr/>
          <a:lstStyle/>
          <a:p>
            <a:pPr marL="457200" indent="-457200">
              <a:buNone/>
            </a:pPr>
            <a:r>
              <a:rPr lang="en-US" altLang="en-US" dirty="0"/>
              <a:t>To avoid researcher bias: blind the researcher</a:t>
            </a:r>
          </a:p>
          <a:p>
            <a:pPr marL="0" indent="0">
              <a:spcBef>
                <a:spcPts val="0"/>
              </a:spcBef>
              <a:buNone/>
            </a:pPr>
            <a:endParaRPr lang="en-US" altLang="en-US" dirty="0"/>
          </a:p>
          <a:p>
            <a:pPr marL="0" indent="0">
              <a:spcBef>
                <a:spcPts val="0"/>
              </a:spcBef>
              <a:buNone/>
            </a:pPr>
            <a:r>
              <a:rPr lang="en-US" altLang="en-US" dirty="0"/>
              <a:t>Blinding both the subject and the researcher is called a ‘double blind’ study. </a:t>
            </a:r>
          </a:p>
          <a:p>
            <a:pPr marL="0" indent="0">
              <a:spcBef>
                <a:spcPts val="0"/>
              </a:spcBef>
              <a:buNone/>
            </a:pPr>
            <a:endParaRPr lang="en-US" altLang="en-US" dirty="0"/>
          </a:p>
          <a:p>
            <a:pPr marL="0" indent="0">
              <a:spcBef>
                <a:spcPts val="0"/>
              </a:spcBef>
              <a:buNone/>
            </a:pPr>
            <a:r>
              <a:rPr lang="en-US" altLang="en-US" dirty="0"/>
              <a:t>Any study that involves living subjects and human researchers that could double blind and does not is immediately suspect of bias – if not of error. </a:t>
            </a:r>
          </a:p>
        </p:txBody>
      </p:sp>
      <p:sp>
        <p:nvSpPr>
          <p:cNvPr id="11267" name="Slide Number Placeholder 4">
            <a:extLst>
              <a:ext uri="{FF2B5EF4-FFF2-40B4-BE49-F238E27FC236}">
                <a16:creationId xmlns:a16="http://schemas.microsoft.com/office/drawing/2014/main" id="{7E851A12-FA52-7308-581A-6838C85B4EDF}"/>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44</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DCDEDF0F-1A9A-7A12-5A8E-1EDB2A3EE6D4}"/>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Researcher-Bias Solution:</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Double Blind Both</a:t>
            </a:r>
          </a:p>
        </p:txBody>
      </p:sp>
      <p:sp>
        <p:nvSpPr>
          <p:cNvPr id="11269" name="Rectangle 4">
            <a:extLst>
              <a:ext uri="{FF2B5EF4-FFF2-40B4-BE49-F238E27FC236}">
                <a16:creationId xmlns:a16="http://schemas.microsoft.com/office/drawing/2014/main" id="{99A1E50F-BC25-A3FF-D1BD-46B9C65531CD}"/>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a:extLst>
              <a:ext uri="{FF2B5EF4-FFF2-40B4-BE49-F238E27FC236}">
                <a16:creationId xmlns:a16="http://schemas.microsoft.com/office/drawing/2014/main" id="{3D2DCCB0-BB28-775B-EA55-46FEA962B1A4}"/>
              </a:ext>
            </a:extLst>
          </p:cNvPr>
          <p:cNvSpPr/>
          <p:nvPr/>
        </p:nvSpPr>
        <p:spPr>
          <a:xfrm>
            <a:off x="663575" y="99953"/>
            <a:ext cx="2066925" cy="400110"/>
          </a:xfrm>
          <a:prstGeom prst="rect">
            <a:avLst/>
          </a:prstGeom>
        </p:spPr>
        <p:txBody>
          <a:bodyPr wrap="square">
            <a:spAutoFit/>
          </a:bodyPr>
          <a:lstStyle/>
          <a:p>
            <a:pPr marL="457200" indent="-457200">
              <a:buNone/>
            </a:pPr>
            <a:r>
              <a:rPr lang="en-US" altLang="en-US" sz="2000" dirty="0"/>
              <a:t>E: Error/Bias</a:t>
            </a:r>
          </a:p>
        </p:txBody>
      </p:sp>
    </p:spTree>
    <p:extLst>
      <p:ext uri="{BB962C8B-B14F-4D97-AF65-F5344CB8AC3E}">
        <p14:creationId xmlns:p14="http://schemas.microsoft.com/office/powerpoint/2010/main" val="380161288"/>
      </p:ext>
    </p:extLst>
  </p:cSld>
  <p:clrMapOvr>
    <a:masterClrMapping/>
  </p:clrMapOvr>
  <p:transition spd="slow">
    <p:pull dir="l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60375" indent="-460375">
              <a:buNone/>
            </a:pPr>
            <a:r>
              <a:rPr lang="en-US" altLang="en-US" dirty="0"/>
              <a:t>To avoid sampling bias in selecting, select subject randomly: </a:t>
            </a:r>
            <a:r>
              <a:rPr lang="en-US" altLang="en-US" i="1" dirty="0"/>
              <a:t>random selection. </a:t>
            </a:r>
          </a:p>
          <a:p>
            <a:pPr marL="457200" indent="-457200">
              <a:buNone/>
            </a:pPr>
            <a:r>
              <a:rPr lang="en-US" altLang="en-US" dirty="0"/>
              <a:t>To avoid sampling bias in creating, assign the subjects randomly: </a:t>
            </a:r>
            <a:r>
              <a:rPr lang="en-US" altLang="en-US" i="1" dirty="0"/>
              <a:t>random assignment</a:t>
            </a:r>
            <a:r>
              <a:rPr lang="en-US" altLang="en-US" dirty="0"/>
              <a:t>. This statistically controls for pre-existing confounders. See clinical trials. </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45</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Sampling Bias Solution: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Random Selection or Assignment</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Rectangle 6"/>
          <p:cNvSpPr/>
          <p:nvPr/>
        </p:nvSpPr>
        <p:spPr>
          <a:xfrm>
            <a:off x="663575" y="99953"/>
            <a:ext cx="2066925" cy="400110"/>
          </a:xfrm>
          <a:prstGeom prst="rect">
            <a:avLst/>
          </a:prstGeom>
        </p:spPr>
        <p:txBody>
          <a:bodyPr wrap="square">
            <a:spAutoFit/>
          </a:bodyPr>
          <a:lstStyle/>
          <a:p>
            <a:pPr marL="457200" indent="-457200">
              <a:buNone/>
            </a:pPr>
            <a:r>
              <a:rPr lang="en-US" altLang="en-US" sz="2000" dirty="0"/>
              <a:t>E: Error/Bias</a:t>
            </a:r>
          </a:p>
        </p:txBody>
      </p:sp>
      <p:sp>
        <p:nvSpPr>
          <p:cNvPr id="2" name="TextBox 1">
            <a:extLst>
              <a:ext uri="{FF2B5EF4-FFF2-40B4-BE49-F238E27FC236}">
                <a16:creationId xmlns:a16="http://schemas.microsoft.com/office/drawing/2014/main" id="{BD194F93-D24A-AAD6-FB5A-65E9FD0AEB6C}"/>
              </a:ext>
            </a:extLst>
          </p:cNvPr>
          <p:cNvSpPr txBox="1"/>
          <p:nvPr/>
        </p:nvSpPr>
        <p:spPr>
          <a:xfrm>
            <a:off x="317770" y="4935166"/>
            <a:ext cx="8367443" cy="1569660"/>
          </a:xfrm>
          <a:prstGeom prst="rect">
            <a:avLst/>
          </a:prstGeom>
          <a:noFill/>
        </p:spPr>
        <p:txBody>
          <a:bodyPr wrap="square" rtlCol="0">
            <a:spAutoFit/>
          </a:bodyPr>
          <a:lstStyle/>
          <a:p>
            <a:pPr marL="512763" indent="-512763"/>
            <a:r>
              <a:rPr lang="en-US" altLang="en-US" sz="3200" dirty="0"/>
              <a:t>Note: Randomness can be both an unwanted influence (a problem) and a desired solution (random selection or random assignment).</a:t>
            </a:r>
            <a:endParaRPr lang="en-US" dirty="0"/>
          </a:p>
        </p:txBody>
      </p:sp>
    </p:spTree>
    <p:extLst>
      <p:ext uri="{BB962C8B-B14F-4D97-AF65-F5344CB8AC3E}">
        <p14:creationId xmlns:p14="http://schemas.microsoft.com/office/powerpoint/2010/main" val="3249462631"/>
      </p:ext>
    </p:extLst>
  </p:cSld>
  <p:clrMapOvr>
    <a:masterClrMapping/>
  </p:clrMapOvr>
  <p:transition spd="slow">
    <p:pull dir="l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lgn="ctr">
              <a:buNone/>
            </a:pPr>
            <a:r>
              <a:rPr lang="en-US" altLang="en-US" dirty="0"/>
              <a:t>.</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46</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Chapter 2 Summary</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3" name="Picture 2"/>
          <p:cNvPicPr>
            <a:picLocks noChangeAspect="1"/>
          </p:cNvPicPr>
          <p:nvPr/>
        </p:nvPicPr>
        <p:blipFill>
          <a:blip r:embed="rId3"/>
          <a:stretch>
            <a:fillRect/>
          </a:stretch>
        </p:blipFill>
        <p:spPr>
          <a:xfrm>
            <a:off x="130334" y="1840430"/>
            <a:ext cx="4991051" cy="1737360"/>
          </a:xfrm>
          <a:prstGeom prst="rect">
            <a:avLst/>
          </a:prstGeom>
        </p:spPr>
      </p:pic>
      <p:pic>
        <p:nvPicPr>
          <p:cNvPr id="7" name="Picture 6"/>
          <p:cNvPicPr>
            <a:picLocks noChangeAspect="1"/>
          </p:cNvPicPr>
          <p:nvPr/>
        </p:nvPicPr>
        <p:blipFill>
          <a:blip r:embed="rId4"/>
          <a:stretch>
            <a:fillRect/>
          </a:stretch>
        </p:blipFill>
        <p:spPr>
          <a:xfrm>
            <a:off x="130334" y="4278847"/>
            <a:ext cx="8808719" cy="2420766"/>
          </a:xfrm>
          <a:prstGeom prst="rect">
            <a:avLst/>
          </a:prstGeom>
        </p:spPr>
      </p:pic>
      <p:pic>
        <p:nvPicPr>
          <p:cNvPr id="8" name="Picture 7"/>
          <p:cNvPicPr>
            <a:picLocks noChangeAspect="1"/>
          </p:cNvPicPr>
          <p:nvPr/>
        </p:nvPicPr>
        <p:blipFill>
          <a:blip r:embed="rId5"/>
          <a:stretch>
            <a:fillRect/>
          </a:stretch>
        </p:blipFill>
        <p:spPr>
          <a:xfrm>
            <a:off x="5192971" y="1858962"/>
            <a:ext cx="3833395" cy="1736208"/>
          </a:xfrm>
          <a:prstGeom prst="rect">
            <a:avLst/>
          </a:prstGeom>
        </p:spPr>
      </p:pic>
    </p:spTree>
    <p:extLst>
      <p:ext uri="{BB962C8B-B14F-4D97-AF65-F5344CB8AC3E}">
        <p14:creationId xmlns:p14="http://schemas.microsoft.com/office/powerpoint/2010/main" val="731928760"/>
      </p:ext>
    </p:extLst>
  </p:cSld>
  <p:clrMapOvr>
    <a:masterClrMapping/>
  </p:clrMapOvr>
  <p:transition spd="slow">
    <p:pull dir="l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A90BE-A336-AA0F-B8A2-8B58E699E0D6}"/>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48C1C606-826C-167F-5295-977C3DBE5C07}"/>
              </a:ext>
            </a:extLst>
          </p:cNvPr>
          <p:cNvSpPr>
            <a:spLocks noGrp="1" noChangeAspect="1" noChangeArrowheads="1"/>
          </p:cNvSpPr>
          <p:nvPr>
            <p:ph type="body" sz="half" idx="4294967295"/>
          </p:nvPr>
        </p:nvSpPr>
        <p:spPr>
          <a:xfrm>
            <a:off x="419100" y="1801813"/>
            <a:ext cx="8266113" cy="4840287"/>
          </a:xfrm>
        </p:spPr>
        <p:txBody>
          <a:bodyPr/>
          <a:lstStyle/>
          <a:p>
            <a:pPr marL="457200" indent="-457200" algn="ctr">
              <a:buNone/>
            </a:pPr>
            <a:r>
              <a:rPr lang="en-US" altLang="en-US" dirty="0"/>
              <a:t>Includes mental advanced in Statistics courses.</a:t>
            </a:r>
          </a:p>
        </p:txBody>
      </p:sp>
      <p:sp>
        <p:nvSpPr>
          <p:cNvPr id="11267" name="Slide Number Placeholder 4">
            <a:extLst>
              <a:ext uri="{FF2B5EF4-FFF2-40B4-BE49-F238E27FC236}">
                <a16:creationId xmlns:a16="http://schemas.microsoft.com/office/drawing/2014/main" id="{068372C5-5D69-F682-7A09-D0602FF54A59}"/>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47</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9173A600-C1C7-6772-BE06-375B34368D0E}"/>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Optional: Confounder Solution</a:t>
            </a:r>
          </a:p>
        </p:txBody>
      </p:sp>
      <p:sp>
        <p:nvSpPr>
          <p:cNvPr id="11269" name="Rectangle 4">
            <a:extLst>
              <a:ext uri="{FF2B5EF4-FFF2-40B4-BE49-F238E27FC236}">
                <a16:creationId xmlns:a16="http://schemas.microsoft.com/office/drawing/2014/main" id="{FB1A6A77-0B3A-50FE-A160-20F8DDCEE220}"/>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4" name="Picture 3">
            <a:extLst>
              <a:ext uri="{FF2B5EF4-FFF2-40B4-BE49-F238E27FC236}">
                <a16:creationId xmlns:a16="http://schemas.microsoft.com/office/drawing/2014/main" id="{8294EF92-BD0A-05E6-5CC5-19C1A7E0F996}"/>
              </a:ext>
            </a:extLst>
          </p:cNvPr>
          <p:cNvPicPr>
            <a:picLocks noChangeAspect="1"/>
          </p:cNvPicPr>
          <p:nvPr/>
        </p:nvPicPr>
        <p:blipFill>
          <a:blip r:embed="rId3"/>
          <a:stretch>
            <a:fillRect/>
          </a:stretch>
        </p:blipFill>
        <p:spPr>
          <a:xfrm>
            <a:off x="184150" y="2463294"/>
            <a:ext cx="8684728" cy="2880434"/>
          </a:xfrm>
          <a:prstGeom prst="rect">
            <a:avLst/>
          </a:prstGeom>
        </p:spPr>
      </p:pic>
    </p:spTree>
    <p:extLst>
      <p:ext uri="{BB962C8B-B14F-4D97-AF65-F5344CB8AC3E}">
        <p14:creationId xmlns:p14="http://schemas.microsoft.com/office/powerpoint/2010/main" val="4167125123"/>
      </p:ext>
    </p:extLst>
  </p:cSld>
  <p:clrMapOvr>
    <a:masterClrMapping/>
  </p:clrMapOvr>
  <p:transition spd="slow">
    <p:pull dir="l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6EA11-49BA-F85A-DC6A-7A3F5ABBDBC0}"/>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CB5EC268-5E08-C0B8-874E-562413C01CF7}"/>
              </a:ext>
            </a:extLst>
          </p:cNvPr>
          <p:cNvSpPr>
            <a:spLocks noGrp="1" noChangeAspect="1" noChangeArrowheads="1"/>
          </p:cNvSpPr>
          <p:nvPr>
            <p:ph type="body" sz="half" idx="4294967295"/>
          </p:nvPr>
        </p:nvSpPr>
        <p:spPr>
          <a:xfrm>
            <a:off x="419100" y="1801813"/>
            <a:ext cx="8266113" cy="4840287"/>
          </a:xfrm>
        </p:spPr>
        <p:txBody>
          <a:bodyPr/>
          <a:lstStyle/>
          <a:p>
            <a:pPr marL="457200" indent="-457200" algn="ctr">
              <a:buNone/>
            </a:pPr>
            <a:r>
              <a:rPr lang="en-US" altLang="en-US" dirty="0"/>
              <a:t>.</a:t>
            </a:r>
          </a:p>
        </p:txBody>
      </p:sp>
      <p:sp>
        <p:nvSpPr>
          <p:cNvPr id="11267" name="Slide Number Placeholder 4">
            <a:extLst>
              <a:ext uri="{FF2B5EF4-FFF2-40B4-BE49-F238E27FC236}">
                <a16:creationId xmlns:a16="http://schemas.microsoft.com/office/drawing/2014/main" id="{A52A8C84-3513-41DE-115D-B6A1126557E7}"/>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48</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DE295B17-59F0-E937-4306-9F6705483CC7}"/>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Quasi-Experiments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Running is assigned to some.</a:t>
            </a:r>
          </a:p>
        </p:txBody>
      </p:sp>
      <p:sp>
        <p:nvSpPr>
          <p:cNvPr id="11269" name="Rectangle 4">
            <a:extLst>
              <a:ext uri="{FF2B5EF4-FFF2-40B4-BE49-F238E27FC236}">
                <a16:creationId xmlns:a16="http://schemas.microsoft.com/office/drawing/2014/main" id="{29A73153-CA73-2092-31D2-ED055DC12D65}"/>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4" name="Picture 3">
            <a:extLst>
              <a:ext uri="{FF2B5EF4-FFF2-40B4-BE49-F238E27FC236}">
                <a16:creationId xmlns:a16="http://schemas.microsoft.com/office/drawing/2014/main" id="{F316332D-9C55-AA77-292F-1D78396552DC}"/>
              </a:ext>
            </a:extLst>
          </p:cNvPr>
          <p:cNvPicPr>
            <a:picLocks noChangeAspect="1"/>
          </p:cNvPicPr>
          <p:nvPr/>
        </p:nvPicPr>
        <p:blipFill>
          <a:blip r:embed="rId3"/>
          <a:stretch>
            <a:fillRect/>
          </a:stretch>
        </p:blipFill>
        <p:spPr>
          <a:xfrm>
            <a:off x="1121924" y="1784862"/>
            <a:ext cx="6993538" cy="4752126"/>
          </a:xfrm>
          <a:prstGeom prst="rect">
            <a:avLst/>
          </a:prstGeom>
        </p:spPr>
      </p:pic>
    </p:spTree>
    <p:extLst>
      <p:ext uri="{BB962C8B-B14F-4D97-AF65-F5344CB8AC3E}">
        <p14:creationId xmlns:p14="http://schemas.microsoft.com/office/powerpoint/2010/main" val="1752960478"/>
      </p:ext>
    </p:extLst>
  </p:cSld>
  <p:clrMapOvr>
    <a:masterClrMapping/>
  </p:clrMapOvr>
  <p:transition spd="slow">
    <p:pull dir="l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5A42F-4752-177D-C264-03416886192F}"/>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5619FF1A-50FD-3535-D68C-9B56C9BF7500}"/>
              </a:ext>
            </a:extLst>
          </p:cNvPr>
          <p:cNvSpPr>
            <a:spLocks noGrp="1" noChangeAspect="1" noChangeArrowheads="1"/>
          </p:cNvSpPr>
          <p:nvPr>
            <p:ph type="body" sz="half" idx="4294967295"/>
          </p:nvPr>
        </p:nvSpPr>
        <p:spPr>
          <a:xfrm>
            <a:off x="419100" y="1801813"/>
            <a:ext cx="8266113" cy="4840287"/>
          </a:xfrm>
        </p:spPr>
        <p:txBody>
          <a:bodyPr/>
          <a:lstStyle/>
          <a:p>
            <a:pPr marL="457200" indent="-457200" algn="ctr">
              <a:buNone/>
            </a:pPr>
            <a:r>
              <a:rPr lang="en-US" altLang="en-US" dirty="0"/>
              <a:t>Two ways to display repeated measures.</a:t>
            </a:r>
          </a:p>
          <a:p>
            <a:pPr marL="457200" indent="-457200" algn="ctr">
              <a:buNone/>
            </a:pPr>
            <a:endParaRPr lang="en-US" altLang="en-US" dirty="0"/>
          </a:p>
          <a:p>
            <a:pPr marL="457200" indent="-457200" algn="ctr">
              <a:buNone/>
            </a:pPr>
            <a:endParaRPr lang="en-US" altLang="en-US" sz="1000" dirty="0"/>
          </a:p>
          <a:p>
            <a:pPr marL="457200" indent="-457200" algn="ctr">
              <a:buNone/>
            </a:pPr>
            <a:endParaRPr lang="en-US" altLang="en-US" sz="1000" dirty="0"/>
          </a:p>
          <a:p>
            <a:pPr marL="457200" indent="-457200" algn="ctr">
              <a:buNone/>
            </a:pPr>
            <a:endParaRPr lang="en-US" altLang="en-US" sz="1000" dirty="0"/>
          </a:p>
          <a:p>
            <a:pPr marL="457200" indent="-457200" algn="ctr">
              <a:buNone/>
            </a:pPr>
            <a:endParaRPr lang="en-US" altLang="en-US" sz="1000" dirty="0"/>
          </a:p>
          <a:p>
            <a:pPr marL="457200" indent="-457200" algn="ctr">
              <a:buNone/>
            </a:pPr>
            <a:endParaRPr lang="en-US" altLang="en-US" sz="1000" dirty="0"/>
          </a:p>
          <a:p>
            <a:pPr marL="457200" indent="-457200" algn="ctr">
              <a:buNone/>
            </a:pPr>
            <a:endParaRPr lang="en-US" altLang="en-US" sz="1000" dirty="0"/>
          </a:p>
          <a:p>
            <a:pPr marL="457200" indent="-457200" algn="ctr">
              <a:buNone/>
            </a:pPr>
            <a:endParaRPr lang="en-US" altLang="en-US" sz="1000" dirty="0"/>
          </a:p>
          <a:p>
            <a:pPr marL="457200" indent="-457200" algn="ctr">
              <a:buNone/>
            </a:pPr>
            <a:endParaRPr lang="en-US" altLang="en-US" sz="1000" dirty="0"/>
          </a:p>
          <a:p>
            <a:pPr marL="457200" indent="-457200" algn="ctr">
              <a:buNone/>
            </a:pPr>
            <a:endParaRPr lang="en-US" altLang="en-US" sz="1000" dirty="0"/>
          </a:p>
          <a:p>
            <a:pPr marL="457200" indent="-457200" algn="ctr">
              <a:buNone/>
            </a:pPr>
            <a:endParaRPr lang="en-US" altLang="en-US" sz="1000" dirty="0"/>
          </a:p>
          <a:p>
            <a:pPr marL="457200" indent="-457200" algn="ctr">
              <a:buNone/>
            </a:pPr>
            <a:endParaRPr lang="en-US" altLang="en-US" sz="1000" dirty="0"/>
          </a:p>
          <a:p>
            <a:pPr marL="457200" indent="-457200" algn="ctr">
              <a:buNone/>
            </a:pPr>
            <a:endParaRPr lang="en-US" altLang="en-US" sz="2800" dirty="0"/>
          </a:p>
          <a:p>
            <a:pPr marL="457200" indent="-457200" algn="ctr">
              <a:buNone/>
            </a:pPr>
            <a:r>
              <a:rPr lang="en-US" altLang="en-US" sz="2800" dirty="0"/>
              <a:t>Educational psychology studies repeated measures. </a:t>
            </a:r>
          </a:p>
        </p:txBody>
      </p:sp>
      <p:sp>
        <p:nvSpPr>
          <p:cNvPr id="11267" name="Slide Number Placeholder 4">
            <a:extLst>
              <a:ext uri="{FF2B5EF4-FFF2-40B4-BE49-F238E27FC236}">
                <a16:creationId xmlns:a16="http://schemas.microsoft.com/office/drawing/2014/main" id="{81E8D7A9-5A0E-09D2-33EF-72C83CE24036}"/>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49</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5B2311C6-387B-6F8D-1B9F-29D570A17D16}"/>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Observational study</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Repeated Measures</a:t>
            </a:r>
          </a:p>
        </p:txBody>
      </p:sp>
      <p:sp>
        <p:nvSpPr>
          <p:cNvPr id="11269" name="Rectangle 4">
            <a:extLst>
              <a:ext uri="{FF2B5EF4-FFF2-40B4-BE49-F238E27FC236}">
                <a16:creationId xmlns:a16="http://schemas.microsoft.com/office/drawing/2014/main" id="{2C4FA77D-50ED-8E6D-0B36-AAE6C20541CD}"/>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3" name="Picture 2">
            <a:extLst>
              <a:ext uri="{FF2B5EF4-FFF2-40B4-BE49-F238E27FC236}">
                <a16:creationId xmlns:a16="http://schemas.microsoft.com/office/drawing/2014/main" id="{00863659-A524-49EA-BDCA-4CC9860C3FCB}"/>
              </a:ext>
            </a:extLst>
          </p:cNvPr>
          <p:cNvPicPr>
            <a:picLocks noChangeAspect="1"/>
          </p:cNvPicPr>
          <p:nvPr/>
        </p:nvPicPr>
        <p:blipFill>
          <a:blip r:embed="rId3"/>
          <a:stretch>
            <a:fillRect/>
          </a:stretch>
        </p:blipFill>
        <p:spPr>
          <a:xfrm>
            <a:off x="225323" y="2562745"/>
            <a:ext cx="8740353" cy="2657766"/>
          </a:xfrm>
          <a:prstGeom prst="rect">
            <a:avLst/>
          </a:prstGeom>
        </p:spPr>
      </p:pic>
    </p:spTree>
    <p:extLst>
      <p:ext uri="{BB962C8B-B14F-4D97-AF65-F5344CB8AC3E}">
        <p14:creationId xmlns:p14="http://schemas.microsoft.com/office/powerpoint/2010/main" val="943269611"/>
      </p:ext>
    </p:extLst>
  </p:cSld>
  <p:clrMapOvr>
    <a:masterClrMapping/>
  </p:clrMapOvr>
  <p:transition spd="slow">
    <p:pull dir="l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533400" y="1801813"/>
            <a:ext cx="8151813" cy="4840287"/>
          </a:xfrm>
        </p:spPr>
        <p:txBody>
          <a:bodyPr/>
          <a:lstStyle/>
          <a:p>
            <a:pPr marL="457200" indent="-457200">
              <a:buNone/>
            </a:pPr>
            <a:r>
              <a:rPr lang="en-US" altLang="en-US" dirty="0"/>
              <a:t>US Accidental Deaths:</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5</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Form Comparisons: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Ordered and Arithmetic</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4" name="Picture 3"/>
          <p:cNvPicPr>
            <a:picLocks noChangeAspect="1"/>
          </p:cNvPicPr>
          <p:nvPr/>
        </p:nvPicPr>
        <p:blipFill>
          <a:blip r:embed="rId3"/>
          <a:stretch>
            <a:fillRect/>
          </a:stretch>
        </p:blipFill>
        <p:spPr>
          <a:xfrm>
            <a:off x="233634" y="2434204"/>
            <a:ext cx="8752931" cy="4144396"/>
          </a:xfrm>
          <a:prstGeom prst="rect">
            <a:avLst/>
          </a:prstGeom>
        </p:spPr>
      </p:pic>
      <p:sp>
        <p:nvSpPr>
          <p:cNvPr id="2" name="TextBox 1">
            <a:extLst>
              <a:ext uri="{FF2B5EF4-FFF2-40B4-BE49-F238E27FC236}">
                <a16:creationId xmlns:a16="http://schemas.microsoft.com/office/drawing/2014/main" id="{396627D8-B3E0-7E21-DEC8-E5ACC626D0B7}"/>
              </a:ext>
            </a:extLst>
          </p:cNvPr>
          <p:cNvSpPr txBox="1"/>
          <p:nvPr/>
        </p:nvSpPr>
        <p:spPr>
          <a:xfrm>
            <a:off x="663575" y="147638"/>
            <a:ext cx="1123950" cy="230832"/>
          </a:xfrm>
          <a:prstGeom prst="rect">
            <a:avLst/>
          </a:prstGeom>
          <a:noFill/>
        </p:spPr>
        <p:txBody>
          <a:bodyPr wrap="square" rtlCol="0">
            <a:spAutoFit/>
          </a:bodyPr>
          <a:lstStyle/>
          <a:p>
            <a:r>
              <a:rPr lang="en-US" sz="900" dirty="0"/>
              <a:t>2.1      P 61 </a:t>
            </a:r>
          </a:p>
        </p:txBody>
      </p:sp>
    </p:spTree>
    <p:extLst>
      <p:ext uri="{BB962C8B-B14F-4D97-AF65-F5344CB8AC3E}">
        <p14:creationId xmlns:p14="http://schemas.microsoft.com/office/powerpoint/2010/main" val="1131096893"/>
      </p:ext>
    </p:extLst>
  </p:cSld>
  <p:clrMapOvr>
    <a:masterClrMapping/>
  </p:clrMapOvr>
  <p:transition spd="slow">
    <p:pull dir="l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8B05C-965E-0423-703D-E9F250B649C2}"/>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A7A0F37F-516F-80A4-132D-3B984A83B4AC}"/>
              </a:ext>
            </a:extLst>
          </p:cNvPr>
          <p:cNvSpPr>
            <a:spLocks noGrp="1" noChangeAspect="1" noChangeArrowheads="1"/>
          </p:cNvSpPr>
          <p:nvPr>
            <p:ph type="body" sz="half" idx="4294967295"/>
          </p:nvPr>
        </p:nvSpPr>
        <p:spPr>
          <a:xfrm>
            <a:off x="419100" y="1801813"/>
            <a:ext cx="8266113" cy="4840287"/>
          </a:xfrm>
        </p:spPr>
        <p:txBody>
          <a:bodyPr/>
          <a:lstStyle/>
          <a:p>
            <a:pPr marL="457200" indent="-457200" algn="ctr">
              <a:buNone/>
            </a:pPr>
            <a:r>
              <a:rPr lang="en-US" altLang="en-US" dirty="0"/>
              <a:t>How big is ‘big’?</a:t>
            </a:r>
          </a:p>
          <a:p>
            <a:pPr marL="457200" indent="-457200" algn="ctr">
              <a:buNone/>
            </a:pPr>
            <a:endParaRPr lang="en-US" altLang="en-US" dirty="0"/>
          </a:p>
          <a:p>
            <a:pPr marL="457200" indent="-457200" algn="ctr">
              <a:buNone/>
            </a:pPr>
            <a:endParaRPr lang="en-US" altLang="en-US" dirty="0"/>
          </a:p>
          <a:p>
            <a:pPr marL="457200" indent="-457200" algn="ctr">
              <a:buNone/>
            </a:pPr>
            <a:endParaRPr lang="en-US" altLang="en-US" dirty="0"/>
          </a:p>
          <a:p>
            <a:pPr marL="457200" indent="-457200" algn="ctr">
              <a:buNone/>
            </a:pPr>
            <a:endParaRPr lang="en-US" altLang="en-US" dirty="0"/>
          </a:p>
          <a:p>
            <a:pPr marL="457200" indent="-457200" algn="ctr">
              <a:buNone/>
            </a:pPr>
            <a:endParaRPr lang="en-US" altLang="en-US" dirty="0"/>
          </a:p>
          <a:p>
            <a:pPr marL="457200" indent="-457200" algn="ctr">
              <a:buNone/>
            </a:pPr>
            <a:r>
              <a:rPr lang="en-US" altLang="en-US" dirty="0"/>
              <a:t>This model is arbitrary.  Two kinds of arbitrary: Speed limit:  200 mph versus 75 mph.</a:t>
            </a:r>
          </a:p>
          <a:p>
            <a:pPr marL="0" indent="0" algn="ctr">
              <a:buNone/>
            </a:pPr>
            <a:endParaRPr lang="en-US" altLang="en-US" dirty="0"/>
          </a:p>
        </p:txBody>
      </p:sp>
      <p:sp>
        <p:nvSpPr>
          <p:cNvPr id="11267" name="Slide Number Placeholder 4">
            <a:extLst>
              <a:ext uri="{FF2B5EF4-FFF2-40B4-BE49-F238E27FC236}">
                <a16:creationId xmlns:a16="http://schemas.microsoft.com/office/drawing/2014/main" id="{B96CB086-C930-3774-D675-310F9854A094}"/>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50</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33051AE6-206A-99AF-2D52-CEF74482E27F}"/>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Confounder Resistance:</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Effect Size</a:t>
            </a:r>
          </a:p>
        </p:txBody>
      </p:sp>
      <p:sp>
        <p:nvSpPr>
          <p:cNvPr id="11269" name="Rectangle 4">
            <a:extLst>
              <a:ext uri="{FF2B5EF4-FFF2-40B4-BE49-F238E27FC236}">
                <a16:creationId xmlns:a16="http://schemas.microsoft.com/office/drawing/2014/main" id="{8F8AD43E-A9F6-A090-3720-BF55B208E816}"/>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3" name="Picture 2">
            <a:extLst>
              <a:ext uri="{FF2B5EF4-FFF2-40B4-BE49-F238E27FC236}">
                <a16:creationId xmlns:a16="http://schemas.microsoft.com/office/drawing/2014/main" id="{7630AC36-EC11-B92A-483D-26D8C14A6097}"/>
              </a:ext>
            </a:extLst>
          </p:cNvPr>
          <p:cNvPicPr>
            <a:picLocks noChangeAspect="1"/>
          </p:cNvPicPr>
          <p:nvPr/>
        </p:nvPicPr>
        <p:blipFill>
          <a:blip r:embed="rId3"/>
          <a:stretch>
            <a:fillRect/>
          </a:stretch>
        </p:blipFill>
        <p:spPr>
          <a:xfrm>
            <a:off x="663575" y="2572891"/>
            <a:ext cx="7956386" cy="2530888"/>
          </a:xfrm>
          <a:prstGeom prst="rect">
            <a:avLst/>
          </a:prstGeom>
        </p:spPr>
      </p:pic>
    </p:spTree>
    <p:extLst>
      <p:ext uri="{BB962C8B-B14F-4D97-AF65-F5344CB8AC3E}">
        <p14:creationId xmlns:p14="http://schemas.microsoft.com/office/powerpoint/2010/main" val="2726540953"/>
      </p:ext>
    </p:extLst>
  </p:cSld>
  <p:clrMapOvr>
    <a:masterClrMapping/>
  </p:clrMapOvr>
  <p:transition spd="slow">
    <p:pull dir="l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F2507-9228-5501-41EF-13BCEA53426E}"/>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D7A01510-CA2D-3916-6A7B-A09A1CB2C7AD}"/>
              </a:ext>
            </a:extLst>
          </p:cNvPr>
          <p:cNvSpPr>
            <a:spLocks noGrp="1" noChangeAspect="1" noChangeArrowheads="1"/>
          </p:cNvSpPr>
          <p:nvPr>
            <p:ph type="body" sz="half" idx="4294967295"/>
          </p:nvPr>
        </p:nvSpPr>
        <p:spPr>
          <a:xfrm>
            <a:off x="419100" y="1801813"/>
            <a:ext cx="8266113" cy="4840287"/>
          </a:xfrm>
        </p:spPr>
        <p:txBody>
          <a:bodyPr/>
          <a:lstStyle/>
          <a:p>
            <a:pPr marL="457200" indent="-457200" algn="ctr">
              <a:buNone/>
            </a:pPr>
            <a:r>
              <a:rPr lang="en-US" altLang="en-US" dirty="0"/>
              <a:t>www.statlit.org/Excel/2012Schield-Runs.xls</a:t>
            </a:r>
          </a:p>
        </p:txBody>
      </p:sp>
      <p:sp>
        <p:nvSpPr>
          <p:cNvPr id="11267" name="Slide Number Placeholder 4">
            <a:extLst>
              <a:ext uri="{FF2B5EF4-FFF2-40B4-BE49-F238E27FC236}">
                <a16:creationId xmlns:a16="http://schemas.microsoft.com/office/drawing/2014/main" id="{C0FE96B5-851A-014F-F2C3-23A94BDE2410}"/>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51</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61F8B28D-EB81-1DB4-4F50-71EF4DDDFEC9}"/>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Randomness: Big Data</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Run of Heads</a:t>
            </a:r>
          </a:p>
        </p:txBody>
      </p:sp>
      <p:sp>
        <p:nvSpPr>
          <p:cNvPr id="11269" name="Rectangle 4">
            <a:extLst>
              <a:ext uri="{FF2B5EF4-FFF2-40B4-BE49-F238E27FC236}">
                <a16:creationId xmlns:a16="http://schemas.microsoft.com/office/drawing/2014/main" id="{50054A62-3672-648F-BE81-E7FBA28ABD9E}"/>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6" name="Picture 5">
            <a:extLst>
              <a:ext uri="{FF2B5EF4-FFF2-40B4-BE49-F238E27FC236}">
                <a16:creationId xmlns:a16="http://schemas.microsoft.com/office/drawing/2014/main" id="{AC389E31-1F35-AD1D-072D-7C5E75A75277}"/>
              </a:ext>
            </a:extLst>
          </p:cNvPr>
          <p:cNvPicPr>
            <a:picLocks noChangeAspect="1"/>
          </p:cNvPicPr>
          <p:nvPr/>
        </p:nvPicPr>
        <p:blipFill>
          <a:blip r:embed="rId3"/>
          <a:stretch>
            <a:fillRect/>
          </a:stretch>
        </p:blipFill>
        <p:spPr>
          <a:xfrm>
            <a:off x="611694" y="2778665"/>
            <a:ext cx="7710791" cy="3692190"/>
          </a:xfrm>
          <a:prstGeom prst="rect">
            <a:avLst/>
          </a:prstGeom>
        </p:spPr>
      </p:pic>
    </p:spTree>
    <p:extLst>
      <p:ext uri="{BB962C8B-B14F-4D97-AF65-F5344CB8AC3E}">
        <p14:creationId xmlns:p14="http://schemas.microsoft.com/office/powerpoint/2010/main" val="760628540"/>
      </p:ext>
    </p:extLst>
  </p:cSld>
  <p:clrMapOvr>
    <a:masterClrMapping/>
  </p:clrMapOvr>
  <p:transition spd="slow">
    <p:pull dir="l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0C455-9412-3E9C-DF48-1DE6F5412027}"/>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433553D7-8FB2-BB0F-E303-3A01EF177F43}"/>
              </a:ext>
            </a:extLst>
          </p:cNvPr>
          <p:cNvSpPr>
            <a:spLocks noGrp="1" noChangeAspect="1" noChangeArrowheads="1"/>
          </p:cNvSpPr>
          <p:nvPr>
            <p:ph type="body" sz="half" idx="4294967295"/>
          </p:nvPr>
        </p:nvSpPr>
        <p:spPr>
          <a:xfrm>
            <a:off x="419100" y="1801813"/>
            <a:ext cx="8266113" cy="4840287"/>
          </a:xfrm>
        </p:spPr>
        <p:txBody>
          <a:bodyPr/>
          <a:lstStyle/>
          <a:p>
            <a:pPr marL="457200" indent="-457200" algn="ctr">
              <a:buNone/>
            </a:pPr>
            <a:r>
              <a:rPr lang="en-US" altLang="en-US" dirty="0"/>
              <a:t>www.statlit.org/Excel/2012Schield-Bday.xls</a:t>
            </a:r>
          </a:p>
        </p:txBody>
      </p:sp>
      <p:sp>
        <p:nvSpPr>
          <p:cNvPr id="11267" name="Slide Number Placeholder 4">
            <a:extLst>
              <a:ext uri="{FF2B5EF4-FFF2-40B4-BE49-F238E27FC236}">
                <a16:creationId xmlns:a16="http://schemas.microsoft.com/office/drawing/2014/main" id="{6564612C-BAB5-BA56-F870-AC8860428499}"/>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52</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F16B2EA4-D7D9-1CF8-FE88-B12EF767CAC8}"/>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Randomness: Big Data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Birthday Problem</a:t>
            </a:r>
          </a:p>
        </p:txBody>
      </p:sp>
      <p:sp>
        <p:nvSpPr>
          <p:cNvPr id="11269" name="Rectangle 4">
            <a:extLst>
              <a:ext uri="{FF2B5EF4-FFF2-40B4-BE49-F238E27FC236}">
                <a16:creationId xmlns:a16="http://schemas.microsoft.com/office/drawing/2014/main" id="{7979586E-05F2-3524-33C9-AA2CD8C6EA2A}"/>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4" name="Picture 3">
            <a:extLst>
              <a:ext uri="{FF2B5EF4-FFF2-40B4-BE49-F238E27FC236}">
                <a16:creationId xmlns:a16="http://schemas.microsoft.com/office/drawing/2014/main" id="{97A15A5F-26B5-5BFE-4765-77F91DC63DAE}"/>
              </a:ext>
            </a:extLst>
          </p:cNvPr>
          <p:cNvPicPr>
            <a:picLocks noChangeAspect="1"/>
          </p:cNvPicPr>
          <p:nvPr/>
        </p:nvPicPr>
        <p:blipFill>
          <a:blip r:embed="rId3"/>
          <a:stretch>
            <a:fillRect/>
          </a:stretch>
        </p:blipFill>
        <p:spPr>
          <a:xfrm>
            <a:off x="545525" y="2511921"/>
            <a:ext cx="8179375" cy="4130179"/>
          </a:xfrm>
          <a:prstGeom prst="rect">
            <a:avLst/>
          </a:prstGeom>
          <a:ln>
            <a:solidFill>
              <a:schemeClr val="tx1"/>
            </a:solidFill>
          </a:ln>
        </p:spPr>
      </p:pic>
    </p:spTree>
    <p:extLst>
      <p:ext uri="{BB962C8B-B14F-4D97-AF65-F5344CB8AC3E}">
        <p14:creationId xmlns:p14="http://schemas.microsoft.com/office/powerpoint/2010/main" val="3934350259"/>
      </p:ext>
    </p:extLst>
  </p:cSld>
  <p:clrMapOvr>
    <a:masterClrMapping/>
  </p:clrMapOvr>
  <p:transition spd="slow">
    <p:pull dir="l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F0B62-D51E-4FE1-D405-2B288AE996D7}"/>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82EFA576-B1BE-249F-E250-7145EF4C0F6F}"/>
              </a:ext>
            </a:extLst>
          </p:cNvPr>
          <p:cNvSpPr>
            <a:spLocks noGrp="1" noChangeAspect="1" noChangeArrowheads="1"/>
          </p:cNvSpPr>
          <p:nvPr>
            <p:ph type="body" sz="half" idx="4294967295"/>
          </p:nvPr>
        </p:nvSpPr>
        <p:spPr>
          <a:xfrm>
            <a:off x="419100" y="1801813"/>
            <a:ext cx="8266113" cy="4840287"/>
          </a:xfrm>
        </p:spPr>
        <p:txBody>
          <a:bodyPr/>
          <a:lstStyle/>
          <a:p>
            <a:pPr marL="457200" indent="-457200" algn="ctr">
              <a:spcBef>
                <a:spcPts val="600"/>
              </a:spcBef>
              <a:buNone/>
            </a:pPr>
            <a:r>
              <a:rPr lang="en-US" altLang="en-US" dirty="0"/>
              <a:t>&gt;50% chance two people share same birthday.</a:t>
            </a:r>
          </a:p>
          <a:p>
            <a:pPr marL="457200" indent="-457200" algn="ctr">
              <a:spcBef>
                <a:spcPts val="600"/>
              </a:spcBef>
              <a:buNone/>
            </a:pPr>
            <a:r>
              <a:rPr lang="en-US" altLang="en-US" dirty="0"/>
              <a:t>Assume 12 months each with 30 days. </a:t>
            </a:r>
          </a:p>
          <a:p>
            <a:pPr marL="457200" indent="-457200" algn="ctr">
              <a:spcBef>
                <a:spcPts val="600"/>
              </a:spcBef>
              <a:buNone/>
            </a:pPr>
            <a:r>
              <a:rPr lang="en-US" altLang="en-US" dirty="0"/>
              <a:t>Expected* if there are 360 possible pairs. </a:t>
            </a:r>
          </a:p>
          <a:p>
            <a:pPr marL="0" indent="0" algn="ctr">
              <a:spcBef>
                <a:spcPts val="600"/>
              </a:spcBef>
              <a:buNone/>
            </a:pPr>
            <a:r>
              <a:rPr lang="en-US" altLang="en-US" dirty="0"/>
              <a:t>*Due to Law of Large Numbers.</a:t>
            </a:r>
          </a:p>
          <a:p>
            <a:pPr marL="0" indent="0" algn="ctr">
              <a:spcBef>
                <a:spcPts val="600"/>
              </a:spcBef>
              <a:buNone/>
            </a:pPr>
            <a:br>
              <a:rPr lang="en-US" altLang="en-US" sz="1800" dirty="0"/>
            </a:br>
            <a:r>
              <a:rPr lang="en-US" altLang="en-US" dirty="0"/>
              <a:t>49 (7x7) pairs in each of 4 quadrants (~200)</a:t>
            </a:r>
          </a:p>
          <a:p>
            <a:pPr marL="0" indent="0" algn="ctr">
              <a:spcBef>
                <a:spcPts val="600"/>
              </a:spcBef>
              <a:buNone/>
            </a:pPr>
            <a:r>
              <a:rPr lang="en-US" altLang="en-US" dirty="0"/>
              <a:t>49 (7x7) pairs in top-bottom and left-right (~100)</a:t>
            </a:r>
          </a:p>
          <a:p>
            <a:pPr marL="0" indent="0" algn="ctr">
              <a:spcBef>
                <a:spcPts val="600"/>
              </a:spcBef>
              <a:buNone/>
            </a:pPr>
            <a:r>
              <a:rPr lang="en-US" altLang="en-US" dirty="0"/>
              <a:t>(6+5+4+3+2+1) with each of 4 sides (~80)</a:t>
            </a:r>
          </a:p>
          <a:p>
            <a:pPr marL="0" indent="0" algn="ctr">
              <a:spcBef>
                <a:spcPts val="600"/>
              </a:spcBef>
              <a:buNone/>
            </a:pPr>
            <a:r>
              <a:rPr lang="en-US" altLang="en-US" dirty="0"/>
              <a:t>200+100+80 pairs &gt; 360 pairs.  QED. </a:t>
            </a:r>
          </a:p>
          <a:p>
            <a:pPr marL="0" indent="0" algn="ctr">
              <a:buNone/>
            </a:pPr>
            <a:endParaRPr lang="en-US" altLang="en-US" dirty="0"/>
          </a:p>
        </p:txBody>
      </p:sp>
      <p:sp>
        <p:nvSpPr>
          <p:cNvPr id="11267" name="Slide Number Placeholder 4">
            <a:extLst>
              <a:ext uri="{FF2B5EF4-FFF2-40B4-BE49-F238E27FC236}">
                <a16:creationId xmlns:a16="http://schemas.microsoft.com/office/drawing/2014/main" id="{82B22370-4FD0-0E60-8C29-BD1EE30DFAA3}"/>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53</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91403EFD-984E-AAC9-E3E4-11D8CB8A0A97}"/>
              </a:ext>
            </a:extLst>
          </p:cNvPr>
          <p:cNvSpPr>
            <a:spLocks noGrp="1" noChangeArrowheads="1"/>
          </p:cNvSpPr>
          <p:nvPr>
            <p:ph type="title" idx="4294967295"/>
          </p:nvPr>
        </p:nvSpPr>
        <p:spPr/>
        <p:txBody>
          <a:bodyPr/>
          <a:lstStyle/>
          <a:p>
            <a:r>
              <a:rPr lang="en-US" altLang="en-US" sz="3200" b="0" dirty="0">
                <a:latin typeface="Rockwell Extra Bold" panose="02060903040505020403" pitchFamily="18" charset="0"/>
              </a:rPr>
              <a:t>Birthday Problem:</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28 People or More</a:t>
            </a:r>
          </a:p>
        </p:txBody>
      </p:sp>
      <p:sp>
        <p:nvSpPr>
          <p:cNvPr id="11269" name="Rectangle 4">
            <a:extLst>
              <a:ext uri="{FF2B5EF4-FFF2-40B4-BE49-F238E27FC236}">
                <a16:creationId xmlns:a16="http://schemas.microsoft.com/office/drawing/2014/main" id="{841AA118-AFF5-C969-F6CD-81EC9C0D5601}"/>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Tree>
    <p:extLst>
      <p:ext uri="{BB962C8B-B14F-4D97-AF65-F5344CB8AC3E}">
        <p14:creationId xmlns:p14="http://schemas.microsoft.com/office/powerpoint/2010/main" val="4139466126"/>
      </p:ext>
    </p:extLst>
  </p:cSld>
  <p:clrMapOvr>
    <a:masterClrMapping/>
  </p:clrMapOvr>
  <p:transition spd="slow">
    <p:pull dir="l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spcBef>
                <a:spcPts val="0"/>
              </a:spcBef>
              <a:buNone/>
            </a:pPr>
            <a:r>
              <a:rPr lang="en-US" altLang="en-US" dirty="0"/>
              <a:t>Arithmetic two-group comparison exceptions: </a:t>
            </a:r>
          </a:p>
          <a:p>
            <a:pPr>
              <a:spcBef>
                <a:spcPts val="0"/>
              </a:spcBef>
              <a:buFont typeface="Arial" panose="020B0604020202020204" pitchFamily="34" charset="0"/>
              <a:buChar char="•"/>
            </a:pPr>
            <a:r>
              <a:rPr lang="en-US" altLang="en-US" sz="2800" dirty="0"/>
              <a:t>percentage points (not %) measure a difference between two percentages. </a:t>
            </a:r>
          </a:p>
          <a:p>
            <a:pPr>
              <a:spcBef>
                <a:spcPts val="0"/>
              </a:spcBef>
              <a:buFont typeface="Arial" panose="020B0604020202020204" pitchFamily="34" charset="0"/>
              <a:buChar char="•"/>
            </a:pPr>
            <a:r>
              <a:rPr lang="en-US" altLang="en-US" sz="2800" dirty="0"/>
              <a:t>times less (new): 2 is 3 times (B/T) less than 6. </a:t>
            </a:r>
            <a:br>
              <a:rPr lang="en-US" altLang="en-US" sz="2800" dirty="0"/>
            </a:br>
            <a:r>
              <a:rPr lang="en-US" altLang="en-US" sz="2800" dirty="0"/>
              <a:t>Applies if the test and base must be positive. </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6</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Comparison Exceptions;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Co-variation (Between)</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4" name="Picture 3"/>
          <p:cNvPicPr>
            <a:picLocks noChangeAspect="1"/>
          </p:cNvPicPr>
          <p:nvPr/>
        </p:nvPicPr>
        <p:blipFill>
          <a:blip r:embed="rId3"/>
          <a:stretch>
            <a:fillRect/>
          </a:stretch>
        </p:blipFill>
        <p:spPr>
          <a:xfrm>
            <a:off x="1188225" y="4350050"/>
            <a:ext cx="6692938" cy="1879600"/>
          </a:xfrm>
          <a:prstGeom prst="rect">
            <a:avLst/>
          </a:prstGeom>
          <a:ln>
            <a:solidFill>
              <a:schemeClr val="tx1"/>
            </a:solidFill>
          </a:ln>
        </p:spPr>
      </p:pic>
      <p:sp>
        <p:nvSpPr>
          <p:cNvPr id="2" name="TextBox 1">
            <a:extLst>
              <a:ext uri="{FF2B5EF4-FFF2-40B4-BE49-F238E27FC236}">
                <a16:creationId xmlns:a16="http://schemas.microsoft.com/office/drawing/2014/main" id="{53E34277-54BF-85C7-0C98-4D1CFB1163F1}"/>
              </a:ext>
            </a:extLst>
          </p:cNvPr>
          <p:cNvSpPr txBox="1"/>
          <p:nvPr/>
        </p:nvSpPr>
        <p:spPr>
          <a:xfrm>
            <a:off x="663575" y="147638"/>
            <a:ext cx="1123950" cy="230832"/>
          </a:xfrm>
          <a:prstGeom prst="rect">
            <a:avLst/>
          </a:prstGeom>
          <a:noFill/>
        </p:spPr>
        <p:txBody>
          <a:bodyPr wrap="square" rtlCol="0">
            <a:spAutoFit/>
          </a:bodyPr>
          <a:lstStyle/>
          <a:p>
            <a:r>
              <a:rPr lang="en-US" sz="900" dirty="0"/>
              <a:t>2.3      P 66 </a:t>
            </a:r>
          </a:p>
        </p:txBody>
      </p:sp>
    </p:spTree>
    <p:extLst>
      <p:ext uri="{BB962C8B-B14F-4D97-AF65-F5344CB8AC3E}">
        <p14:creationId xmlns:p14="http://schemas.microsoft.com/office/powerpoint/2010/main" val="1168012734"/>
      </p:ext>
    </p:extLst>
  </p:cSld>
  <p:clrMapOvr>
    <a:masterClrMapping/>
  </p:clrMapOvr>
  <p:transition spd="slow">
    <p:pull dir="l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663575" y="1727201"/>
            <a:ext cx="7820026" cy="4914900"/>
          </a:xfrm>
        </p:spPr>
        <p:txBody>
          <a:bodyPr/>
          <a:lstStyle/>
          <a:p>
            <a:pPr marL="457200" indent="-457200">
              <a:buNone/>
            </a:pPr>
            <a:r>
              <a:rPr lang="en-US" altLang="en-US" b="1" dirty="0"/>
              <a:t>Confounder</a:t>
            </a:r>
            <a:r>
              <a:rPr lang="en-US" altLang="en-US" dirty="0"/>
              <a:t>: Anything that provides an alternate explanation for an association. </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7</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CARE: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Confounder Solutions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5" name="Picture 4"/>
          <p:cNvPicPr>
            <a:picLocks noChangeAspect="1"/>
          </p:cNvPicPr>
          <p:nvPr/>
        </p:nvPicPr>
        <p:blipFill>
          <a:blip r:embed="rId3"/>
          <a:stretch>
            <a:fillRect/>
          </a:stretch>
        </p:blipFill>
        <p:spPr>
          <a:xfrm>
            <a:off x="1284349" y="2889932"/>
            <a:ext cx="6578477" cy="3752169"/>
          </a:xfrm>
          <a:prstGeom prst="rect">
            <a:avLst/>
          </a:prstGeom>
        </p:spPr>
      </p:pic>
      <p:sp>
        <p:nvSpPr>
          <p:cNvPr id="3" name="TextBox 2">
            <a:extLst>
              <a:ext uri="{FF2B5EF4-FFF2-40B4-BE49-F238E27FC236}">
                <a16:creationId xmlns:a16="http://schemas.microsoft.com/office/drawing/2014/main" id="{6EF48B99-B758-C05D-02FB-8150EA318B94}"/>
              </a:ext>
            </a:extLst>
          </p:cNvPr>
          <p:cNvSpPr txBox="1"/>
          <p:nvPr/>
        </p:nvSpPr>
        <p:spPr>
          <a:xfrm>
            <a:off x="663575" y="147638"/>
            <a:ext cx="1123950" cy="230832"/>
          </a:xfrm>
          <a:prstGeom prst="rect">
            <a:avLst/>
          </a:prstGeom>
          <a:noFill/>
        </p:spPr>
        <p:txBody>
          <a:bodyPr wrap="square" rtlCol="0">
            <a:spAutoFit/>
          </a:bodyPr>
          <a:lstStyle/>
          <a:p>
            <a:r>
              <a:rPr lang="en-US" sz="900" dirty="0"/>
              <a:t>2.4      P 67 </a:t>
            </a:r>
          </a:p>
        </p:txBody>
      </p:sp>
    </p:spTree>
    <p:extLst>
      <p:ext uri="{BB962C8B-B14F-4D97-AF65-F5344CB8AC3E}">
        <p14:creationId xmlns:p14="http://schemas.microsoft.com/office/powerpoint/2010/main" val="2397085663"/>
      </p:ext>
    </p:extLst>
  </p:cSld>
  <p:clrMapOvr>
    <a:masterClrMapping/>
  </p:clrMapOvr>
  <p:transition spd="slow">
    <p:pull dir="l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buNone/>
            </a:pPr>
            <a:r>
              <a:rPr lang="en-US" altLang="en-US" dirty="0"/>
              <a:t>Effect size: size of an arithmetic comparison.</a:t>
            </a:r>
          </a:p>
          <a:p>
            <a:r>
              <a:rPr lang="en-US" altLang="en-US" dirty="0"/>
              <a:t>The </a:t>
            </a:r>
            <a:r>
              <a:rPr lang="en-US" altLang="en-US" i="1" dirty="0"/>
              <a:t>larger</a:t>
            </a:r>
            <a:r>
              <a:rPr lang="en-US" altLang="en-US" dirty="0"/>
              <a:t> the effect size, the </a:t>
            </a:r>
            <a:r>
              <a:rPr lang="en-US" altLang="en-US" i="1" dirty="0"/>
              <a:t>fewer</a:t>
            </a:r>
            <a:r>
              <a:rPr lang="en-US" altLang="en-US" dirty="0"/>
              <a:t> the # of confounders that can influence an association. </a:t>
            </a:r>
          </a:p>
          <a:p>
            <a:r>
              <a:rPr lang="en-US" altLang="en-US" dirty="0"/>
              <a:t>The </a:t>
            </a:r>
            <a:r>
              <a:rPr lang="en-US" altLang="en-US" i="1" dirty="0"/>
              <a:t>smaller</a:t>
            </a:r>
            <a:r>
              <a:rPr lang="en-US" altLang="en-US" dirty="0"/>
              <a:t> the effect size, the </a:t>
            </a:r>
            <a:r>
              <a:rPr lang="en-US" altLang="en-US" i="1" dirty="0"/>
              <a:t>more likely</a:t>
            </a:r>
            <a:r>
              <a:rPr lang="en-US" altLang="en-US" dirty="0"/>
              <a:t> the association is influenced by confounding. </a:t>
            </a:r>
          </a:p>
          <a:p>
            <a:pPr marL="457200" indent="-457200">
              <a:spcBef>
                <a:spcPts val="1800"/>
              </a:spcBef>
              <a:buNone/>
            </a:pPr>
            <a:r>
              <a:rPr lang="en-US" altLang="en-US" dirty="0"/>
              <a:t>A study that doesn’t present the effect size:</a:t>
            </a:r>
          </a:p>
          <a:p>
            <a:r>
              <a:rPr lang="en-US" altLang="en-US" dirty="0"/>
              <a:t>probably has a small effect size. </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8</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p:txBody>
          <a:bodyPr/>
          <a:lstStyle/>
          <a:p>
            <a:r>
              <a:rPr lang="en-US" altLang="en-US" sz="3200" b="0" dirty="0">
                <a:latin typeface="Rockwell Extra Bold" panose="02060903040505020403" pitchFamily="18" charset="0"/>
              </a:rPr>
              <a:t>2.4.1 Confounder Solution:</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Effect Size</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6B1388C0-5676-B322-75FF-64BE3B2F2BF4}"/>
              </a:ext>
            </a:extLst>
          </p:cNvPr>
          <p:cNvSpPr txBox="1"/>
          <p:nvPr/>
        </p:nvSpPr>
        <p:spPr>
          <a:xfrm>
            <a:off x="663575" y="147638"/>
            <a:ext cx="1123950" cy="230832"/>
          </a:xfrm>
          <a:prstGeom prst="rect">
            <a:avLst/>
          </a:prstGeom>
          <a:noFill/>
        </p:spPr>
        <p:txBody>
          <a:bodyPr wrap="square" rtlCol="0">
            <a:spAutoFit/>
          </a:bodyPr>
          <a:lstStyle/>
          <a:p>
            <a:r>
              <a:rPr lang="en-US" sz="900" dirty="0"/>
              <a:t>2.4.1      P 68 </a:t>
            </a:r>
          </a:p>
        </p:txBody>
      </p:sp>
    </p:spTree>
    <p:extLst>
      <p:ext uri="{BB962C8B-B14F-4D97-AF65-F5344CB8AC3E}">
        <p14:creationId xmlns:p14="http://schemas.microsoft.com/office/powerpoint/2010/main" val="2589265054"/>
      </p:ext>
    </p:extLst>
  </p:cSld>
  <p:clrMapOvr>
    <a:masterClrMapping/>
  </p:clrMapOvr>
  <p:transition spd="slow">
    <p:pull dir="l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66700" y="1708213"/>
            <a:ext cx="8697914" cy="4840287"/>
          </a:xfrm>
        </p:spPr>
        <p:txBody>
          <a:bodyPr/>
          <a:lstStyle/>
          <a:p>
            <a:pPr marL="0" indent="0">
              <a:spcBef>
                <a:spcPts val="0"/>
              </a:spcBef>
              <a:buNone/>
            </a:pPr>
            <a:r>
              <a:rPr lang="en-US" altLang="en-US" sz="2800" dirty="0"/>
              <a:t>Resisting confounder influence (warding off confounders)</a:t>
            </a:r>
          </a:p>
          <a:p>
            <a:pPr>
              <a:spcBef>
                <a:spcPts val="0"/>
              </a:spcBef>
            </a:pPr>
            <a:r>
              <a:rPr lang="en-US" altLang="en-US" sz="2800" dirty="0"/>
              <a:t>c</a:t>
            </a:r>
            <a:r>
              <a:rPr lang="en-US" altLang="en-US" sz="2800" i="1" dirty="0"/>
              <a:t>ontrolled study</a:t>
            </a:r>
            <a:r>
              <a:rPr lang="en-US" altLang="en-US" sz="2800" dirty="0"/>
              <a:t> is better than an uncontrolled study</a:t>
            </a:r>
          </a:p>
          <a:p>
            <a:pPr>
              <a:spcBef>
                <a:spcPts val="0"/>
              </a:spcBef>
            </a:pPr>
            <a:r>
              <a:rPr lang="en-US" altLang="en-US" sz="2800" dirty="0"/>
              <a:t>ex</a:t>
            </a:r>
            <a:r>
              <a:rPr lang="en-US" altLang="en-US" sz="2800" i="1" dirty="0"/>
              <a:t>periment</a:t>
            </a:r>
            <a:r>
              <a:rPr lang="en-US" altLang="en-US" sz="2800" dirty="0"/>
              <a:t> is better than an observational study.   </a:t>
            </a:r>
          </a:p>
          <a:p>
            <a:pPr marL="457200" indent="-457200">
              <a:buNone/>
            </a:pPr>
            <a:endParaRPr lang="en-US" altLang="en-US"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9</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361950" y="457200"/>
            <a:ext cx="8401050" cy="1066800"/>
          </a:xfrm>
        </p:spPr>
        <p:txBody>
          <a:bodyPr/>
          <a:lstStyle/>
          <a:p>
            <a:r>
              <a:rPr lang="en-US" altLang="en-US" sz="3200" b="0" dirty="0">
                <a:latin typeface="Rockwell Extra Bold" panose="02060903040505020403" pitchFamily="18" charset="0"/>
              </a:rPr>
              <a:t>Confounder Resistance:</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Control Group; Study Design</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2" name="Picture 1"/>
          <p:cNvPicPr>
            <a:picLocks noChangeAspect="1"/>
          </p:cNvPicPr>
          <p:nvPr/>
        </p:nvPicPr>
        <p:blipFill>
          <a:blip r:embed="rId3"/>
          <a:stretch>
            <a:fillRect/>
          </a:stretch>
        </p:blipFill>
        <p:spPr>
          <a:xfrm>
            <a:off x="459223" y="3032052"/>
            <a:ext cx="4528154" cy="950912"/>
          </a:xfrm>
          <a:prstGeom prst="rect">
            <a:avLst/>
          </a:prstGeom>
        </p:spPr>
      </p:pic>
      <p:pic>
        <p:nvPicPr>
          <p:cNvPr id="3" name="Picture 2"/>
          <p:cNvPicPr>
            <a:picLocks noChangeAspect="1"/>
          </p:cNvPicPr>
          <p:nvPr/>
        </p:nvPicPr>
        <p:blipFill>
          <a:blip r:embed="rId4"/>
          <a:stretch>
            <a:fillRect/>
          </a:stretch>
        </p:blipFill>
        <p:spPr>
          <a:xfrm>
            <a:off x="2195147" y="3982964"/>
            <a:ext cx="6682153" cy="2413000"/>
          </a:xfrm>
          <a:prstGeom prst="rect">
            <a:avLst/>
          </a:prstGeom>
        </p:spPr>
      </p:pic>
      <p:sp>
        <p:nvSpPr>
          <p:cNvPr id="4" name="TextBox 3">
            <a:extLst>
              <a:ext uri="{FF2B5EF4-FFF2-40B4-BE49-F238E27FC236}">
                <a16:creationId xmlns:a16="http://schemas.microsoft.com/office/drawing/2014/main" id="{8C482810-DA73-1BA2-0F9D-25D3B7E425D3}"/>
              </a:ext>
            </a:extLst>
          </p:cNvPr>
          <p:cNvSpPr txBox="1"/>
          <p:nvPr/>
        </p:nvSpPr>
        <p:spPr>
          <a:xfrm>
            <a:off x="663575" y="147638"/>
            <a:ext cx="1123950" cy="230832"/>
          </a:xfrm>
          <a:prstGeom prst="rect">
            <a:avLst/>
          </a:prstGeom>
          <a:noFill/>
        </p:spPr>
        <p:txBody>
          <a:bodyPr wrap="square" rtlCol="0">
            <a:spAutoFit/>
          </a:bodyPr>
          <a:lstStyle/>
          <a:p>
            <a:r>
              <a:rPr lang="en-US" sz="900" dirty="0"/>
              <a:t>2.4      P 69, 70 </a:t>
            </a:r>
          </a:p>
        </p:txBody>
      </p:sp>
    </p:spTree>
    <p:extLst>
      <p:ext uri="{BB962C8B-B14F-4D97-AF65-F5344CB8AC3E}">
        <p14:creationId xmlns:p14="http://schemas.microsoft.com/office/powerpoint/2010/main" val="54974504"/>
      </p:ext>
    </p:extLst>
  </p:cSld>
  <p:clrMapOvr>
    <a:masterClrMapping/>
  </p:clrMapOvr>
  <p:transition spd="slow">
    <p:pull dir="ld"/>
  </p:transition>
</p:sld>
</file>

<file path=ppt/theme/theme1.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54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254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113288</TotalTime>
  <Words>5636</Words>
  <Application>Microsoft Office PowerPoint</Application>
  <PresentationFormat>Letter Paper (8.5x11 in)</PresentationFormat>
  <Paragraphs>1119</Paragraphs>
  <Slides>53</Slides>
  <Notes>53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Rockwell Extra Bold</vt:lpstr>
      <vt:lpstr>Times New Roman</vt:lpstr>
      <vt:lpstr>3_Default Design</vt:lpstr>
      <vt:lpstr>Statistical Literacy Textbook:  Chapter 2 Slides</vt:lpstr>
      <vt:lpstr>Comparisons, CARE Solutions:  Table of Contents</vt:lpstr>
      <vt:lpstr>Comparisons, CARE Solutions:  Learning Outcomes</vt:lpstr>
      <vt:lpstr>Two-Group Comparisons: Ordered and Arithmetic</vt:lpstr>
      <vt:lpstr>Form Comparisons: Ordered and Arithmetic</vt:lpstr>
      <vt:lpstr>Comparison Exceptions; Co-variation (Between)</vt:lpstr>
      <vt:lpstr>CARE:  Confounder Solutions</vt:lpstr>
      <vt:lpstr>2.4.1 Confounder Solution: Effect Size</vt:lpstr>
      <vt:lpstr>Confounder Resistance: Control Group; Study Design</vt:lpstr>
      <vt:lpstr>Types of Studies: Experiments vs. Observational </vt:lpstr>
      <vt:lpstr>Experiment #1: Ideal Experiment</vt:lpstr>
      <vt:lpstr>Experiment #2: Randomized Clinical Trial</vt:lpstr>
      <vt:lpstr>Randomized Clinical Trial Salk Vaccine</vt:lpstr>
      <vt:lpstr>Experiment #3: Quasi-Experiments</vt:lpstr>
      <vt:lpstr>Quasi-Experiment </vt:lpstr>
      <vt:lpstr>Comparison: Clinical Trial vs Quasi-Experiment</vt:lpstr>
      <vt:lpstr>Observational study #1: Longitudinal (movie)</vt:lpstr>
      <vt:lpstr>Observational study #2:  Cross-Sectional (snapshot)</vt:lpstr>
      <vt:lpstr>Cross-Sectional Study: Time-Related Snapshot</vt:lpstr>
      <vt:lpstr>Cross-Sectional Study: Time-Related Snapshots</vt:lpstr>
      <vt:lpstr>Control Group (Review); Study Design: Graded</vt:lpstr>
      <vt:lpstr>Study Design: Hard vs. Soft. ‘Control of’ versus ‘Control for’</vt:lpstr>
      <vt:lpstr>Confounder Solutions (Repeat)</vt:lpstr>
      <vt:lpstr>Mental Solution: Control For/Selection</vt:lpstr>
      <vt:lpstr>CARE:  2.5 Assembly “Solutions”</vt:lpstr>
      <vt:lpstr>Assembly “Solutions”: Ask Questions</vt:lpstr>
      <vt:lpstr>Assembly “Solutions”: Critical Thinking</vt:lpstr>
      <vt:lpstr>Assembly Example </vt:lpstr>
      <vt:lpstr>CARE: 2.6 Randomness Solutions:</vt:lpstr>
      <vt:lpstr>2.6 Randomness Solutions: 2.6.1 Extremes</vt:lpstr>
      <vt:lpstr>Randomness Solutions: Coincidence explains Extremes</vt:lpstr>
      <vt:lpstr>2.6 Randomness Solutions: 2.6.2 Big Data</vt:lpstr>
      <vt:lpstr>Randomness Solutions: Laws of Very Large Numbers</vt:lpstr>
      <vt:lpstr>2.6 Small-Group Randomness: 0) Problem &amp; Solution</vt:lpstr>
      <vt:lpstr>2.6 Small-Group Randomness: 1) Statistical Significance</vt:lpstr>
      <vt:lpstr>Randomness Solutions: Confidence Intervals</vt:lpstr>
      <vt:lpstr>2.6.3 Small-Group Randomness: 2) Confidence Intervals</vt:lpstr>
      <vt:lpstr>2.6.3 Small-Group Randomness: 3) 95% Margin of Error</vt:lpstr>
      <vt:lpstr>2.6 Small-Group Randomness: 4) Source of Margin of Error</vt:lpstr>
      <vt:lpstr>2.6 Small-Group Randomness: Which differences are “real”?</vt:lpstr>
      <vt:lpstr>2.7 Error/Bias Influences: Review of Problems</vt:lpstr>
      <vt:lpstr>Bias Review: Synonyms</vt:lpstr>
      <vt:lpstr>Subject-Bias Solution: Single Blind: Placebo</vt:lpstr>
      <vt:lpstr>Researcher-Bias Solution: Double Blind Both</vt:lpstr>
      <vt:lpstr>Sampling Bias Solution:  Random Selection or Assignment</vt:lpstr>
      <vt:lpstr>Chapter 2 Summary</vt:lpstr>
      <vt:lpstr>Optional: Confounder Solution</vt:lpstr>
      <vt:lpstr>Quasi-Experiments Running is assigned to some.</vt:lpstr>
      <vt:lpstr>Observational study Repeated Measures</vt:lpstr>
      <vt:lpstr>Confounder Resistance: Effect Size</vt:lpstr>
      <vt:lpstr>Randomness: Big Data Run of Heads</vt:lpstr>
      <vt:lpstr>Randomness: Big Data  Birthday Problem</vt:lpstr>
      <vt:lpstr>Birthday Problem: 28 People or More</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Statistical Literacy Issues: Covid Status May, 2021</dc:title>
  <dc:subject/>
  <dc:creator>Milo Schield</dc:creator>
  <cp:lastModifiedBy>Milo Schield</cp:lastModifiedBy>
  <cp:revision>1643</cp:revision>
  <cp:lastPrinted>2026-04-06T17:14:07Z</cp:lastPrinted>
  <dcterms:created xsi:type="dcterms:W3CDTF">1998-11-15T00:57:17Z</dcterms:created>
  <dcterms:modified xsi:type="dcterms:W3CDTF">2026-04-06T17:15:30Z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1</vt:i4>
  </property>
  <property fmtid="{D5CDD505-2E9C-101B-9397-08002B2CF9AE}" pid="6" name="ScreenUsage">
    <vt:i4>3</vt:i4>
  </property>
  <property fmtid="{D5CDD505-2E9C-101B-9397-08002B2CF9AE}" pid="7" name="MailAddress">
    <vt:lpwstr/>
  </property>
  <property fmtid="{D5CDD505-2E9C-101B-9397-08002B2CF9AE}" pid="8" name="HomePage">
    <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1</vt:i4>
  </property>
  <property fmtid="{D5CDD505-2E9C-101B-9397-08002B2CF9AE}" pid="19" name="ShowNotes">
    <vt:bool>false</vt:bool>
  </property>
  <property fmtid="{D5CDD505-2E9C-101B-9397-08002B2CF9AE}" pid="20" name="NavBtnPos">
    <vt:i4>1</vt:i4>
  </property>
  <property fmtid="{D5CDD505-2E9C-101B-9397-08002B2CF9AE}" pid="21" name="OutputDir">
    <vt:lpwstr>C:\982Milo\PowerPt\BallaratTables</vt:lpwstr>
  </property>
</Properties>
</file>