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4" r:id="rId2"/>
    <p:sldId id="907" r:id="rId3"/>
    <p:sldId id="920" r:id="rId4"/>
    <p:sldId id="951" r:id="rId5"/>
    <p:sldId id="952" r:id="rId6"/>
    <p:sldId id="915" r:id="rId7"/>
    <p:sldId id="934" r:id="rId8"/>
    <p:sldId id="916" r:id="rId9"/>
    <p:sldId id="901" r:id="rId10"/>
    <p:sldId id="917" r:id="rId11"/>
    <p:sldId id="930" r:id="rId12"/>
    <p:sldId id="938" r:id="rId13"/>
    <p:sldId id="939" r:id="rId14"/>
    <p:sldId id="953" r:id="rId15"/>
    <p:sldId id="954" r:id="rId16"/>
    <p:sldId id="950" r:id="rId17"/>
    <p:sldId id="940" r:id="rId18"/>
    <p:sldId id="941" r:id="rId19"/>
    <p:sldId id="944" r:id="rId20"/>
    <p:sldId id="957" r:id="rId21"/>
    <p:sldId id="965" r:id="rId22"/>
    <p:sldId id="956" r:id="rId23"/>
    <p:sldId id="958" r:id="rId24"/>
    <p:sldId id="964" r:id="rId25"/>
    <p:sldId id="959" r:id="rId26"/>
    <p:sldId id="960" r:id="rId27"/>
    <p:sldId id="961" r:id="rId28"/>
    <p:sldId id="962" r:id="rId29"/>
    <p:sldId id="963" r:id="rId3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20" autoAdjust="0"/>
    <p:restoredTop sz="87432" autoAdjust="0"/>
  </p:normalViewPr>
  <p:slideViewPr>
    <p:cSldViewPr snapToGrid="0">
      <p:cViewPr varScale="1">
        <p:scale>
          <a:sx n="87" d="100"/>
          <a:sy n="87" d="100"/>
        </p:scale>
        <p:origin x="1212" y="4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696" y="4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66707"/>
            <a:ext cx="28273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t" anchorCtr="0" compatLnSpc="1">
            <a:prstTxWarp prst="textNoShape">
              <a:avLst/>
            </a:prstTxWarp>
          </a:bodyPr>
          <a:lstStyle>
            <a:lvl1pPr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Teaching Confounding: Part 2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4" y="203207"/>
            <a:ext cx="29384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t" anchorCtr="0" compatLnSpc="1">
            <a:prstTxWarp prst="textNoShape">
              <a:avLst/>
            </a:prstTxWarp>
          </a:bodyPr>
          <a:lstStyle>
            <a:lvl1pPr algn="r"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V1  6/26/2021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9126" y="8991607"/>
            <a:ext cx="45481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b" anchorCtr="0" compatLnSpc="1">
            <a:prstTxWarp prst="textNoShape">
              <a:avLst/>
            </a:prstTxWarp>
          </a:bodyPr>
          <a:lstStyle>
            <a:lvl1pPr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www.StatLit.org/pdf/2021-Schield-USCOTS-Slides2.pdf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222" y="8994782"/>
            <a:ext cx="136207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b" anchorCtr="0" compatLnSpc="1">
            <a:prstTxWarp prst="textNoShape">
              <a:avLst/>
            </a:prstTxWarp>
          </a:bodyPr>
          <a:lstStyle>
            <a:lvl1pPr algn="r"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t" anchorCtr="0" compatLnSpc="1">
            <a:prstTxWarp prst="textNoShape">
              <a:avLst/>
            </a:prstTxWarp>
          </a:bodyPr>
          <a:lstStyle>
            <a:lvl1pPr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9" y="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t" anchorCtr="0" compatLnSpc="1">
            <a:prstTxWarp prst="textNoShape">
              <a:avLst/>
            </a:prstTxWarp>
          </a:bodyPr>
          <a:lstStyle>
            <a:lvl1pPr algn="r"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8" y="4560895"/>
            <a:ext cx="5770563" cy="44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78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b" anchorCtr="0" compatLnSpc="1">
            <a:prstTxWarp prst="textNoShape">
              <a:avLst/>
            </a:prstTxWarp>
          </a:bodyPr>
          <a:lstStyle>
            <a:lvl1pPr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9" y="9121783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7" tIns="48552" rIns="97107" bIns="48552" numCol="1" anchor="b" anchorCtr="0" compatLnSpc="1">
            <a:prstTxWarp prst="textNoShape">
              <a:avLst/>
            </a:prstTxWarp>
          </a:bodyPr>
          <a:lstStyle>
            <a:lvl1pPr algn="r" defTabSz="971715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9" y="8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3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9" y="9121783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9" y="8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3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9" y="9121783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9" y="8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3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9" y="9121783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07" tIns="48552" rIns="97107" bIns="4855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2016 update to the ASA GAISE guidelines is arguably </a:t>
            </a:r>
            <a:r>
              <a:rPr lang="en-US" altLang="en-US" baseline="0" dirty="0" smtClean="0"/>
              <a:t>the biggest change in the introductory course content since discrete math was dropped in the 1980s.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53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This model includes both Climb and Distance. </a:t>
            </a:r>
            <a:br>
              <a:rPr lang="en-US" altLang="en-US" sz="1800" dirty="0"/>
            </a:br>
            <a:r>
              <a:rPr lang="en-US" altLang="en-US" sz="1800" dirty="0"/>
              <a:t>Including distance cuts the climb coefficient from 1.8 to 0.8 seconds per meter.</a:t>
            </a:r>
            <a:br>
              <a:rPr lang="en-US" altLang="en-US" sz="1800" dirty="0"/>
            </a:br>
            <a:r>
              <a:rPr lang="en-US" altLang="en-US" sz="1800" dirty="0"/>
              <a:t>Here controlling for a confounder “reduced that observed association.”</a:t>
            </a:r>
          </a:p>
        </p:txBody>
      </p:sp>
    </p:spTree>
    <p:extLst>
      <p:ext uri="{BB962C8B-B14F-4D97-AF65-F5344CB8AC3E}">
        <p14:creationId xmlns:p14="http://schemas.microsoft.com/office/powerpoint/2010/main" val="42410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2674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CA3F75-99C3-436D-89AE-A7AF3E5C2678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11DC702-A47B-4D2B-9CCE-0F912EC37E43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28C26C-E6B4-48EB-AE78-76DBC7968202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There is a lot going on in this page!</a:t>
            </a:r>
            <a:br>
              <a:rPr lang="en-US" altLang="en-US" dirty="0" smtClean="0"/>
            </a:br>
            <a:r>
              <a:rPr lang="en-US" altLang="en-US" dirty="0" smtClean="0"/>
              <a:t>Standardize count comparisons by comparing per ratios. 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047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CA3F75-99C3-436D-89AE-A7AF3E5C2678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11DC702-A47B-4D2B-9CCE-0F912EC37E43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28C26C-E6B4-48EB-AE78-76DBC7968202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5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CA3F75-99C3-436D-89AE-A7AF3E5C2678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11DC702-A47B-4D2B-9CCE-0F912EC37E43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28C26C-E6B4-48EB-AE78-76DBC7968202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226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CA3F75-99C3-436D-89AE-A7AF3E5C2678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11DC702-A47B-4D2B-9CCE-0F912EC37E43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28C26C-E6B4-48EB-AE78-76DBC7968202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248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CA3F75-99C3-436D-89AE-A7AF3E5C2678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11DC702-A47B-4D2B-9CCE-0F912EC37E43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28C26C-E6B4-48EB-AE78-76DBC7968202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865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D3C93E-66BC-4187-B448-E5521AF62A0F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15CEB15-B22F-4BB2-A936-F67B15A814BA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5D60828-F261-4123-AFE2-E6D9A0A95483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48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A0C4FE-44D0-4FB4-8583-4E0AB458007E}" type="slidenum">
              <a:rPr lang="en-US" altLang="en-US" sz="1300" smtClean="0"/>
              <a:pPr/>
              <a:t>18</a:t>
            </a:fld>
            <a:endParaRPr lang="en-US" altLang="en-US" sz="1300" smtClean="0"/>
          </a:p>
        </p:txBody>
      </p:sp>
      <p:sp>
        <p:nvSpPr>
          <p:cNvPr id="143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43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43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43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A99249E-F57A-4DAC-8C41-1AABE89E54E8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14346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51248C8-DB83-4996-A3E6-E794A00A22F3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14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175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AAB481-3CD0-4C03-9EAC-37F7DDACCA95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06E0DF-6C9A-43A2-8406-5BDF0DD34CC6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8EDAF34-D2B4-4B00-AD8A-C66001B15929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99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Understand the impact of confounding.</a:t>
            </a:r>
          </a:p>
          <a:p>
            <a:r>
              <a:rPr lang="en-US" altLang="en-US" sz="1800" dirty="0"/>
              <a:t>Identify observational studies.</a:t>
            </a:r>
            <a:br>
              <a:rPr lang="en-US" altLang="en-US" sz="1800" dirty="0"/>
            </a:br>
            <a:r>
              <a:rPr lang="en-US" altLang="en-US" sz="1800" dirty="0"/>
              <a:t>Teach multivariate thinking “in stages”</a:t>
            </a:r>
          </a:p>
        </p:txBody>
      </p:sp>
    </p:spTree>
    <p:extLst>
      <p:ext uri="{BB962C8B-B14F-4D97-AF65-F5344CB8AC3E}">
        <p14:creationId xmlns:p14="http://schemas.microsoft.com/office/powerpoint/2010/main" val="3105120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AAB481-3CD0-4C03-9EAC-37F7DDACCA95}" type="slidenum">
              <a:rPr lang="en-US" altLang="en-US" sz="1300" smtClean="0"/>
              <a:pPr/>
              <a:t>20</a:t>
            </a:fld>
            <a:endParaRPr lang="en-US" altLang="en-US" sz="1300" smtClean="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06E0DF-6C9A-43A2-8406-5BDF0DD34CC6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8EDAF34-D2B4-4B00-AD8A-C66001B15929}" type="slidenum">
              <a:rPr lang="en-US" altLang="en-US" sz="1300"/>
              <a:pPr algn="r"/>
              <a:t>20</a:t>
            </a:fld>
            <a:endParaRPr lang="en-US" altLang="en-US" sz="13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53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21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575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22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99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23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1015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24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26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25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25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25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7698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26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26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26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0633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27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27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27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519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28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28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28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638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B10298-95C9-4882-9512-6A69B500AE2A}" type="slidenum">
              <a:rPr lang="en-US" altLang="en-US" sz="1300" smtClean="0"/>
              <a:pPr/>
              <a:t>29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701D09-354F-4052-94A1-747FE063B46E}" type="slidenum">
              <a:rPr lang="en-US" altLang="en-US" sz="1300"/>
              <a:pPr algn="r"/>
              <a:t>29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185CA8-084F-45C0-ACB2-D419F9DB1B1F}" type="slidenum">
              <a:rPr lang="en-US" altLang="en-US" sz="1300"/>
              <a:pPr algn="r"/>
              <a:t>29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22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Appendix B is a must read for every statistical educator.</a:t>
            </a:r>
            <a:br>
              <a:rPr lang="en-US" altLang="en-US" sz="1800" dirty="0"/>
            </a:br>
            <a:r>
              <a:rPr lang="en-US" altLang="en-US" sz="1800" dirty="0"/>
              <a:t>Notice the phrase “observational data”.   </a:t>
            </a:r>
            <a:br>
              <a:rPr lang="en-US" altLang="en-US" sz="1800" dirty="0"/>
            </a:br>
            <a:r>
              <a:rPr lang="en-US" altLang="en-US" sz="1800" dirty="0"/>
              <a:t>Observational data, confounding and multivariable thinking: these three represent a massive change in focus!</a:t>
            </a:r>
          </a:p>
        </p:txBody>
      </p:sp>
    </p:spTree>
    <p:extLst>
      <p:ext uri="{BB962C8B-B14F-4D97-AF65-F5344CB8AC3E}">
        <p14:creationId xmlns:p14="http://schemas.microsoft.com/office/powerpoint/2010/main" val="378119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This page alone is incredible.</a:t>
            </a:r>
            <a:br>
              <a:rPr lang="en-US" altLang="en-US" sz="1800" dirty="0"/>
            </a:br>
            <a:r>
              <a:rPr lang="en-US" altLang="en-US" sz="1800" dirty="0"/>
              <a:t>Big three ideas: Observational studies, Confounding and multivariable thinking</a:t>
            </a:r>
          </a:p>
        </p:txBody>
      </p:sp>
    </p:spTree>
    <p:extLst>
      <p:ext uri="{BB962C8B-B14F-4D97-AF65-F5344CB8AC3E}">
        <p14:creationId xmlns:p14="http://schemas.microsoft.com/office/powerpoint/2010/main" val="350996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3115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First method is </a:t>
            </a:r>
            <a:r>
              <a:rPr lang="en-US" altLang="en-US" sz="1800" dirty="0" smtClean="0"/>
              <a:t>not</a:t>
            </a:r>
            <a:r>
              <a:rPr lang="en-US" altLang="en-US" sz="1800" baseline="0" dirty="0" smtClean="0"/>
              <a:t> intuitive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4587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 smtClean="0"/>
              <a:t>Second </a:t>
            </a:r>
            <a:r>
              <a:rPr lang="en-US" altLang="en-US" sz="1800" dirty="0"/>
              <a:t>method starts with a simple two-variable XY-plot. </a:t>
            </a:r>
            <a:br>
              <a:rPr lang="en-US" altLang="en-US" sz="1800" dirty="0"/>
            </a:br>
            <a:r>
              <a:rPr lang="en-US" altLang="en-US" sz="1800" dirty="0"/>
              <a:t>As average teacher salary increases, state average SAT decreases.</a:t>
            </a:r>
            <a:br>
              <a:rPr lang="en-US" altLang="en-US" sz="1800" dirty="0"/>
            </a:br>
            <a:r>
              <a:rPr lang="en-US" altLang="en-US" sz="1800" dirty="0"/>
              <a:t>To increase student SATs, cut teacher salaries. </a:t>
            </a:r>
          </a:p>
        </p:txBody>
      </p:sp>
    </p:spTree>
    <p:extLst>
      <p:ext uri="{BB962C8B-B14F-4D97-AF65-F5344CB8AC3E}">
        <p14:creationId xmlns:p14="http://schemas.microsoft.com/office/powerpoint/2010/main" val="35506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Second method involves modeling separate series in that same XY plot. </a:t>
            </a:r>
            <a:br>
              <a:rPr lang="en-US" altLang="en-US" sz="1800" dirty="0"/>
            </a:br>
            <a:r>
              <a:rPr lang="en-US" altLang="en-US" sz="1800" dirty="0"/>
              <a:t>The confounder is the percentage of students that took the SAT.</a:t>
            </a:r>
            <a:br>
              <a:rPr lang="en-US" altLang="en-US" sz="1800" dirty="0"/>
            </a:br>
            <a:r>
              <a:rPr lang="en-US" altLang="en-US" sz="1800" dirty="0"/>
              <a:t>Consider the top “low-fraction” group.</a:t>
            </a:r>
            <a:br>
              <a:rPr lang="en-US" altLang="en-US" sz="1800" dirty="0"/>
            </a:br>
            <a:r>
              <a:rPr lang="en-US" altLang="en-US" sz="1800" dirty="0"/>
              <a:t>Most students in the Midwest and the South take the ACT – not the SAT.</a:t>
            </a:r>
            <a:br>
              <a:rPr lang="en-US" altLang="en-US" sz="1800" dirty="0"/>
            </a:br>
            <a:r>
              <a:rPr lang="en-US" altLang="en-US" sz="1800" dirty="0"/>
              <a:t>Only the best students take the SAT in applying to colleges on the East or West coast.</a:t>
            </a:r>
            <a:br>
              <a:rPr lang="en-US" altLang="en-US" sz="1800" dirty="0"/>
            </a:br>
            <a:r>
              <a:rPr lang="en-US" altLang="en-US" sz="1800" dirty="0"/>
              <a:t>Being in the Midwest and the South, their teacher salaries are lower.</a:t>
            </a:r>
            <a:br>
              <a:rPr lang="en-US" altLang="en-US" sz="1800" dirty="0"/>
            </a:br>
            <a:r>
              <a:rPr lang="en-US" altLang="en-US" sz="1800" dirty="0"/>
              <a:t>They cluster in the upper-left corner.  </a:t>
            </a:r>
          </a:p>
          <a:p>
            <a:endParaRPr lang="en-US" altLang="en-US" sz="1800" dirty="0"/>
          </a:p>
          <a:p>
            <a:r>
              <a:rPr lang="en-US" altLang="en-US" sz="1800" dirty="0"/>
              <a:t>Consider the bottom “high fraction” group.</a:t>
            </a:r>
            <a:br>
              <a:rPr lang="en-US" altLang="en-US" sz="1800" dirty="0"/>
            </a:br>
            <a:r>
              <a:rPr lang="en-US" altLang="en-US" sz="1800" dirty="0"/>
              <a:t>Most students on the East and West coast take the SAT.</a:t>
            </a:r>
            <a:br>
              <a:rPr lang="en-US" altLang="en-US" sz="1800" dirty="0"/>
            </a:br>
            <a:r>
              <a:rPr lang="en-US" altLang="en-US" sz="1800" dirty="0"/>
              <a:t>These students include the best, the middle and the below-average.</a:t>
            </a:r>
            <a:br>
              <a:rPr lang="en-US" altLang="en-US" sz="1800" dirty="0"/>
            </a:br>
            <a:r>
              <a:rPr lang="en-US" altLang="en-US" sz="1800" dirty="0"/>
              <a:t>Their average SAT is lower.  </a:t>
            </a:r>
            <a:br>
              <a:rPr lang="en-US" altLang="en-US" sz="1800" dirty="0"/>
            </a:br>
            <a:r>
              <a:rPr lang="en-US" altLang="en-US" sz="1800" dirty="0"/>
              <a:t>Being on the coasts, their teacher salaries are higher.</a:t>
            </a:r>
            <a:br>
              <a:rPr lang="en-US" altLang="en-US" sz="1800" dirty="0"/>
            </a:br>
            <a:r>
              <a:rPr lang="en-US" altLang="en-US" sz="1800" dirty="0"/>
              <a:t>They cluster in the lower right corner. </a:t>
            </a:r>
          </a:p>
          <a:p>
            <a:endParaRPr lang="en-US" altLang="en-US" sz="1800" dirty="0"/>
          </a:p>
          <a:p>
            <a:r>
              <a:rPr lang="en-US" altLang="en-US" sz="1800" dirty="0"/>
              <a:t>Controlling for the percentage taking the SAT changes the association between teacher salaries and average student scores. </a:t>
            </a:r>
            <a:br>
              <a:rPr lang="en-US" altLang="en-US" sz="1800" dirty="0"/>
            </a:b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7010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6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4144968" y="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912178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4144968" y="912178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2" tIns="48286" rIns="96572" bIns="4828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/>
              <a:t>The third recommended method is to read and interpret computer output.</a:t>
            </a:r>
            <a:br>
              <a:rPr lang="en-US" altLang="en-US" sz="1800" dirty="0"/>
            </a:br>
            <a:r>
              <a:rPr lang="en-US" altLang="en-US" sz="1800" dirty="0"/>
              <a:t>This output shows the relationship between climb distance and total time in Scottish Hill Races.</a:t>
            </a:r>
            <a:br>
              <a:rPr lang="en-US" altLang="en-US" sz="1800" dirty="0"/>
            </a:br>
            <a:r>
              <a:rPr lang="en-US" altLang="en-US" sz="1800" dirty="0"/>
              <a:t>An additional 1.8 seconds for every additional meter of hill climb.</a:t>
            </a:r>
            <a:br>
              <a:rPr lang="en-US" altLang="en-US" sz="1800" dirty="0"/>
            </a:br>
            <a:r>
              <a:rPr lang="en-US" altLang="en-US" sz="1800" dirty="0"/>
              <a:t>This model omits the length of the race – an important factor in predicting race time. 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6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2021 Schield USCOTS Slides2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V1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482975" y="152400"/>
            <a:ext cx="2141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457200"/>
            <a:ext cx="774223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66DEC6-9B32-40D5-8444-0835B81D8266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IASE-2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961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08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Schield, Augsburg University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Fellow: American Statistical Association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President National Numeracy Network</a:t>
            </a:r>
          </a:p>
          <a:p>
            <a:pPr marL="0" indent="0" algn="ctr">
              <a:buFontTx/>
              <a:buNone/>
            </a:pPr>
            <a:endParaRPr lang="en-US" altLang="en-US" sz="20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USCOTS 2021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June 26, 2021</a:t>
            </a:r>
            <a:endParaRPr lang="en-US" altLang="en-US" sz="28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www.StatLit.org/pdf/2021-Schield-USCOTS-Slides2.pdf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Teaching Confounding: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Part 2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#3 Show Multivariate: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Regression X1-X2-Y Output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 smtClean="0"/>
              <a:t>Scottish Hill Races (Time in seconds)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1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800" dirty="0" smtClean="0"/>
              <a:t>Controlling for Distance decreases Climb coefficient </a:t>
            </a:r>
            <a:br>
              <a:rPr lang="en-US" altLang="en-US" sz="2800" dirty="0" smtClean="0"/>
            </a:br>
            <a:r>
              <a:rPr lang="en-US" altLang="en-US" sz="2800" dirty="0" smtClean="0"/>
              <a:t>from 1.755 to 0.852; increases R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from 85% to 97%.   </a:t>
            </a:r>
            <a:endParaRPr lang="en-US" altLang="en-US" sz="2000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4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9" y="2485591"/>
            <a:ext cx="8860316" cy="30003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-363255" y="4985359"/>
            <a:ext cx="4759891" cy="52609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5925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Problems with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these Three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T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echniques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Do these visualizations “explain” confounding?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Can students use these to work problems with numerical answers?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Will this be on the final?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28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84150" y="4484177"/>
            <a:ext cx="8459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/>
              <a:t>If all three answers are “No”, teachers are unlikely to spend much time showing multivariable </a:t>
            </a:r>
            <a:r>
              <a:rPr lang="en-US" altLang="en-US" sz="3200" dirty="0" smtClean="0"/>
              <a:t>thinking on observational data. </a:t>
            </a:r>
            <a:br>
              <a:rPr lang="en-US" altLang="en-US" sz="3200" dirty="0" smtClean="0"/>
            </a:br>
            <a:r>
              <a:rPr lang="en-US" altLang="en-US" sz="3200" dirty="0" smtClean="0"/>
              <a:t>The GAISE 2016 update may be DOA: </a:t>
            </a:r>
            <a:br>
              <a:rPr lang="en-US" altLang="en-US" sz="3200" dirty="0" smtClean="0"/>
            </a:br>
            <a:r>
              <a:rPr lang="en-US" altLang="en-US" sz="3200" dirty="0" smtClean="0"/>
              <a:t>Dead on Arrival </a:t>
            </a:r>
            <a:r>
              <a:rPr lang="en-US" altLang="en-US" sz="3200" dirty="0" smtClean="0">
                <a:sym typeface="Wingdings" panose="05000000000000000000" pitchFamily="2" charset="2"/>
              </a:rPr>
              <a:t>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516307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4A13999-E173-4ECD-AA7B-21EB6F5641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Most social issues involve social statistics: </a:t>
            </a:r>
            <a:br>
              <a:rPr lang="en-US" altLang="en-US" dirty="0" smtClean="0"/>
            </a:br>
            <a:r>
              <a:rPr lang="en-US" altLang="en-US" dirty="0" smtClean="0"/>
              <a:t>counts and ratios (averages, percents &amp; rates)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Most ratio (per) statistics are still </a:t>
            </a:r>
            <a:r>
              <a:rPr lang="en-US" altLang="en-US" i="1" dirty="0" smtClean="0"/>
              <a:t>crude statistics</a:t>
            </a:r>
            <a:r>
              <a:rPr lang="en-US" altLang="en-US" dirty="0" smtClean="0"/>
              <a:t>: they don’t take anything else into account.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To really understand ‘per’ statistics, students need to see how to </a:t>
            </a:r>
            <a:r>
              <a:rPr lang="en-US" altLang="en-US" i="1" dirty="0" smtClean="0"/>
              <a:t>control for per confounders</a:t>
            </a:r>
            <a:r>
              <a:rPr lang="en-US" altLang="en-US" dirty="0" smtClean="0"/>
              <a:t>. 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Students get engaged in “seeing” there may be </a:t>
            </a:r>
            <a:br>
              <a:rPr lang="en-US" altLang="en-US" dirty="0" smtClean="0"/>
            </a:br>
            <a:r>
              <a:rPr lang="en-US" altLang="en-US" dirty="0" smtClean="0"/>
              <a:t>“a </a:t>
            </a:r>
            <a:r>
              <a:rPr lang="en-US" altLang="en-US" i="1" dirty="0" smtClean="0"/>
              <a:t>story behind the statistics”.</a:t>
            </a:r>
            <a:endParaRPr lang="en-US" alt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Today’s students want to engage in social issues</a:t>
            </a:r>
          </a:p>
        </p:txBody>
      </p:sp>
    </p:spTree>
    <p:extLst>
      <p:ext uri="{BB962C8B-B14F-4D97-AF65-F5344CB8AC3E}">
        <p14:creationId xmlns:p14="http://schemas.microsoft.com/office/powerpoint/2010/main" val="1578270239"/>
      </p:ext>
    </p:extLst>
  </p:cSld>
  <p:clrMapOvr>
    <a:masterClrMapping/>
  </p:clrMapOvr>
  <p:transition spd="slow" advTm="22902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4A13999-E173-4ECD-AA7B-21EB6F5641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 algn="ctr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This is an opportunity for hypothetical thinking!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Most Social Statistics are Observational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7" y="2419159"/>
            <a:ext cx="7173880" cy="43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6358"/>
      </p:ext>
    </p:extLst>
  </p:cSld>
  <p:clrMapOvr>
    <a:masterClrMapping/>
  </p:clrMapOvr>
  <p:transition spd="slow" advTm="22419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4A13999-E173-4ECD-AA7B-21EB6F5641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RI: lower per case (</a:t>
            </a:r>
            <a:r>
              <a:rPr lang="en-US" altLang="en-US" dirty="0" err="1"/>
              <a:t>h</a:t>
            </a:r>
            <a:r>
              <a:rPr lang="en-US" altLang="en-US" dirty="0" err="1" smtClean="0"/>
              <a:t>oriz</a:t>
            </a:r>
            <a:r>
              <a:rPr lang="en-US" altLang="en-US" dirty="0" smtClean="0"/>
              <a:t>), higher per capita (vert)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Observational Statistics: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Covid19 Death Rates: RI vs 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7" y="2455101"/>
            <a:ext cx="7270726" cy="43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2978"/>
      </p:ext>
    </p:extLst>
  </p:cSld>
  <p:clrMapOvr>
    <a:masterClrMapping/>
  </p:clrMapOvr>
  <p:transition spd="slow" advTm="22419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4A13999-E173-4ECD-AA7B-21EB6F5641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5244" y="1833563"/>
            <a:ext cx="8640039" cy="4648200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SA</a:t>
            </a:r>
            <a:r>
              <a:rPr lang="en-US" altLang="en-US" dirty="0"/>
              <a:t>: lower per capita (</a:t>
            </a:r>
            <a:r>
              <a:rPr lang="en-US" altLang="en-US" dirty="0" err="1" smtClean="0"/>
              <a:t>horiz</a:t>
            </a:r>
            <a:r>
              <a:rPr lang="en-US" altLang="en-US" dirty="0" smtClean="0"/>
              <a:t>.); </a:t>
            </a:r>
            <a:r>
              <a:rPr lang="en-US" altLang="en-US" dirty="0" smtClean="0"/>
              <a:t>higher per case (</a:t>
            </a:r>
            <a:r>
              <a:rPr lang="en-US" altLang="en-US" dirty="0" smtClean="0"/>
              <a:t>vert.)  </a:t>
            </a:r>
            <a:endParaRPr lang="en-US" altLang="en-US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Compare Covid Death Rates: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South Africa with Czechia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46" y="2325925"/>
            <a:ext cx="7000650" cy="44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1311"/>
      </p:ext>
    </p:extLst>
  </p:cSld>
  <p:clrMapOvr>
    <a:masterClrMapping/>
  </p:clrMapOvr>
  <p:transition spd="slow" advTm="22419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4A13999-E173-4ECD-AA7B-21EB6F5641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4" y="1833563"/>
            <a:ext cx="8673367" cy="4648200"/>
          </a:xfrm>
        </p:spPr>
        <p:txBody>
          <a:bodyPr/>
          <a:lstStyle/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Confounder Solutions: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Effect Size and Study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5" y="2115747"/>
            <a:ext cx="8742484" cy="39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76191"/>
      </p:ext>
    </p:extLst>
  </p:cSld>
  <p:clrMapOvr>
    <a:masterClrMapping/>
  </p:clrMapOvr>
  <p:transition spd="slow" advTm="22419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11E47AF-7B9D-4F86-8FE6-B266EE6179FE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Computer methods: Powerful, but may obscure.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dirty="0" smtClean="0"/>
              <a:t>Manual methods are easy to do (weighted average) and can  “show” students the key ideas (graphical).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“Taking into Account”: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“Controlling FOR”: Mental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34" y="3620022"/>
            <a:ext cx="6960176" cy="31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38977"/>
      </p:ext>
    </p:extLst>
  </p:cSld>
  <p:clrMapOvr>
    <a:masterClrMapping/>
  </p:clrMapOvr>
  <p:transition spd="slow" advTm="11377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078B95C-5C1C-4760-AAC0-3D11AEC1916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1077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500"/>
              </a:spcAft>
              <a:buFontTx/>
              <a:buNone/>
              <a:defRPr/>
            </a:pPr>
            <a:r>
              <a:rPr lang="en-US" altLang="en-US" sz="3000" dirty="0" smtClean="0"/>
              <a:t>Standardizing converts a crude comparison* of averages, rates or percents into a adjusted comparison.</a:t>
            </a:r>
          </a:p>
          <a:p>
            <a:pPr marL="0" indent="0">
              <a:spcBef>
                <a:spcPct val="0"/>
              </a:spcBef>
              <a:spcAft>
                <a:spcPts val="1500"/>
              </a:spcAft>
              <a:buFontTx/>
              <a:buNone/>
              <a:defRPr/>
            </a:pPr>
            <a:r>
              <a:rPr lang="en-US" altLang="en-US" sz="3000" dirty="0" smtClean="0"/>
              <a:t>* a </a:t>
            </a:r>
            <a:r>
              <a:rPr lang="en-US" altLang="en-US" sz="3000" dirty="0"/>
              <a:t>mixed fruit </a:t>
            </a:r>
            <a:r>
              <a:rPr lang="en-US" altLang="en-US" sz="3000" dirty="0" smtClean="0"/>
              <a:t>-- apples </a:t>
            </a:r>
            <a:r>
              <a:rPr lang="en-US" altLang="en-US" sz="3000" dirty="0"/>
              <a:t>and oranges </a:t>
            </a:r>
            <a:r>
              <a:rPr lang="en-US" altLang="en-US" sz="3000" dirty="0" smtClean="0"/>
              <a:t>-- comparison</a:t>
            </a:r>
          </a:p>
          <a:p>
            <a:pPr marL="0" indent="0">
              <a:spcBef>
                <a:spcPct val="0"/>
              </a:spcBef>
              <a:spcAft>
                <a:spcPts val="1500"/>
              </a:spcAft>
              <a:buFontTx/>
              <a:buNone/>
              <a:defRPr/>
            </a:pPr>
            <a:r>
              <a:rPr lang="en-US" altLang="en-US" sz="3000" dirty="0" smtClean="0"/>
              <a:t>Standardizing adjusts the weights: the mix!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3000" dirty="0" smtClean="0"/>
              <a:t>Standardizing with a binary confounder can be: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/>
              <a:t>Algebraic: categorical predictor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/>
              <a:t>Graphical: binary predictor</a:t>
            </a:r>
            <a:endParaRPr lang="en-US" altLang="en-US" sz="28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4" y="457200"/>
            <a:ext cx="8706977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Standardizing Ratios: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MV Analysis w/o Software</a:t>
            </a:r>
          </a:p>
        </p:txBody>
      </p:sp>
    </p:spTree>
    <p:extLst>
      <p:ext uri="{BB962C8B-B14F-4D97-AF65-F5344CB8AC3E}">
        <p14:creationId xmlns:p14="http://schemas.microsoft.com/office/powerpoint/2010/main" val="3907141059"/>
      </p:ext>
    </p:extLst>
  </p:cSld>
  <p:clrMapOvr>
    <a:masterClrMapping/>
  </p:clrMapOvr>
  <p:transition spd="slow" advTm="20905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Mixed-fruit Comparison     	</a:t>
            </a:r>
            <a:br>
              <a:rPr lang="en-US" altLang="en-US" dirty="0" smtClean="0"/>
            </a:br>
            <a:endParaRPr lang="en-US" altLang="en-US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</p:txBody>
      </p:sp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E62F134-D0C4-4DDF-A828-8EA91D92C5FA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40871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Hospital Death Rates: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Crude Comparison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54" y="2652673"/>
            <a:ext cx="8827179" cy="3447502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578737"/>
      </p:ext>
    </p:extLst>
  </p:cSld>
  <p:clrMapOvr>
    <a:masterClrMapping/>
  </p:clrMapOvr>
  <p:transition spd="slow" advTm="33394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GAISE 2016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Add Multivariable Thinking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737600" cy="4840287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800" dirty="0" smtClean="0"/>
              <a:t>give </a:t>
            </a:r>
            <a:r>
              <a:rPr lang="en-US" sz="2800" dirty="0"/>
              <a:t>"students experience with multivariable thinking</a:t>
            </a:r>
            <a:r>
              <a:rPr lang="en-US" sz="2800" dirty="0" smtClean="0"/>
              <a:t>"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understand “the possible </a:t>
            </a:r>
            <a:r>
              <a:rPr lang="en-US" sz="2800" dirty="0"/>
              <a:t>impact of </a:t>
            </a:r>
            <a:r>
              <a:rPr lang="en-US" sz="2800" dirty="0" smtClean="0"/>
              <a:t>... </a:t>
            </a:r>
            <a:r>
              <a:rPr lang="en-US" sz="2800" i="1" dirty="0" smtClean="0"/>
              <a:t>confounding</a:t>
            </a:r>
            <a:r>
              <a:rPr lang="en-US" sz="2800" dirty="0" smtClean="0"/>
              <a:t>"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See how </a:t>
            </a:r>
            <a:r>
              <a:rPr lang="en-US" sz="2800" dirty="0"/>
              <a:t>"a </a:t>
            </a:r>
            <a:r>
              <a:rPr lang="en-US" sz="2800" dirty="0" smtClean="0"/>
              <a:t>third </a:t>
            </a:r>
            <a:r>
              <a:rPr lang="en-US" sz="2800" dirty="0"/>
              <a:t>variable can change our </a:t>
            </a:r>
            <a:r>
              <a:rPr lang="en-US" sz="2800" dirty="0" smtClean="0"/>
              <a:t>understanding"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Help students </a:t>
            </a:r>
            <a:r>
              <a:rPr lang="en-US" sz="2800" dirty="0"/>
              <a:t>"identify </a:t>
            </a:r>
            <a:r>
              <a:rPr lang="en-US" sz="2800" i="1" dirty="0"/>
              <a:t>observational studies</a:t>
            </a:r>
            <a:r>
              <a:rPr lang="en-US" sz="2800" dirty="0" smtClean="0"/>
              <a:t>"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teach </a:t>
            </a:r>
            <a:r>
              <a:rPr lang="en-US" sz="2800" dirty="0"/>
              <a:t>multivariate thinking "in stages</a:t>
            </a:r>
            <a:r>
              <a:rPr lang="en-US" sz="2800" dirty="0" smtClean="0"/>
              <a:t>" </a:t>
            </a:r>
            <a:r>
              <a:rPr lang="en-US" sz="2800" dirty="0"/>
              <a:t>and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use </a:t>
            </a:r>
            <a:r>
              <a:rPr lang="en-US" sz="2800" dirty="0"/>
              <a:t>"simple approaches (such as stratification</a:t>
            </a:r>
            <a:r>
              <a:rPr lang="en-US" sz="2800" dirty="0" smtClean="0"/>
              <a:t>)”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sz="2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73050" y="5524500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This change is HUGE!   It may be the biggest content change since dropping combinations in the 1980s.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508601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Standardized (adjusted) for patient mix.</a:t>
            </a:r>
            <a:endParaRPr lang="en-US" altLang="en-US" sz="28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</p:txBody>
      </p:sp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E62F134-D0C4-4DDF-A828-8EA91D92C5FA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40871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Combined Mix: Algebra #2A: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Adjust All Mixes to Combined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4" y="2417524"/>
            <a:ext cx="8962854" cy="4083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671483"/>
      </p:ext>
    </p:extLst>
  </p:cSld>
  <p:clrMapOvr>
    <a:masterClrMapping/>
  </p:clrMapOvr>
  <p:transition spd="slow" advTm="33394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.</a:t>
            </a:r>
            <a:endParaRPr lang="en-US" altLang="en-US" sz="900" dirty="0" smtClean="0"/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dirty="0" smtClean="0"/>
              <a:t>			</a:t>
            </a:r>
            <a:r>
              <a:rPr lang="en-US" altLang="en-US" sz="2400" dirty="0" smtClean="0"/>
              <a:t>		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Combined Mix: Graph #2G: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>
                <a:latin typeface="Rockwell Extra Bold" panose="02060903040505020403" pitchFamily="18" charset="0"/>
              </a:rPr>
              <a:t>Adjust All Mixes to Combined</a:t>
            </a:r>
            <a:endParaRPr lang="en-US" altLang="en-US" b="0" dirty="0" smtClean="0">
              <a:latin typeface="Rockwell Extra Bold" panose="020609030405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3" y="1833562"/>
            <a:ext cx="8103016" cy="486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337774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.</a:t>
            </a:r>
            <a:endParaRPr lang="en-US" altLang="en-US" sz="900" dirty="0" smtClean="0"/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dirty="0" smtClean="0"/>
              <a:t>			</a:t>
            </a:r>
            <a:r>
              <a:rPr lang="en-US" altLang="en-US" sz="2400" dirty="0" smtClean="0"/>
              <a:t>		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Combined Mix: Graph #2G: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>
                <a:latin typeface="Rockwell Extra Bold" panose="02060903040505020403" pitchFamily="18" charset="0"/>
              </a:rPr>
              <a:t>Adjust All Mixes to Combined</a:t>
            </a:r>
            <a:endParaRPr lang="en-US" altLang="en-US" b="0" dirty="0" smtClean="0">
              <a:latin typeface="Rockwell Extra Bold" panose="020609030405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17" y="1845644"/>
            <a:ext cx="8103016" cy="4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273681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 smtClean="0"/>
              <a:t>Consider 1994 US family incomes by race: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en-US" dirty="0" smtClean="0"/>
              <a:t>$55K for white families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$33K for black families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This $22K black-white income gap is HUGE.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Could it be due to racism?   Certainly.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Does this disparity 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en-US" dirty="0" smtClean="0"/>
              <a:t>demonstrate the influence of racism?  Maybe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en-US" dirty="0" smtClean="0"/>
              <a:t>prove discrimination (racism)?  </a:t>
            </a:r>
            <a:r>
              <a:rPr lang="en-US" altLang="en-US" dirty="0"/>
              <a:t>No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Source: www.statlit.org/pdf/2006SchieldSTATS.pdf</a:t>
            </a:r>
            <a:endParaRPr lang="en-US" altLang="en-US" sz="14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What about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Race-Based </a:t>
            </a:r>
            <a:r>
              <a:rPr lang="en-US" altLang="en-US" b="0" dirty="0">
                <a:latin typeface="Rockwell Extra Bold" panose="02060903040505020403" pitchFamily="18" charset="0"/>
              </a:rPr>
              <a:t>S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tatistics?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316397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.</a:t>
            </a:r>
            <a:endParaRPr lang="en-US" altLang="en-US" sz="900" dirty="0" smtClean="0"/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dirty="0" smtClean="0"/>
              <a:t>			</a:t>
            </a:r>
            <a:r>
              <a:rPr lang="en-US" altLang="en-US" sz="2400" dirty="0" smtClean="0"/>
              <a:t>		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Family Income: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White (55k) versus Black (33k)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27" y="1795983"/>
            <a:ext cx="7421106" cy="4955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827962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.</a:t>
            </a:r>
            <a:endParaRPr lang="en-US" altLang="en-US" sz="900" dirty="0" smtClean="0"/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dirty="0" smtClean="0"/>
              <a:t>			</a:t>
            </a:r>
            <a:r>
              <a:rPr lang="en-US" altLang="en-US" sz="2400" dirty="0" smtClean="0"/>
              <a:t>		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Family Income Standardized: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White (53k) versus Black (45k)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6" y="1833561"/>
            <a:ext cx="7393492" cy="4937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769252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68% of black-white family income gap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/>
              <a:t>i</a:t>
            </a:r>
            <a:r>
              <a:rPr lang="en-US" altLang="en-US" sz="3600" dirty="0" smtClean="0"/>
              <a:t>s </a:t>
            </a:r>
            <a:r>
              <a:rPr lang="en-US" altLang="en-US" sz="3600" i="1" dirty="0" smtClean="0"/>
              <a:t>explained</a:t>
            </a:r>
            <a:r>
              <a:rPr lang="en-US" altLang="en-US" sz="3600" dirty="0" smtClean="0"/>
              <a:t> by family structure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900" dirty="0" smtClean="0"/>
              <a:t>			</a:t>
            </a:r>
            <a:r>
              <a:rPr lang="en-US" altLang="en-US" sz="2400" dirty="0" smtClean="0"/>
              <a:t>		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Family Income Gap:</a:t>
            </a:r>
            <a:r>
              <a:rPr lang="en-US" altLang="en-US" b="0" dirty="0">
                <a:latin typeface="Rockwell Extra Bold" panose="02060903040505020403" pitchFamily="18" charset="0"/>
              </a:rPr>
              <a:t/>
            </a:r>
            <a:br>
              <a:rPr lang="en-US" altLang="en-US" b="0" dirty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“Explained by”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6" y="3226497"/>
            <a:ext cx="8354299" cy="3369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999055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If 68</a:t>
            </a:r>
            <a:r>
              <a:rPr lang="en-US" altLang="en-US" sz="3600" dirty="0"/>
              <a:t>% of black-white family income gap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/>
              <a:t>is explained by family </a:t>
            </a:r>
            <a:r>
              <a:rPr lang="en-US" altLang="en-US" sz="3600" dirty="0" smtClean="0"/>
              <a:t>structure,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/>
              <a:t>d</a:t>
            </a:r>
            <a:r>
              <a:rPr lang="en-US" altLang="en-US" sz="3600" dirty="0" smtClean="0"/>
              <a:t>oesn’t this prove that most of the </a:t>
            </a:r>
            <a:br>
              <a:rPr lang="en-US" altLang="en-US" sz="3600" dirty="0" smtClean="0"/>
            </a:br>
            <a:r>
              <a:rPr lang="en-US" altLang="en-US" sz="3600" dirty="0" smtClean="0"/>
              <a:t>black-white income gap 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is NOT due to racism?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dirty="0"/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How would you answer this???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Family Income Gap:</a:t>
            </a:r>
            <a:r>
              <a:rPr lang="en-US" altLang="en-US" b="0" dirty="0">
                <a:latin typeface="Rockwell Extra Bold" panose="02060903040505020403" pitchFamily="18" charset="0"/>
              </a:rPr>
              <a:t/>
            </a:r>
            <a:br>
              <a:rPr lang="en-US" altLang="en-US" b="0" dirty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“Explained by”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112851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Our students want to understand </a:t>
            </a:r>
            <a:br>
              <a:rPr lang="en-US" altLang="en-US" sz="3600" dirty="0" smtClean="0"/>
            </a:br>
            <a:r>
              <a:rPr lang="en-US" altLang="en-US" sz="3600" dirty="0" smtClean="0"/>
              <a:t>social inequalities and inequities;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600" dirty="0" smtClean="0"/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Our students want to understand </a:t>
            </a:r>
            <a:br>
              <a:rPr lang="en-US" altLang="en-US" sz="3600" dirty="0" smtClean="0"/>
            </a:br>
            <a:r>
              <a:rPr lang="en-US" altLang="en-US" sz="3600" dirty="0" smtClean="0"/>
              <a:t>social disparities and discrimination.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400" dirty="0"/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/>
              <a:t>One side quotes a crude comparison.</a:t>
            </a:r>
            <a:br>
              <a:rPr lang="en-US" altLang="en-US" sz="3600" dirty="0" smtClean="0"/>
            </a:br>
            <a:r>
              <a:rPr lang="en-US" altLang="en-US" sz="3600" dirty="0" smtClean="0"/>
              <a:t>The other sides says “BS” (bad statistics).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This ‘conversation’ is not socially productive. 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Teaching Social Statistics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Is Our Job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358869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3747187-00A4-46D2-8E32-48FAD40F074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689975" cy="4648200"/>
          </a:xfrm>
        </p:spPr>
        <p:txBody>
          <a:bodyPr/>
          <a:lstStyle/>
          <a:p>
            <a:pPr marL="0" indent="0"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 smtClean="0"/>
              <a:t>By teaching confounding, statistical educators may be able to improve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3600" dirty="0" smtClean="0"/>
              <a:t>the quality of the arguments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3600" dirty="0" smtClean="0"/>
              <a:t>the quality of the critical thinking, and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3600" dirty="0" smtClean="0"/>
              <a:t>the quality of our social and political life.</a:t>
            </a:r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3600" dirty="0" smtClean="0"/>
          </a:p>
          <a:p>
            <a:pPr marL="0" indent="0"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600" dirty="0" smtClean="0"/>
              <a:t>If you really want to make a difference,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600" dirty="0" smtClean="0"/>
              <a:t>think about teaching a confounder-based statistical literacy course.</a:t>
            </a:r>
            <a:endParaRPr lang="en-US" altLang="en-US" sz="3600" dirty="0"/>
          </a:p>
          <a:p>
            <a:pPr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600" dirty="0" smtClean="0"/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dirty="0"/>
          </a:p>
          <a:p>
            <a:pPr marL="0" indent="0" algn="ctr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endParaRPr lang="en-US" altLang="en-US" sz="9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Statistical Educators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can make a Big Difference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932532"/>
      </p:ext>
    </p:extLst>
  </p:cSld>
  <p:clrMapOvr>
    <a:masterClrMapping/>
  </p:clrMapOvr>
  <p:transition spd="slow" advTm="30381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GAISE 2016 Appendix B: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Observational Data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737600" cy="4840287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Multivariable thinking is critical to make sense of the </a:t>
            </a:r>
            <a:r>
              <a:rPr lang="en-US" i="1" dirty="0" smtClean="0"/>
              <a:t>observational data </a:t>
            </a:r>
            <a:r>
              <a:rPr lang="en-US" dirty="0" smtClean="0"/>
              <a:t>around us.   The real world is complex and can’t be described well by one or two variables.   [Italics added]</a:t>
            </a:r>
            <a:endParaRPr lang="en-US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4" y="3962401"/>
            <a:ext cx="7796230" cy="24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28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2016 GAISE Appendix B: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Closing Thoughts (1)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“Multivariable thinking is critical to make sense of the observational data around us.  This type of thinking might be introduced in stages”: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Learn to identify observational studies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Why randomized assignment … improves things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Wary: cause-effect conclusions from observational data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 smtClean="0"/>
              <a:t>Consider – and explain -- confounding factors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800" dirty="0"/>
              <a:t>S</a:t>
            </a:r>
            <a:r>
              <a:rPr lang="en-US" altLang="en-US" sz="2800" dirty="0" smtClean="0"/>
              <a:t>imple approaches (stratification) to show confounding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000" dirty="0"/>
              <a:t>http://www.amstat.org/education/gaise/collegeupdate/GAISE2016_DRAFT.pdf</a:t>
            </a:r>
            <a:endParaRPr lang="en-US" altLang="en-US" sz="20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9096338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2016 GAISE Appendix B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Closing Thoughts (2)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lnSpc>
                <a:spcPts val="3840"/>
              </a:lnSpc>
              <a:spcBef>
                <a:spcPts val="1800"/>
              </a:spcBef>
              <a:buNone/>
            </a:pPr>
            <a:r>
              <a:rPr lang="en-US" altLang="en-US" dirty="0" smtClean="0"/>
              <a:t>“If students </a:t>
            </a:r>
            <a:r>
              <a:rPr lang="en-US" altLang="en-US" dirty="0"/>
              <a:t>do not have exposure to simple tools for disentangling complex relationships, they </a:t>
            </a:r>
            <a:r>
              <a:rPr lang="en-US" altLang="en-US" dirty="0" smtClean="0"/>
              <a:t>may dismiss </a:t>
            </a:r>
            <a:r>
              <a:rPr lang="en-US" altLang="en-US" dirty="0"/>
              <a:t>statistics as an old-school discipline only suitable for small sample inference </a:t>
            </a:r>
            <a:r>
              <a:rPr lang="en-US" altLang="en-US" dirty="0" smtClean="0"/>
              <a:t>of randomized </a:t>
            </a:r>
            <a:r>
              <a:rPr lang="en-US" altLang="en-US" dirty="0"/>
              <a:t>studies.”   </a:t>
            </a:r>
            <a:endParaRPr lang="en-US" altLang="en-US" dirty="0" smtClean="0"/>
          </a:p>
          <a:p>
            <a:pPr marL="0" indent="0">
              <a:lnSpc>
                <a:spcPts val="3840"/>
              </a:lnSpc>
              <a:spcBef>
                <a:spcPts val="1800"/>
              </a:spcBef>
              <a:buNone/>
            </a:pPr>
            <a:r>
              <a:rPr lang="en-US" altLang="en-US" dirty="0" smtClean="0"/>
              <a:t>“</a:t>
            </a:r>
            <a:r>
              <a:rPr lang="en-US" altLang="en-US" dirty="0"/>
              <a:t>This report recommends that students be introduced to multivariable thinking, preferably early </a:t>
            </a:r>
            <a:r>
              <a:rPr lang="en-US" altLang="en-US" dirty="0" smtClean="0"/>
              <a:t>in the </a:t>
            </a:r>
            <a:r>
              <a:rPr lang="en-US" altLang="en-US" dirty="0"/>
              <a:t>introductory course and not as an afterthought at the end of the course</a:t>
            </a:r>
            <a:r>
              <a:rPr lang="en-US" altLang="en-US" dirty="0" smtClean="0"/>
              <a:t>.”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168412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Show Multivariable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#1: </a:t>
            </a:r>
            <a:r>
              <a:rPr lang="en-US" altLang="en-US" sz="3200" b="0" dirty="0" err="1" smtClean="0">
                <a:latin typeface="Rockwell Extra Bold" panose="02060903040505020403" pitchFamily="18" charset="0"/>
              </a:rPr>
              <a:t>Ekisogram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737600" cy="4840287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Show probabilities as areas: 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/>
          </a:p>
          <a:p>
            <a:pPr marL="0" lvl="0" indent="0">
              <a:spcBef>
                <a:spcPts val="1200"/>
              </a:spcBef>
              <a:buNone/>
            </a:pPr>
            <a:endParaRPr lang="en-US" sz="9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Comparing height and width:  not compelling.</a:t>
            </a:r>
            <a:endParaRPr lang="en-US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2671573"/>
            <a:ext cx="6787268" cy="34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38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Show Multivariable: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#2: </a:t>
            </a:r>
            <a:r>
              <a:rPr lang="en-US" altLang="en-US" sz="3200" b="0" dirty="0" err="1" smtClean="0">
                <a:latin typeface="Rockwell Extra Bold" panose="02060903040505020403" pitchFamily="18" charset="0"/>
              </a:rPr>
              <a:t>XY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 Plot (2 factors)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737600" cy="4840287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833562"/>
            <a:ext cx="8528050" cy="47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32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GAISE 2016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Multivariable Thinking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737600" cy="4840287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60" y="64934"/>
            <a:ext cx="8368279" cy="65947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536192" y="1524000"/>
            <a:ext cx="3998976" cy="19431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84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#3 Show Multivariable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Regression X-Y Output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 smtClean="0"/>
              <a:t>Scottish Hill Races (Time in seconds)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9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Assumes that all modelling assumptions are satisfied</a:t>
            </a:r>
            <a:br>
              <a:rPr lang="en-US" altLang="en-US" sz="2800" dirty="0" smtClean="0"/>
            </a:br>
            <a:r>
              <a:rPr lang="en-US" altLang="en-US" sz="2800" dirty="0" smtClean="0"/>
              <a:t>Assumes that all coefficients are statistically significant.</a:t>
            </a:r>
            <a:br>
              <a:rPr lang="en-US" altLang="en-US" sz="2800" dirty="0" smtClean="0"/>
            </a:br>
            <a:r>
              <a:rPr lang="en-US" altLang="en-US" sz="2800" dirty="0" smtClean="0"/>
              <a:t>http</a:t>
            </a:r>
            <a:r>
              <a:rPr lang="en-US" altLang="en-US" sz="2800" dirty="0"/>
              <a:t>://www.scottishhillracing.co.uk/</a:t>
            </a:r>
            <a:endParaRPr lang="en-US" altLang="en-US" sz="2800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4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575213"/>
            <a:ext cx="8505825" cy="27813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-388307" y="4767790"/>
            <a:ext cx="4759891" cy="52609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8007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116542</TotalTime>
  <Words>1505</Words>
  <Application>Microsoft Office PowerPoint</Application>
  <PresentationFormat>Letter Paper (8.5x11 in)</PresentationFormat>
  <Paragraphs>572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Rockwell Extra Bold</vt:lpstr>
      <vt:lpstr>Times New Roman</vt:lpstr>
      <vt:lpstr>Wingdings</vt:lpstr>
      <vt:lpstr>Default Design</vt:lpstr>
      <vt:lpstr>Teaching Confounding: Part 2</vt:lpstr>
      <vt:lpstr>GAISE 2016 Add Multivariable Thinking</vt:lpstr>
      <vt:lpstr>GAISE 2016 Appendix B: Observational Data</vt:lpstr>
      <vt:lpstr>2016 GAISE Appendix B: Closing Thoughts (1)</vt:lpstr>
      <vt:lpstr>2016 GAISE Appendix B Closing Thoughts (2)</vt:lpstr>
      <vt:lpstr>Show Multivariable #1: Ekisogram</vt:lpstr>
      <vt:lpstr>Show Multivariable: #2: XY Plot (2 factors)</vt:lpstr>
      <vt:lpstr>GAISE 2016 Multivariable Thinking</vt:lpstr>
      <vt:lpstr>#3 Show Multivariable Regression X-Y Output</vt:lpstr>
      <vt:lpstr>#3 Show Multivariate: Regression X1-X2-Y Output</vt:lpstr>
      <vt:lpstr>Problems with  these Three Techniques</vt:lpstr>
      <vt:lpstr>Today’s students want to engage in social issues</vt:lpstr>
      <vt:lpstr>Most Social Statistics are Observational Statistics</vt:lpstr>
      <vt:lpstr>Observational Statistics: Covid19 Death Rates: RI vs CT</vt:lpstr>
      <vt:lpstr>Compare Covid Death Rates:  South Africa with Czechia</vt:lpstr>
      <vt:lpstr>Confounder Solutions: Effect Size and Study Design</vt:lpstr>
      <vt:lpstr>“Taking into Account”: “Controlling FOR”: Mental</vt:lpstr>
      <vt:lpstr>Standardizing Ratios: MV Analysis w/o Software</vt:lpstr>
      <vt:lpstr>Hospital Death Rates: Crude Comparison</vt:lpstr>
      <vt:lpstr>Combined Mix: Algebra #2A: Adjust All Mixes to Combined</vt:lpstr>
      <vt:lpstr>Combined Mix: Graph #2G: Adjust All Mixes to Combined</vt:lpstr>
      <vt:lpstr>Combined Mix: Graph #2G: Adjust All Mixes to Combined</vt:lpstr>
      <vt:lpstr>What about  Race-Based Statistics?</vt:lpstr>
      <vt:lpstr>Family Income: White (55k) versus Black (33k)</vt:lpstr>
      <vt:lpstr>Family Income Standardized: White (53k) versus Black (45k)</vt:lpstr>
      <vt:lpstr>Family Income Gap: “Explained by”</vt:lpstr>
      <vt:lpstr>Family Income Gap: “Explained by”</vt:lpstr>
      <vt:lpstr>Teaching Social Statistics  Is Our Job</vt:lpstr>
      <vt:lpstr>Statistical Educators  can make a Big Difference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Literacy: Teaching Confounding (Part 2)</dc:title>
  <dc:creator>Milo Schield</dc:creator>
  <dc:description>ww.StatLit.org/pdf/2021-Schield-USCOTS-Slides2.pdf</dc:description>
  <cp:lastModifiedBy>Milo Schield</cp:lastModifiedBy>
  <cp:revision>1548</cp:revision>
  <cp:lastPrinted>2021-06-27T14:43:31Z</cp:lastPrinted>
  <dcterms:created xsi:type="dcterms:W3CDTF">1998-11-15T00:57:17Z</dcterms:created>
  <dcterms:modified xsi:type="dcterms:W3CDTF">2021-07-06T15:29:36Z</dcterms:modified>
  <cp:category>Statistical Literacy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