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946" r:id="rId2"/>
    <p:sldId id="938" r:id="rId3"/>
    <p:sldId id="954" r:id="rId4"/>
    <p:sldId id="958" r:id="rId5"/>
    <p:sldId id="956" r:id="rId6"/>
    <p:sldId id="957" r:id="rId7"/>
    <p:sldId id="960" r:id="rId8"/>
    <p:sldId id="953" r:id="rId9"/>
    <p:sldId id="952" r:id="rId10"/>
    <p:sldId id="939" r:id="rId11"/>
    <p:sldId id="940" r:id="rId12"/>
    <p:sldId id="942" r:id="rId13"/>
    <p:sldId id="943" r:id="rId14"/>
    <p:sldId id="944" r:id="rId15"/>
    <p:sldId id="941" r:id="rId16"/>
    <p:sldId id="961" r:id="rId17"/>
    <p:sldId id="899" r:id="rId18"/>
    <p:sldId id="947" r:id="rId19"/>
    <p:sldId id="979" r:id="rId20"/>
    <p:sldId id="966" r:id="rId21"/>
    <p:sldId id="964" r:id="rId22"/>
    <p:sldId id="965" r:id="rId23"/>
    <p:sldId id="967" r:id="rId24"/>
    <p:sldId id="969" r:id="rId25"/>
    <p:sldId id="968" r:id="rId26"/>
    <p:sldId id="970" r:id="rId27"/>
    <p:sldId id="981" r:id="rId28"/>
    <p:sldId id="973" r:id="rId29"/>
    <p:sldId id="974" r:id="rId30"/>
    <p:sldId id="975" r:id="rId31"/>
  </p:sldIdLst>
  <p:sldSz cx="9144000" cy="6858000" type="letter"/>
  <p:notesSz cx="7315200" cy="9601200"/>
  <p:defaultTextStyle>
    <a:defPPr>
      <a:defRPr lang="en-US"/>
    </a:defPPr>
    <a:lvl1pPr algn="l" rtl="0" eaLnBrk="0" fontAlgn="base" hangingPunct="0">
      <a:lnSpc>
        <a:spcPct val="80000"/>
      </a:lnSpc>
      <a:spcBef>
        <a:spcPct val="2000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lnSpc>
        <a:spcPct val="80000"/>
      </a:lnSpc>
      <a:spcBef>
        <a:spcPct val="2000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lnSpc>
        <a:spcPct val="80000"/>
      </a:lnSpc>
      <a:spcBef>
        <a:spcPct val="2000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lnSpc>
        <a:spcPct val="80000"/>
      </a:lnSpc>
      <a:spcBef>
        <a:spcPct val="2000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lnSpc>
        <a:spcPct val="80000"/>
      </a:lnSpc>
      <a:spcBef>
        <a:spcPct val="2000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1153B"/>
    <a:srgbClr val="79163B"/>
    <a:srgbClr val="642832"/>
    <a:srgbClr val="8C0046"/>
    <a:srgbClr val="CC0000"/>
    <a:srgbClr val="800000"/>
    <a:srgbClr val="33C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80" autoAdjust="0"/>
    <p:restoredTop sz="87432" autoAdjust="0"/>
  </p:normalViewPr>
  <p:slideViewPr>
    <p:cSldViewPr snapToGrid="0">
      <p:cViewPr varScale="1">
        <p:scale>
          <a:sx n="87" d="100"/>
          <a:sy n="87" d="100"/>
        </p:scale>
        <p:origin x="121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1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2696" y="-1656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58800" y="266707"/>
            <a:ext cx="28273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07" tIns="48552" rIns="97107" bIns="48552" numCol="1" anchor="t" anchorCtr="0" compatLnSpc="1">
            <a:prstTxWarp prst="textNoShape">
              <a:avLst/>
            </a:prstTxWarp>
          </a:bodyPr>
          <a:lstStyle>
            <a:lvl1pPr defTabSz="971715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r>
              <a:rPr lang="en-US" altLang="en-US" dirty="0" smtClean="0"/>
              <a:t>Teaching Confounding: Part 1</a:t>
            </a:r>
            <a:endParaRPr lang="en-US" altLang="en-US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4" y="203207"/>
            <a:ext cx="2938462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07" tIns="48552" rIns="97107" bIns="48552" numCol="1" anchor="t" anchorCtr="0" compatLnSpc="1">
            <a:prstTxWarp prst="textNoShape">
              <a:avLst/>
            </a:prstTxWarp>
          </a:bodyPr>
          <a:lstStyle>
            <a:lvl1pPr algn="r" defTabSz="971715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r>
              <a:rPr lang="en-US" altLang="en-US" dirty="0" smtClean="0"/>
              <a:t>V1a  6/26/2021</a:t>
            </a:r>
            <a:endParaRPr lang="en-US" altLang="en-US" dirty="0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619126" y="8991607"/>
            <a:ext cx="45481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07" tIns="48552" rIns="97107" bIns="48552" numCol="1" anchor="b" anchorCtr="0" compatLnSpc="1">
            <a:prstTxWarp prst="textNoShape">
              <a:avLst/>
            </a:prstTxWarp>
          </a:bodyPr>
          <a:lstStyle>
            <a:lvl1pPr defTabSz="971715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r>
              <a:rPr lang="en-US" altLang="en-US" dirty="0" smtClean="0"/>
              <a:t>www.StatLit.org/pdf/2021-Schield-USCOTS-Slides1.pdf</a:t>
            </a:r>
            <a:endParaRPr lang="en-US" altLang="en-US" dirty="0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83222" y="8994782"/>
            <a:ext cx="1362074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07" tIns="48552" rIns="97107" bIns="48552" numCol="1" anchor="b" anchorCtr="0" compatLnSpc="1">
            <a:prstTxWarp prst="textNoShape">
              <a:avLst/>
            </a:prstTxWarp>
          </a:bodyPr>
          <a:lstStyle>
            <a:lvl1pPr algn="r" defTabSz="971715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r>
              <a:rPr lang="en-US" altLang="en-US"/>
              <a:t>Page </a:t>
            </a:r>
            <a:fld id="{FC1EE6B5-FBD1-44D8-B807-AA790ACC5D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7032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07" tIns="48552" rIns="97107" bIns="48552" numCol="1" anchor="t" anchorCtr="0" compatLnSpc="1">
            <a:prstTxWarp prst="textNoShape">
              <a:avLst/>
            </a:prstTxWarp>
          </a:bodyPr>
          <a:lstStyle>
            <a:lvl1pPr defTabSz="971715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9" y="8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07" tIns="48552" rIns="97107" bIns="48552" numCol="1" anchor="t" anchorCtr="0" compatLnSpc="1">
            <a:prstTxWarp prst="textNoShape">
              <a:avLst/>
            </a:prstTxWarp>
          </a:bodyPr>
          <a:lstStyle>
            <a:lvl1pPr algn="r" defTabSz="971715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r>
              <a:rPr lang="en-US" altLang="en-US"/>
              <a:t>1 March 20132013</a:t>
            </a:r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5713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12808" y="4560895"/>
            <a:ext cx="5770563" cy="447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07" tIns="48552" rIns="97107" bIns="485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9121783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07" tIns="48552" rIns="97107" bIns="48552" numCol="1" anchor="b" anchorCtr="0" compatLnSpc="1">
            <a:prstTxWarp prst="textNoShape">
              <a:avLst/>
            </a:prstTxWarp>
          </a:bodyPr>
          <a:lstStyle>
            <a:lvl1pPr defTabSz="971715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9" y="9121783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07" tIns="48552" rIns="97107" bIns="48552" numCol="1" anchor="b" anchorCtr="0" compatLnSpc="1">
            <a:prstTxWarp prst="textNoShape">
              <a:avLst/>
            </a:prstTxWarp>
          </a:bodyPr>
          <a:lstStyle>
            <a:lvl1pPr algn="r" defTabSz="971715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fld id="{B370EAD3-75AD-482E-9F4F-4255BB375B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10464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88D78D-5974-43E7-BB74-CAE453079FAC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3250" name="Rectangle 2"/>
          <p:cNvSpPr txBox="1">
            <a:spLocks noGrp="1" noChangeArrowheads="1"/>
          </p:cNvSpPr>
          <p:nvPr/>
        </p:nvSpPr>
        <p:spPr bwMode="auto">
          <a:xfrm>
            <a:off x="5" y="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300"/>
              <a:t>StatLit for Managers</a:t>
            </a:r>
          </a:p>
        </p:txBody>
      </p:sp>
      <p:sp>
        <p:nvSpPr>
          <p:cNvPr id="53251" name="Rectangle 3"/>
          <p:cNvSpPr txBox="1">
            <a:spLocks noGrp="1" noChangeArrowheads="1"/>
          </p:cNvSpPr>
          <p:nvPr/>
        </p:nvSpPr>
        <p:spPr bwMode="auto">
          <a:xfrm>
            <a:off x="4144969" y="8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300"/>
              <a:t>2013</a:t>
            </a:r>
          </a:p>
        </p:txBody>
      </p:sp>
      <p:sp>
        <p:nvSpPr>
          <p:cNvPr id="53252" name="Rectangle 6"/>
          <p:cNvSpPr txBox="1">
            <a:spLocks noGrp="1" noChangeArrowheads="1"/>
          </p:cNvSpPr>
          <p:nvPr/>
        </p:nvSpPr>
        <p:spPr bwMode="auto">
          <a:xfrm>
            <a:off x="5" y="9121783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300"/>
              <a:t>2013Schield-MBAA</a:t>
            </a:r>
          </a:p>
        </p:txBody>
      </p:sp>
      <p:sp>
        <p:nvSpPr>
          <p:cNvPr id="53253" name="Rectangle 7"/>
          <p:cNvSpPr txBox="1">
            <a:spLocks noGrp="1" noChangeArrowheads="1"/>
          </p:cNvSpPr>
          <p:nvPr/>
        </p:nvSpPr>
        <p:spPr bwMode="auto">
          <a:xfrm>
            <a:off x="4144969" y="9121783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91ACC686-3D74-448B-9EFE-BCAE24CE23BD}" type="slidenum">
              <a:rPr lang="en-US" altLang="en-US" sz="1300"/>
              <a:pPr algn="r">
                <a:lnSpc>
                  <a:spcPct val="100000"/>
                </a:lnSpc>
                <a:spcBef>
                  <a:spcPct val="0"/>
                </a:spcBef>
              </a:pPr>
              <a:t>1</a:t>
            </a:fld>
            <a:endParaRPr lang="en-US" altLang="en-US" sz="1300"/>
          </a:p>
        </p:txBody>
      </p:sp>
      <p:sp>
        <p:nvSpPr>
          <p:cNvPr id="53254" name="Rectangle 2"/>
          <p:cNvSpPr txBox="1">
            <a:spLocks noGrp="1" noChangeArrowheads="1"/>
          </p:cNvSpPr>
          <p:nvPr/>
        </p:nvSpPr>
        <p:spPr bwMode="auto">
          <a:xfrm>
            <a:off x="5" y="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300"/>
              <a:t>Analyzing Numbers in the News</a:t>
            </a:r>
          </a:p>
        </p:txBody>
      </p:sp>
      <p:sp>
        <p:nvSpPr>
          <p:cNvPr id="53255" name="Rectangle 3"/>
          <p:cNvSpPr txBox="1">
            <a:spLocks noGrp="1" noChangeArrowheads="1"/>
          </p:cNvSpPr>
          <p:nvPr/>
        </p:nvSpPr>
        <p:spPr bwMode="auto">
          <a:xfrm>
            <a:off x="4144969" y="8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300"/>
              <a:t>15 May 2008</a:t>
            </a:r>
          </a:p>
        </p:txBody>
      </p:sp>
      <p:sp>
        <p:nvSpPr>
          <p:cNvPr id="53256" name="Rectangle 6"/>
          <p:cNvSpPr txBox="1">
            <a:spLocks noGrp="1" noChangeArrowheads="1"/>
          </p:cNvSpPr>
          <p:nvPr/>
        </p:nvSpPr>
        <p:spPr bwMode="auto">
          <a:xfrm>
            <a:off x="5" y="9121783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300"/>
              <a:t>2008SchieldNNN6up.pdf</a:t>
            </a:r>
          </a:p>
        </p:txBody>
      </p:sp>
      <p:sp>
        <p:nvSpPr>
          <p:cNvPr id="53257" name="Rectangle 7"/>
          <p:cNvSpPr txBox="1">
            <a:spLocks noGrp="1" noChangeArrowheads="1"/>
          </p:cNvSpPr>
          <p:nvPr/>
        </p:nvSpPr>
        <p:spPr bwMode="auto">
          <a:xfrm>
            <a:off x="4144969" y="9121783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A98DA9E7-7315-4672-9781-D272DA2266C7}" type="slidenum">
              <a:rPr lang="en-US" altLang="en-US" sz="1300"/>
              <a:pPr algn="r">
                <a:lnSpc>
                  <a:spcPct val="100000"/>
                </a:lnSpc>
                <a:spcBef>
                  <a:spcPct val="0"/>
                </a:spcBef>
              </a:pPr>
              <a:t>1</a:t>
            </a:fld>
            <a:endParaRPr lang="en-US" altLang="en-US" sz="1300"/>
          </a:p>
        </p:txBody>
      </p:sp>
      <p:sp>
        <p:nvSpPr>
          <p:cNvPr id="53258" name="Rectangle 2"/>
          <p:cNvSpPr txBox="1">
            <a:spLocks noGrp="1" noChangeArrowheads="1"/>
          </p:cNvSpPr>
          <p:nvPr/>
        </p:nvSpPr>
        <p:spPr bwMode="auto">
          <a:xfrm>
            <a:off x="12702" y="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300"/>
          </a:p>
        </p:txBody>
      </p:sp>
      <p:sp>
        <p:nvSpPr>
          <p:cNvPr id="53259" name="Rectangle 3"/>
          <p:cNvSpPr txBox="1">
            <a:spLocks noGrp="1" noChangeArrowheads="1"/>
          </p:cNvSpPr>
          <p:nvPr/>
        </p:nvSpPr>
        <p:spPr bwMode="auto">
          <a:xfrm>
            <a:off x="4144969" y="8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300"/>
          </a:p>
        </p:txBody>
      </p:sp>
      <p:sp>
        <p:nvSpPr>
          <p:cNvPr id="53260" name="Rectangle 6"/>
          <p:cNvSpPr txBox="1">
            <a:spLocks noGrp="1" noChangeArrowheads="1"/>
          </p:cNvSpPr>
          <p:nvPr/>
        </p:nvSpPr>
        <p:spPr bwMode="auto">
          <a:xfrm>
            <a:off x="5" y="9121783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300"/>
          </a:p>
        </p:txBody>
      </p:sp>
      <p:sp>
        <p:nvSpPr>
          <p:cNvPr id="53261" name="Rectangle 7"/>
          <p:cNvSpPr txBox="1">
            <a:spLocks noGrp="1" noChangeArrowheads="1"/>
          </p:cNvSpPr>
          <p:nvPr/>
        </p:nvSpPr>
        <p:spPr bwMode="auto">
          <a:xfrm>
            <a:off x="4144969" y="9121783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09EB9BEE-2A39-45D5-AA60-43A782725BF9}" type="slidenum">
              <a:rPr lang="en-US" altLang="en-US" sz="1300"/>
              <a:pPr algn="r">
                <a:lnSpc>
                  <a:spcPct val="100000"/>
                </a:lnSpc>
                <a:spcBef>
                  <a:spcPct val="0"/>
                </a:spcBef>
              </a:pPr>
              <a:t>1</a:t>
            </a:fld>
            <a:endParaRPr lang="en-US" altLang="en-US" sz="1300"/>
          </a:p>
        </p:txBody>
      </p:sp>
      <p:sp>
        <p:nvSpPr>
          <p:cNvPr id="532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aseline="0" dirty="0" smtClean="0"/>
              <a:t>Three parts:  Overview: Standardizing, UNM/Cornfield 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36221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10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10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10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9013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 dirty="0"/>
              <a:t>Eugenics: well born: a new science through which </a:t>
            </a:r>
            <a:br>
              <a:rPr lang="en-US" altLang="en-US" sz="1800" dirty="0"/>
            </a:br>
            <a:r>
              <a:rPr lang="en-US" altLang="en-US" sz="1800" dirty="0"/>
              <a:t>human beings might take charge of their own evolution.</a:t>
            </a:r>
          </a:p>
          <a:p>
            <a:r>
              <a:rPr lang="en-US" altLang="en-US" sz="1800" dirty="0"/>
              <a:t>Notice the “many sources”: biology, Psychology, Genetics, anthropology, sociology…</a:t>
            </a:r>
          </a:p>
          <a:p>
            <a:r>
              <a:rPr lang="en-US" altLang="en-US" sz="1800" dirty="0"/>
              <a:t>Which root – which discipline -- is closest to the trunk?  Statistics. </a:t>
            </a:r>
          </a:p>
          <a:p>
            <a:endParaRPr lang="en-US" altLang="en-US" sz="1800" dirty="0"/>
          </a:p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7087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11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11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11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9013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 dirty="0"/>
              <a:t>. </a:t>
            </a:r>
          </a:p>
          <a:p>
            <a:endParaRPr lang="en-US" altLang="en-US" sz="1800" dirty="0"/>
          </a:p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17680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12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12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12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9013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00" dirty="0"/>
          </a:p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593280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13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13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13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9013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 dirty="0"/>
              <a:t>Eugenics: well born: a new science through which </a:t>
            </a:r>
            <a:br>
              <a:rPr lang="en-US" altLang="en-US" sz="1800" dirty="0"/>
            </a:br>
            <a:r>
              <a:rPr lang="en-US" altLang="en-US" sz="1800" dirty="0"/>
              <a:t>human beings might take charge of their own evolution.</a:t>
            </a:r>
          </a:p>
          <a:p>
            <a:r>
              <a:rPr lang="en-US" altLang="en-US" sz="1800" dirty="0"/>
              <a:t>Notice the “many sources”: biology, Psychology, Genetics, anthropology, sociology…</a:t>
            </a:r>
          </a:p>
          <a:p>
            <a:r>
              <a:rPr lang="en-US" altLang="en-US" sz="1800" dirty="0"/>
              <a:t>Which root – which discipline -- </a:t>
            </a:r>
            <a:r>
              <a:rPr lang="en-US" altLang="en-US" sz="1800"/>
              <a:t>is closest </a:t>
            </a:r>
            <a:r>
              <a:rPr lang="en-US" altLang="en-US" sz="1800" dirty="0"/>
              <a:t>to the trunk?  Statistics. </a:t>
            </a:r>
          </a:p>
          <a:p>
            <a:endParaRPr lang="en-US" altLang="en-US" sz="1800" dirty="0"/>
          </a:p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348791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14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14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14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9013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 dirty="0"/>
              <a:t>Eugenics: well born: a new science through which </a:t>
            </a:r>
            <a:br>
              <a:rPr lang="en-US" altLang="en-US" sz="1800" dirty="0"/>
            </a:br>
            <a:r>
              <a:rPr lang="en-US" altLang="en-US" sz="1800" dirty="0"/>
              <a:t>human beings might take charge of their own evolution.</a:t>
            </a:r>
          </a:p>
          <a:p>
            <a:r>
              <a:rPr lang="en-US" altLang="en-US" sz="1800" dirty="0"/>
              <a:t>Notice the “many sources”: biology, Psychology, Genetics, anthropology, sociology…</a:t>
            </a:r>
          </a:p>
          <a:p>
            <a:r>
              <a:rPr lang="en-US" altLang="en-US" sz="1800" dirty="0"/>
              <a:t>Which root – which discipline -- </a:t>
            </a:r>
            <a:r>
              <a:rPr lang="en-US" altLang="en-US" sz="1800"/>
              <a:t>is closest </a:t>
            </a:r>
            <a:r>
              <a:rPr lang="en-US" altLang="en-US" sz="1800" dirty="0"/>
              <a:t>to the trunk?  Statistics. </a:t>
            </a:r>
          </a:p>
          <a:p>
            <a:endParaRPr lang="en-US" altLang="en-US" sz="1800" dirty="0"/>
          </a:p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271334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15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15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15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9013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00" dirty="0"/>
          </a:p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1390451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16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16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16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9013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00" dirty="0"/>
          </a:p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671368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88D78D-5974-43E7-BB74-CAE453079FAC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53250" name="Rectangle 2"/>
          <p:cNvSpPr txBox="1">
            <a:spLocks noGrp="1" noChangeArrowheads="1"/>
          </p:cNvSpPr>
          <p:nvPr/>
        </p:nvSpPr>
        <p:spPr bwMode="auto">
          <a:xfrm>
            <a:off x="5" y="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300"/>
              <a:t>StatLit for Managers</a:t>
            </a:r>
          </a:p>
        </p:txBody>
      </p:sp>
      <p:sp>
        <p:nvSpPr>
          <p:cNvPr id="53251" name="Rectangle 3"/>
          <p:cNvSpPr txBox="1">
            <a:spLocks noGrp="1" noChangeArrowheads="1"/>
          </p:cNvSpPr>
          <p:nvPr/>
        </p:nvSpPr>
        <p:spPr bwMode="auto">
          <a:xfrm>
            <a:off x="4144969" y="8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300"/>
              <a:t>2013</a:t>
            </a:r>
          </a:p>
        </p:txBody>
      </p:sp>
      <p:sp>
        <p:nvSpPr>
          <p:cNvPr id="53252" name="Rectangle 6"/>
          <p:cNvSpPr txBox="1">
            <a:spLocks noGrp="1" noChangeArrowheads="1"/>
          </p:cNvSpPr>
          <p:nvPr/>
        </p:nvSpPr>
        <p:spPr bwMode="auto">
          <a:xfrm>
            <a:off x="5" y="9121783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300"/>
              <a:t>2013Schield-MBAA</a:t>
            </a:r>
          </a:p>
        </p:txBody>
      </p:sp>
      <p:sp>
        <p:nvSpPr>
          <p:cNvPr id="53253" name="Rectangle 7"/>
          <p:cNvSpPr txBox="1">
            <a:spLocks noGrp="1" noChangeArrowheads="1"/>
          </p:cNvSpPr>
          <p:nvPr/>
        </p:nvSpPr>
        <p:spPr bwMode="auto">
          <a:xfrm>
            <a:off x="4144969" y="9121783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91ACC686-3D74-448B-9EFE-BCAE24CE23BD}" type="slidenum">
              <a:rPr lang="en-US" altLang="en-US" sz="1300"/>
              <a:pPr algn="r">
                <a:lnSpc>
                  <a:spcPct val="100000"/>
                </a:lnSpc>
                <a:spcBef>
                  <a:spcPct val="0"/>
                </a:spcBef>
              </a:pPr>
              <a:t>17</a:t>
            </a:fld>
            <a:endParaRPr lang="en-US" altLang="en-US" sz="1300"/>
          </a:p>
        </p:txBody>
      </p:sp>
      <p:sp>
        <p:nvSpPr>
          <p:cNvPr id="53254" name="Rectangle 2"/>
          <p:cNvSpPr txBox="1">
            <a:spLocks noGrp="1" noChangeArrowheads="1"/>
          </p:cNvSpPr>
          <p:nvPr/>
        </p:nvSpPr>
        <p:spPr bwMode="auto">
          <a:xfrm>
            <a:off x="5" y="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300"/>
              <a:t>Analyzing Numbers in the News</a:t>
            </a:r>
          </a:p>
        </p:txBody>
      </p:sp>
      <p:sp>
        <p:nvSpPr>
          <p:cNvPr id="53255" name="Rectangle 3"/>
          <p:cNvSpPr txBox="1">
            <a:spLocks noGrp="1" noChangeArrowheads="1"/>
          </p:cNvSpPr>
          <p:nvPr/>
        </p:nvSpPr>
        <p:spPr bwMode="auto">
          <a:xfrm>
            <a:off x="4144969" y="8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300"/>
              <a:t>15 May 2008</a:t>
            </a:r>
          </a:p>
        </p:txBody>
      </p:sp>
      <p:sp>
        <p:nvSpPr>
          <p:cNvPr id="53256" name="Rectangle 6"/>
          <p:cNvSpPr txBox="1">
            <a:spLocks noGrp="1" noChangeArrowheads="1"/>
          </p:cNvSpPr>
          <p:nvPr/>
        </p:nvSpPr>
        <p:spPr bwMode="auto">
          <a:xfrm>
            <a:off x="5" y="9121783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300"/>
              <a:t>2008SchieldNNN6up.pdf</a:t>
            </a:r>
          </a:p>
        </p:txBody>
      </p:sp>
      <p:sp>
        <p:nvSpPr>
          <p:cNvPr id="53257" name="Rectangle 7"/>
          <p:cNvSpPr txBox="1">
            <a:spLocks noGrp="1" noChangeArrowheads="1"/>
          </p:cNvSpPr>
          <p:nvPr/>
        </p:nvSpPr>
        <p:spPr bwMode="auto">
          <a:xfrm>
            <a:off x="4144969" y="9121783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A98DA9E7-7315-4672-9781-D272DA2266C7}" type="slidenum">
              <a:rPr lang="en-US" altLang="en-US" sz="1300"/>
              <a:pPr algn="r">
                <a:lnSpc>
                  <a:spcPct val="100000"/>
                </a:lnSpc>
                <a:spcBef>
                  <a:spcPct val="0"/>
                </a:spcBef>
              </a:pPr>
              <a:t>17</a:t>
            </a:fld>
            <a:endParaRPr lang="en-US" altLang="en-US" sz="1300"/>
          </a:p>
        </p:txBody>
      </p:sp>
      <p:sp>
        <p:nvSpPr>
          <p:cNvPr id="53258" name="Rectangle 2"/>
          <p:cNvSpPr txBox="1">
            <a:spLocks noGrp="1" noChangeArrowheads="1"/>
          </p:cNvSpPr>
          <p:nvPr/>
        </p:nvSpPr>
        <p:spPr bwMode="auto">
          <a:xfrm>
            <a:off x="12702" y="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300"/>
          </a:p>
        </p:txBody>
      </p:sp>
      <p:sp>
        <p:nvSpPr>
          <p:cNvPr id="53259" name="Rectangle 3"/>
          <p:cNvSpPr txBox="1">
            <a:spLocks noGrp="1" noChangeArrowheads="1"/>
          </p:cNvSpPr>
          <p:nvPr/>
        </p:nvSpPr>
        <p:spPr bwMode="auto">
          <a:xfrm>
            <a:off x="4144969" y="8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300"/>
          </a:p>
        </p:txBody>
      </p:sp>
      <p:sp>
        <p:nvSpPr>
          <p:cNvPr id="53260" name="Rectangle 6"/>
          <p:cNvSpPr txBox="1">
            <a:spLocks noGrp="1" noChangeArrowheads="1"/>
          </p:cNvSpPr>
          <p:nvPr/>
        </p:nvSpPr>
        <p:spPr bwMode="auto">
          <a:xfrm>
            <a:off x="5" y="9121783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300"/>
          </a:p>
        </p:txBody>
      </p:sp>
      <p:sp>
        <p:nvSpPr>
          <p:cNvPr id="53261" name="Rectangle 7"/>
          <p:cNvSpPr txBox="1">
            <a:spLocks noGrp="1" noChangeArrowheads="1"/>
          </p:cNvSpPr>
          <p:nvPr/>
        </p:nvSpPr>
        <p:spPr bwMode="auto">
          <a:xfrm>
            <a:off x="4144969" y="9121783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09EB9BEE-2A39-45D5-AA60-43A782725BF9}" type="slidenum">
              <a:rPr lang="en-US" altLang="en-US" sz="1300"/>
              <a:pPr algn="r">
                <a:lnSpc>
                  <a:spcPct val="100000"/>
                </a:lnSpc>
                <a:spcBef>
                  <a:spcPct val="0"/>
                </a:spcBef>
              </a:pPr>
              <a:t>17</a:t>
            </a:fld>
            <a:endParaRPr lang="en-US" altLang="en-US" sz="1300"/>
          </a:p>
        </p:txBody>
      </p:sp>
      <p:sp>
        <p:nvSpPr>
          <p:cNvPr id="532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aseline="0" dirty="0" smtClean="0"/>
              <a:t>First big idea: Statistical educators at JSM are an extremely biased sample compared to their </a:t>
            </a:r>
            <a:r>
              <a:rPr lang="en-US" altLang="en-US" baseline="0" smtClean="0"/>
              <a:t>student abilities and majors.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2166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18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18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18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605996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19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19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19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691146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9013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568436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20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20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20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4702988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21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21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21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814768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22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22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22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9353947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23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23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23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9453829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24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24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24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7298178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25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25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25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8666659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26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26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26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6057102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B89A73-C2AD-4F3A-971B-FDD715B3778D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58370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18" tIns="48558" rIns="97118" bIns="48558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300"/>
              <a:t>StatLit for Managers</a:t>
            </a:r>
          </a:p>
        </p:txBody>
      </p:sp>
      <p:sp>
        <p:nvSpPr>
          <p:cNvPr id="58371" name="Rectangle 3"/>
          <p:cNvSpPr txBox="1">
            <a:spLocks noGrp="1" noChangeArrowheads="1"/>
          </p:cNvSpPr>
          <p:nvPr/>
        </p:nvSpPr>
        <p:spPr bwMode="auto">
          <a:xfrm>
            <a:off x="4144967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18" tIns="48558" rIns="97118" bIns="48558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300"/>
              <a:t>2013</a:t>
            </a:r>
          </a:p>
        </p:txBody>
      </p:sp>
      <p:sp>
        <p:nvSpPr>
          <p:cNvPr id="58372" name="Rectangle 6"/>
          <p:cNvSpPr txBox="1">
            <a:spLocks noGrp="1" noChangeArrowheads="1"/>
          </p:cNvSpPr>
          <p:nvPr/>
        </p:nvSpPr>
        <p:spPr bwMode="auto">
          <a:xfrm>
            <a:off x="4" y="9121781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18" tIns="48558" rIns="97118" bIns="48558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300"/>
              <a:t>2013Schield-MBAA</a:t>
            </a:r>
          </a:p>
        </p:txBody>
      </p:sp>
      <p:sp>
        <p:nvSpPr>
          <p:cNvPr id="58373" name="Rectangle 7"/>
          <p:cNvSpPr txBox="1">
            <a:spLocks noGrp="1" noChangeArrowheads="1"/>
          </p:cNvSpPr>
          <p:nvPr/>
        </p:nvSpPr>
        <p:spPr bwMode="auto">
          <a:xfrm>
            <a:off x="4144967" y="9121781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18" tIns="48558" rIns="97118" bIns="48558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3CF43579-3F69-428B-8E20-5EF4380723E0}" type="slidenum">
              <a:rPr lang="en-US" altLang="en-US" sz="1300"/>
              <a:pPr algn="r">
                <a:lnSpc>
                  <a:spcPct val="100000"/>
                </a:lnSpc>
                <a:spcBef>
                  <a:spcPct val="0"/>
                </a:spcBef>
              </a:pPr>
              <a:t>27</a:t>
            </a:fld>
            <a:endParaRPr lang="en-US" altLang="en-US" sz="1300"/>
          </a:p>
        </p:txBody>
      </p:sp>
      <p:sp>
        <p:nvSpPr>
          <p:cNvPr id="58374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18" tIns="48558" rIns="97118" bIns="48558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300"/>
              <a:t>Analyzing Numbers in the News</a:t>
            </a:r>
          </a:p>
        </p:txBody>
      </p:sp>
      <p:sp>
        <p:nvSpPr>
          <p:cNvPr id="58375" name="Rectangle 3"/>
          <p:cNvSpPr txBox="1">
            <a:spLocks noGrp="1" noChangeArrowheads="1"/>
          </p:cNvSpPr>
          <p:nvPr/>
        </p:nvSpPr>
        <p:spPr bwMode="auto">
          <a:xfrm>
            <a:off x="4144967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18" tIns="48558" rIns="97118" bIns="48558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300"/>
              <a:t>15 May 2008</a:t>
            </a:r>
          </a:p>
        </p:txBody>
      </p:sp>
      <p:sp>
        <p:nvSpPr>
          <p:cNvPr id="58376" name="Rectangle 6"/>
          <p:cNvSpPr txBox="1">
            <a:spLocks noGrp="1" noChangeArrowheads="1"/>
          </p:cNvSpPr>
          <p:nvPr/>
        </p:nvSpPr>
        <p:spPr bwMode="auto">
          <a:xfrm>
            <a:off x="4" y="9121781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18" tIns="48558" rIns="97118" bIns="48558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300"/>
              <a:t>2008SchieldNNN6up.pdf</a:t>
            </a:r>
          </a:p>
        </p:txBody>
      </p:sp>
      <p:sp>
        <p:nvSpPr>
          <p:cNvPr id="58377" name="Rectangle 7"/>
          <p:cNvSpPr txBox="1">
            <a:spLocks noGrp="1" noChangeArrowheads="1"/>
          </p:cNvSpPr>
          <p:nvPr/>
        </p:nvSpPr>
        <p:spPr bwMode="auto">
          <a:xfrm>
            <a:off x="4144967" y="9121781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18" tIns="48558" rIns="97118" bIns="48558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9C9A524D-A950-4AD6-B9FD-64383D29C656}" type="slidenum">
              <a:rPr lang="en-US" altLang="en-US" sz="1300"/>
              <a:pPr algn="r">
                <a:lnSpc>
                  <a:spcPct val="100000"/>
                </a:lnSpc>
                <a:spcBef>
                  <a:spcPct val="0"/>
                </a:spcBef>
              </a:pPr>
              <a:t>27</a:t>
            </a:fld>
            <a:endParaRPr lang="en-US" altLang="en-US" sz="1300"/>
          </a:p>
        </p:txBody>
      </p:sp>
      <p:sp>
        <p:nvSpPr>
          <p:cNvPr id="58378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18" tIns="48558" rIns="97118" bIns="48558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300"/>
          </a:p>
        </p:txBody>
      </p:sp>
      <p:sp>
        <p:nvSpPr>
          <p:cNvPr id="58379" name="Rectangle 3"/>
          <p:cNvSpPr txBox="1">
            <a:spLocks noGrp="1" noChangeArrowheads="1"/>
          </p:cNvSpPr>
          <p:nvPr/>
        </p:nvSpPr>
        <p:spPr bwMode="auto">
          <a:xfrm>
            <a:off x="4144967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18" tIns="48558" rIns="97118" bIns="48558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300"/>
          </a:p>
        </p:txBody>
      </p:sp>
      <p:sp>
        <p:nvSpPr>
          <p:cNvPr id="58380" name="Rectangle 6"/>
          <p:cNvSpPr txBox="1">
            <a:spLocks noGrp="1" noChangeArrowheads="1"/>
          </p:cNvSpPr>
          <p:nvPr/>
        </p:nvSpPr>
        <p:spPr bwMode="auto">
          <a:xfrm>
            <a:off x="4" y="9121781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18" tIns="48558" rIns="97118" bIns="48558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300"/>
          </a:p>
        </p:txBody>
      </p:sp>
      <p:sp>
        <p:nvSpPr>
          <p:cNvPr id="58381" name="Rectangle 7"/>
          <p:cNvSpPr txBox="1">
            <a:spLocks noGrp="1" noChangeArrowheads="1"/>
          </p:cNvSpPr>
          <p:nvPr/>
        </p:nvSpPr>
        <p:spPr bwMode="auto">
          <a:xfrm>
            <a:off x="4144967" y="9121781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18" tIns="48558" rIns="97118" bIns="48558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5A7E7EA-0C1E-4578-8E45-0391BE8F4CD6}" type="slidenum">
              <a:rPr lang="en-US" altLang="en-US" sz="1300"/>
              <a:pPr algn="r">
                <a:lnSpc>
                  <a:spcPct val="100000"/>
                </a:lnSpc>
                <a:spcBef>
                  <a:spcPct val="0"/>
                </a:spcBef>
              </a:pPr>
              <a:t>27</a:t>
            </a:fld>
            <a:endParaRPr lang="en-US" altLang="en-US" sz="1300"/>
          </a:p>
        </p:txBody>
      </p:sp>
      <p:sp>
        <p:nvSpPr>
          <p:cNvPr id="583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9013" cy="3598863"/>
          </a:xfrm>
          <a:ln/>
        </p:spPr>
      </p:sp>
      <p:sp>
        <p:nvSpPr>
          <p:cNvPr id="583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8668579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28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28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28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 dirty="0"/>
              <a:t>10 shoppers; 1 disagreed?</a:t>
            </a:r>
          </a:p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7882431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29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29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29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691418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3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3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3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 dirty="0"/>
              <a:t>We tend to represent the top 10% of SAT scores; we are not representative of most college students.</a:t>
            </a:r>
          </a:p>
          <a:p>
            <a:r>
              <a:rPr lang="en-US" altLang="en-US" sz="1800" dirty="0"/>
              <a:t>We tend to teach at the higher-end institutions; our students are not representative of most college students.</a:t>
            </a:r>
          </a:p>
          <a:p>
            <a:r>
              <a:rPr lang="en-US" altLang="en-US" sz="1800" dirty="0"/>
              <a:t>My audience is at the 60</a:t>
            </a:r>
            <a:r>
              <a:rPr lang="en-US" altLang="en-US" sz="1800" baseline="30000" dirty="0"/>
              <a:t>th</a:t>
            </a:r>
            <a:r>
              <a:rPr lang="en-US" altLang="en-US" sz="1800" dirty="0"/>
              <a:t> to 80</a:t>
            </a:r>
            <a:r>
              <a:rPr lang="en-US" altLang="en-US" sz="1800" baseline="30000" dirty="0"/>
              <a:t>th</a:t>
            </a:r>
            <a:r>
              <a:rPr lang="en-US" altLang="en-US" sz="1800" dirty="0"/>
              <a:t> percentile. </a:t>
            </a:r>
          </a:p>
        </p:txBody>
      </p:sp>
    </p:spTree>
    <p:extLst>
      <p:ext uri="{BB962C8B-B14F-4D97-AF65-F5344CB8AC3E}">
        <p14:creationId xmlns:p14="http://schemas.microsoft.com/office/powerpoint/2010/main" val="25518218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30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30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30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736529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4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4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2" y="4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6" y="4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2" y="912178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6" y="912178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92" rIns="96584" bIns="4829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4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 dirty="0"/>
              <a:t>We tend to represent the top 10% of SAT scores; we are not representative of most college students.</a:t>
            </a:r>
          </a:p>
          <a:p>
            <a:r>
              <a:rPr lang="en-US" altLang="en-US" sz="1800" dirty="0"/>
              <a:t>We tend to teach at the higher-end institutions; our students are not representative of most college students.</a:t>
            </a:r>
          </a:p>
          <a:p>
            <a:r>
              <a:rPr lang="en-US" altLang="en-US" sz="1800" dirty="0"/>
              <a:t>My audience is at the 60</a:t>
            </a:r>
            <a:r>
              <a:rPr lang="en-US" altLang="en-US" sz="1800" baseline="30000" dirty="0"/>
              <a:t>th</a:t>
            </a:r>
            <a:r>
              <a:rPr lang="en-US" altLang="en-US" sz="1800" dirty="0"/>
              <a:t> to 80</a:t>
            </a:r>
            <a:r>
              <a:rPr lang="en-US" altLang="en-US" sz="1800" baseline="30000" dirty="0"/>
              <a:t>th</a:t>
            </a:r>
            <a:r>
              <a:rPr lang="en-US" altLang="en-US" sz="1800" dirty="0"/>
              <a:t> percentile. </a:t>
            </a:r>
          </a:p>
        </p:txBody>
      </p:sp>
    </p:spTree>
    <p:extLst>
      <p:ext uri="{BB962C8B-B14F-4D97-AF65-F5344CB8AC3E}">
        <p14:creationId xmlns:p14="http://schemas.microsoft.com/office/powerpoint/2010/main" val="3605149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5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5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5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9013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 dirty="0"/>
              <a:t>We tend to represent the top 10% of SAT scores; we are not representative of most college students.</a:t>
            </a:r>
          </a:p>
          <a:p>
            <a:r>
              <a:rPr lang="en-US" altLang="en-US" sz="1800" dirty="0"/>
              <a:t>We tend to teach at the higher-end institutions; our students are not representative of most college students.</a:t>
            </a:r>
          </a:p>
          <a:p>
            <a:r>
              <a:rPr lang="en-US" altLang="en-US" sz="1800" dirty="0"/>
              <a:t>My audience is at the 60</a:t>
            </a:r>
            <a:r>
              <a:rPr lang="en-US" altLang="en-US" sz="1800" baseline="30000" dirty="0"/>
              <a:t>th</a:t>
            </a:r>
            <a:r>
              <a:rPr lang="en-US" altLang="en-US" sz="1800" dirty="0"/>
              <a:t> to 80</a:t>
            </a:r>
            <a:r>
              <a:rPr lang="en-US" altLang="en-US" sz="1800" baseline="30000" dirty="0"/>
              <a:t>th</a:t>
            </a:r>
            <a:r>
              <a:rPr lang="en-US" altLang="en-US" sz="1800" dirty="0"/>
              <a:t> percentile. </a:t>
            </a:r>
          </a:p>
        </p:txBody>
      </p:sp>
    </p:spTree>
    <p:extLst>
      <p:ext uri="{BB962C8B-B14F-4D97-AF65-F5344CB8AC3E}">
        <p14:creationId xmlns:p14="http://schemas.microsoft.com/office/powerpoint/2010/main" val="1014384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5" y="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3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9" y="8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3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5" y="9121783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3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9" y="9121783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300"/>
              <a:pPr algn="r">
                <a:lnSpc>
                  <a:spcPct val="100000"/>
                </a:lnSpc>
                <a:spcBef>
                  <a:spcPct val="0"/>
                </a:spcBef>
              </a:pPr>
              <a:t>6</a:t>
            </a:fld>
            <a:endParaRPr lang="en-US" altLang="en-US" sz="13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5" y="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3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9" y="8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3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5" y="9121783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3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9" y="9121783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300"/>
              <a:pPr algn="r">
                <a:lnSpc>
                  <a:spcPct val="100000"/>
                </a:lnSpc>
                <a:spcBef>
                  <a:spcPct val="0"/>
                </a:spcBef>
              </a:pPr>
              <a:t>6</a:t>
            </a:fld>
            <a:endParaRPr lang="en-US" altLang="en-US" sz="13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5" y="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3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9" y="8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3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5" y="9121783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3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9" y="9121783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107" tIns="48552" rIns="97107" bIns="48552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300"/>
              <a:pPr algn="r">
                <a:lnSpc>
                  <a:spcPct val="100000"/>
                </a:lnSpc>
                <a:spcBef>
                  <a:spcPct val="0"/>
                </a:spcBef>
              </a:pPr>
              <a:t>6</a:t>
            </a:fld>
            <a:endParaRPr lang="en-US" altLang="en-US" sz="13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8790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7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7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7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9013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 dirty="0"/>
              <a:t>Quasi-experiment:  Business majors are the largest major among those taking intro statistics.  Quasi-experiments are their most common kind of study.  Quasi-experiments include setting prices, </a:t>
            </a:r>
            <a:r>
              <a:rPr lang="en-US" altLang="en-US" sz="1800" dirty="0" err="1"/>
              <a:t>slecting</a:t>
            </a:r>
            <a:r>
              <a:rPr lang="en-US" altLang="en-US" sz="1800" dirty="0"/>
              <a:t> marketing strategies, advertising, coupons, bundling, etc.  </a:t>
            </a:r>
          </a:p>
        </p:txBody>
      </p:sp>
    </p:spTree>
    <p:extLst>
      <p:ext uri="{BB962C8B-B14F-4D97-AF65-F5344CB8AC3E}">
        <p14:creationId xmlns:p14="http://schemas.microsoft.com/office/powerpoint/2010/main" val="2106598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8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8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8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9013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 dirty="0"/>
              <a:t>Our founders wanted to uphold science and to exclude opinion and politics.  But that can be limiting (boring?)</a:t>
            </a:r>
          </a:p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788583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Statistical Literacy for ManagersStatLit for Managers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 March 20132013</a:t>
            </a: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www.StatLit.org/pdf/2013-Schield-MBAA-6up.pdf2013Schield-MBAA</a:t>
            </a: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82840-3EB2-4DA3-BA8A-A096893C63B3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54274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StatLit for Managers</a:t>
            </a:r>
          </a:p>
        </p:txBody>
      </p:sp>
      <p:sp>
        <p:nvSpPr>
          <p:cNvPr id="54275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</a:t>
            </a:r>
          </a:p>
        </p:txBody>
      </p:sp>
      <p:sp>
        <p:nvSpPr>
          <p:cNvPr id="54276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2013Schield-MBAA</a:t>
            </a:r>
          </a:p>
        </p:txBody>
      </p:sp>
      <p:sp>
        <p:nvSpPr>
          <p:cNvPr id="54277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3DD8BBB-A433-4C03-9B98-752746731741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9</a:t>
            </a:fld>
            <a:endParaRPr lang="en-US" altLang="en-US" sz="1100"/>
          </a:p>
        </p:txBody>
      </p:sp>
      <p:sp>
        <p:nvSpPr>
          <p:cNvPr id="54278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Analyzing Numbers in the News</a:t>
            </a:r>
          </a:p>
        </p:txBody>
      </p:sp>
      <p:sp>
        <p:nvSpPr>
          <p:cNvPr id="54279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15 May 2008</a:t>
            </a:r>
          </a:p>
        </p:txBody>
      </p:sp>
      <p:sp>
        <p:nvSpPr>
          <p:cNvPr id="54280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100"/>
              <a:t>2008SchieldNNN6up.pdf</a:t>
            </a:r>
          </a:p>
        </p:txBody>
      </p:sp>
      <p:sp>
        <p:nvSpPr>
          <p:cNvPr id="54281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F0117A5A-1FA2-4F30-921A-3D40D45E867D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9</a:t>
            </a:fld>
            <a:endParaRPr lang="en-US" altLang="en-US" sz="1100"/>
          </a:p>
        </p:txBody>
      </p:sp>
      <p:sp>
        <p:nvSpPr>
          <p:cNvPr id="54282" name="Rectangle 2"/>
          <p:cNvSpPr txBox="1">
            <a:spLocks noGrp="1" noChangeArrowheads="1"/>
          </p:cNvSpPr>
          <p:nvPr/>
        </p:nvSpPr>
        <p:spPr bwMode="auto">
          <a:xfrm>
            <a:off x="4" y="6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3" name="Rectangle 3"/>
          <p:cNvSpPr txBox="1">
            <a:spLocks noGrp="1" noChangeArrowheads="1"/>
          </p:cNvSpPr>
          <p:nvPr/>
        </p:nvSpPr>
        <p:spPr bwMode="auto">
          <a:xfrm>
            <a:off x="4144968" y="6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4" name="Rectangle 6"/>
          <p:cNvSpPr txBox="1">
            <a:spLocks noGrp="1" noChangeArrowheads="1"/>
          </p:cNvSpPr>
          <p:nvPr/>
        </p:nvSpPr>
        <p:spPr bwMode="auto">
          <a:xfrm>
            <a:off x="4" y="9121782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100"/>
          </a:p>
        </p:txBody>
      </p:sp>
      <p:sp>
        <p:nvSpPr>
          <p:cNvPr id="54285" name="Rectangle 7"/>
          <p:cNvSpPr txBox="1">
            <a:spLocks noGrp="1" noChangeArrowheads="1"/>
          </p:cNvSpPr>
          <p:nvPr/>
        </p:nvSpPr>
        <p:spPr bwMode="auto">
          <a:xfrm>
            <a:off x="4144968" y="9121782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2" tIns="48286" rIns="96572" bIns="48286" anchor="b"/>
          <a:lstStyle>
            <a:lvl1pPr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fld id="{8203B34A-3143-426C-9D18-527F0674805B}" type="slidenum">
              <a:rPr lang="en-US" altLang="en-US" sz="1100"/>
              <a:pPr algn="r">
                <a:lnSpc>
                  <a:spcPct val="100000"/>
                </a:lnSpc>
                <a:spcBef>
                  <a:spcPct val="0"/>
                </a:spcBef>
              </a:pPr>
              <a:t>9</a:t>
            </a:fld>
            <a:endParaRPr lang="en-US" altLang="en-US" sz="1100"/>
          </a:p>
        </p:txBody>
      </p:sp>
      <p:sp>
        <p:nvSpPr>
          <p:cNvPr id="542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9013" cy="3598863"/>
          </a:xfrm>
          <a:ln/>
        </p:spPr>
      </p:sp>
      <p:sp>
        <p:nvSpPr>
          <p:cNvPr id="542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 dirty="0"/>
              <a:t>Our founders wanted to uphold science and to exclude opinion and politics.  But that can be limiting (boring?)</a:t>
            </a:r>
          </a:p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139921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/>
          <p:cNvSpPr>
            <a:spLocks noChangeArrowheads="1"/>
          </p:cNvSpPr>
          <p:nvPr/>
        </p:nvSpPr>
        <p:spPr bwMode="auto">
          <a:xfrm>
            <a:off x="685800" y="1676400"/>
            <a:ext cx="7772400" cy="762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sp>
        <p:nvSpPr>
          <p:cNvPr id="5" name="Rectangle 29"/>
          <p:cNvSpPr>
            <a:spLocks noChangeArrowheads="1"/>
          </p:cNvSpPr>
          <p:nvPr/>
        </p:nvSpPr>
        <p:spPr bwMode="auto">
          <a:xfrm>
            <a:off x="76200" y="3048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3314700" y="152400"/>
            <a:ext cx="24955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en-US" sz="800" dirty="0" smtClean="0">
                <a:latin typeface="Arial" panose="020B0604020202020204" pitchFamily="34" charset="0"/>
              </a:rPr>
              <a:t>2021 Schield USCOTS Slides</a:t>
            </a:r>
            <a:endParaRPr lang="en-US" altLang="en-US" sz="80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33170A-3319-4A0B-8BFD-FEF976CE3C94}" type="slidenum">
              <a:rPr lang="en-US" altLang="en-US"/>
              <a:pPr/>
              <a:t>‹#›</a:t>
            </a:fld>
            <a:endParaRPr lang="en-US" altLang="en-US" b="0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 bwMode="auto">
          <a:xfrm>
            <a:off x="533400" y="134937"/>
            <a:ext cx="609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US" altLang="en-US" b="0" dirty="0" smtClean="0"/>
              <a:t>V1A</a:t>
            </a:r>
          </a:p>
        </p:txBody>
      </p:sp>
    </p:spTree>
    <p:extLst>
      <p:ext uri="{BB962C8B-B14F-4D97-AF65-F5344CB8AC3E}">
        <p14:creationId xmlns:p14="http://schemas.microsoft.com/office/powerpoint/2010/main" val="3069336018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685800" y="1676400"/>
            <a:ext cx="7772400" cy="762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sp>
        <p:nvSpPr>
          <p:cNvPr id="6" name="Rectangle 29"/>
          <p:cNvSpPr>
            <a:spLocks noChangeArrowheads="1"/>
          </p:cNvSpPr>
          <p:nvPr/>
        </p:nvSpPr>
        <p:spPr bwMode="auto">
          <a:xfrm>
            <a:off x="76200" y="3048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3482975" y="152400"/>
            <a:ext cx="21415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altLang="en-US" sz="80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75" y="457200"/>
            <a:ext cx="7742238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39243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981200"/>
            <a:ext cx="39243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A66DEC6-9B32-40D5-8444-0835B81D8266}" type="slidenum">
              <a:rPr lang="en-US" altLang="en-US"/>
              <a:pPr/>
              <a:t>‹#›</a:t>
            </a:fld>
            <a:endParaRPr lang="en-US" altLang="en-US" b="0"/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 bwMode="auto">
          <a:xfrm>
            <a:off x="533400" y="134937"/>
            <a:ext cx="609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US" altLang="en-US" b="0" dirty="0" smtClean="0"/>
              <a:t>V0</a:t>
            </a:r>
            <a:endParaRPr lang="en-US" altLang="en-US" b="0" dirty="0"/>
          </a:p>
        </p:txBody>
      </p:sp>
      <p:sp>
        <p:nvSpPr>
          <p:cNvPr id="10" name="Rectangle 32"/>
          <p:cNvSpPr>
            <a:spLocks noChangeArrowheads="1"/>
          </p:cNvSpPr>
          <p:nvPr userDrawn="1"/>
        </p:nvSpPr>
        <p:spPr bwMode="auto">
          <a:xfrm>
            <a:off x="3314700" y="152400"/>
            <a:ext cx="24955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en-US" sz="800" dirty="0" smtClean="0">
                <a:latin typeface="Arial" panose="020B0604020202020204" pitchFamily="34" charset="0"/>
              </a:rPr>
              <a:t>2021 Schield USCOTS</a:t>
            </a:r>
            <a:endParaRPr lang="en-US" altLang="en-US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996105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3575" y="457200"/>
            <a:ext cx="77422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8001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147638"/>
            <a:ext cx="609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 b="1">
                <a:latin typeface="Arial" panose="020B0604020202020204" pitchFamily="34" charset="0"/>
              </a:defRPr>
            </a:lvl1pPr>
          </a:lstStyle>
          <a:p>
            <a:fld id="{15860158-6E81-4BA6-8B6F-5780F716626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29" name="Rectangle 27"/>
          <p:cNvSpPr>
            <a:spLocks noChangeArrowheads="1"/>
          </p:cNvSpPr>
          <p:nvPr/>
        </p:nvSpPr>
        <p:spPr bwMode="auto">
          <a:xfrm>
            <a:off x="685800" y="1676400"/>
            <a:ext cx="7772400" cy="762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sp>
        <p:nvSpPr>
          <p:cNvPr id="2" name="Rectangle 29"/>
          <p:cNvSpPr>
            <a:spLocks noChangeArrowheads="1"/>
          </p:cNvSpPr>
          <p:nvPr/>
        </p:nvSpPr>
        <p:spPr bwMode="auto">
          <a:xfrm>
            <a:off x="76200" y="304800"/>
            <a:ext cx="152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sp>
        <p:nvSpPr>
          <p:cNvPr id="1031" name="Rectangle 32"/>
          <p:cNvSpPr>
            <a:spLocks noChangeArrowheads="1"/>
          </p:cNvSpPr>
          <p:nvPr/>
        </p:nvSpPr>
        <p:spPr bwMode="auto">
          <a:xfrm>
            <a:off x="3265488" y="152400"/>
            <a:ext cx="25717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en-US" sz="800" dirty="0" smtClean="0">
                <a:latin typeface="Arial" panose="020B0604020202020204" pitchFamily="34" charset="0"/>
              </a:rPr>
              <a:t>2021</a:t>
            </a:r>
            <a:r>
              <a:rPr lang="en-US" altLang="en-US" sz="800" baseline="0" dirty="0" smtClean="0">
                <a:latin typeface="Arial" panose="020B0604020202020204" pitchFamily="34" charset="0"/>
              </a:rPr>
              <a:t> Schield USCOTS</a:t>
            </a:r>
            <a:endParaRPr lang="en-US" altLang="en-US" sz="800" dirty="0">
              <a:latin typeface="Arial" panose="020B0604020202020204" pitchFamily="34" charset="0"/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 bwMode="auto">
          <a:xfrm>
            <a:off x="533400" y="134937"/>
            <a:ext cx="609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US" altLang="en-US" b="0" dirty="0" smtClean="0"/>
              <a:t>V0A</a:t>
            </a:r>
            <a:endParaRPr lang="en-US" altLang="en-US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908" r:id="rId2"/>
  </p:sldLayoutIdLst>
  <p:transition/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EAEC3C0-0CBF-4A82-A518-05600C80B24B}" type="slidenum">
              <a:rPr lang="en-US" altLang="en-US" sz="1400">
                <a:latin typeface="Arial" panose="020B0604020202020204" pitchFamily="34" charset="0"/>
              </a:rPr>
              <a:pPr/>
              <a:t>1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3675" y="1981200"/>
            <a:ext cx="8820150" cy="4648200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en-US" altLang="en-US" sz="100" dirty="0" smtClean="0"/>
          </a:p>
          <a:p>
            <a:pPr marL="0" indent="0" algn="ctr">
              <a:spcBef>
                <a:spcPct val="0"/>
              </a:spcBef>
              <a:buFontTx/>
              <a:buNone/>
            </a:pPr>
            <a:r>
              <a:rPr lang="en-US" altLang="en-US" b="1" dirty="0" smtClean="0"/>
              <a:t>Milo Schield, Augsburg University</a:t>
            </a:r>
          </a:p>
          <a:p>
            <a:pPr marL="0" indent="0" algn="ctr">
              <a:buFontTx/>
              <a:buNone/>
            </a:pPr>
            <a:r>
              <a:rPr lang="en-US" altLang="en-US" sz="2800" b="1" i="1" dirty="0" smtClean="0"/>
              <a:t>Fellow: American Statistical Association</a:t>
            </a:r>
          </a:p>
          <a:p>
            <a:pPr marL="0" indent="0" algn="ctr">
              <a:buFontTx/>
              <a:buNone/>
            </a:pPr>
            <a:r>
              <a:rPr lang="en-US" altLang="en-US" sz="2800" b="1" i="1" dirty="0" smtClean="0"/>
              <a:t>Member: International Statistical Institute</a:t>
            </a:r>
          </a:p>
          <a:p>
            <a:pPr marL="0" indent="0" algn="ctr">
              <a:buFontTx/>
              <a:buNone/>
            </a:pPr>
            <a:r>
              <a:rPr lang="en-US" altLang="en-US" sz="2800" b="1" i="1" dirty="0" smtClean="0"/>
              <a:t>US Rep: International Statistical Literacy Project</a:t>
            </a:r>
          </a:p>
          <a:p>
            <a:pPr marL="0" indent="0" algn="ctr">
              <a:buFontTx/>
              <a:buNone/>
            </a:pPr>
            <a:r>
              <a:rPr lang="en-US" altLang="en-US" sz="2800" b="1" i="1" dirty="0" smtClean="0"/>
              <a:t>President National Numeracy Network</a:t>
            </a:r>
          </a:p>
          <a:p>
            <a:pPr marL="0" indent="0" algn="ctr">
              <a:buFontTx/>
              <a:buNone/>
            </a:pPr>
            <a:endParaRPr lang="en-US" altLang="en-US" sz="2000" b="1" i="1" dirty="0" smtClean="0"/>
          </a:p>
          <a:p>
            <a:pPr marL="0" indent="0" algn="ctr">
              <a:buFontTx/>
              <a:buNone/>
            </a:pPr>
            <a:r>
              <a:rPr lang="en-US" altLang="en-US" sz="2800" b="1" i="1" dirty="0" smtClean="0"/>
              <a:t>USCOTS Workshop Online</a:t>
            </a:r>
          </a:p>
          <a:p>
            <a:pPr marL="0" indent="0" algn="ctr">
              <a:buFontTx/>
              <a:buNone/>
            </a:pPr>
            <a:r>
              <a:rPr lang="en-US" altLang="en-US" b="1" i="1" dirty="0" smtClean="0"/>
              <a:t>June 26, 2021</a:t>
            </a:r>
            <a:endParaRPr lang="en-US" altLang="en-US" sz="2800" b="1" i="1" dirty="0" smtClean="0"/>
          </a:p>
          <a:p>
            <a:pPr marL="0" indent="0" algn="ctr">
              <a:buFontTx/>
              <a:buNone/>
            </a:pPr>
            <a:r>
              <a:rPr lang="en-US" altLang="en-US" sz="2800" b="1" i="1" dirty="0" smtClean="0"/>
              <a:t>www.StatLit.org/pdf/2021-Schield-USCOTS-Slides1.pdf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title"/>
          </p:nvPr>
        </p:nvSpPr>
        <p:spPr>
          <a:xfrm>
            <a:off x="193675" y="457200"/>
            <a:ext cx="8820150" cy="1066800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altLang="en-US" b="0" dirty="0" smtClean="0">
                <a:latin typeface="Rockwell Extra Bold" panose="02060903040505020403" pitchFamily="18" charset="0"/>
              </a:rPr>
              <a:t>Teaching Confounding:</a:t>
            </a:r>
            <a:br>
              <a:rPr lang="en-US" altLang="en-US" b="0" dirty="0" smtClean="0">
                <a:latin typeface="Rockwell Extra Bold" panose="02060903040505020403" pitchFamily="18" charset="0"/>
              </a:rPr>
            </a:br>
            <a:r>
              <a:rPr lang="en-US" altLang="en-US" b="0" dirty="0" smtClean="0">
                <a:latin typeface="Rockwell Extra Bold" panose="02060903040505020403" pitchFamily="18" charset="0"/>
              </a:rPr>
              <a:t>Part 1</a:t>
            </a:r>
            <a:endParaRPr lang="en-US" altLang="en-US" sz="3200" b="0" i="1" dirty="0" smtClean="0"/>
          </a:p>
        </p:txBody>
      </p:sp>
    </p:spTree>
    <p:extLst>
      <p:ext uri="{BB962C8B-B14F-4D97-AF65-F5344CB8AC3E}">
        <p14:creationId xmlns:p14="http://schemas.microsoft.com/office/powerpoint/2010/main" val="3072000804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438411" y="1524000"/>
            <a:ext cx="8166970" cy="49269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10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 sz="3200" b="0" dirty="0" smtClean="0">
                <a:latin typeface="Rockwell Extra Bold" panose="02060903040505020403" pitchFamily="18" charset="0"/>
              </a:rPr>
              <a:t>1883: Galton coined Eugenics</a:t>
            </a:r>
            <a:br>
              <a:rPr lang="en-US" altLang="en-US" sz="3200" b="0" dirty="0" smtClean="0">
                <a:latin typeface="Rockwell Extra Bold" panose="02060903040505020403" pitchFamily="18" charset="0"/>
              </a:rPr>
            </a:br>
            <a:endParaRPr lang="en-US" altLang="en-US" sz="3200" b="0" dirty="0" smtClean="0">
              <a:latin typeface="Rockwell Extra Bold" panose="02060903040505020403" pitchFamily="18" charset="0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3050" y="1789113"/>
            <a:ext cx="8591550" cy="4840287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endParaRPr lang="en-US" sz="800" dirty="0" smtClean="0"/>
          </a:p>
          <a:p>
            <a:pPr marL="0" indent="0">
              <a:spcBef>
                <a:spcPts val="1800"/>
              </a:spcBef>
              <a:buNone/>
            </a:pPr>
            <a:endParaRPr lang="en-US" sz="800" dirty="0"/>
          </a:p>
          <a:p>
            <a:pPr marL="0" indent="0">
              <a:spcBef>
                <a:spcPts val="1800"/>
              </a:spcBef>
              <a:buNone/>
            </a:pPr>
            <a:endParaRPr lang="en-US" sz="800" dirty="0" smtClean="0"/>
          </a:p>
          <a:p>
            <a:pPr marL="0" indent="0">
              <a:spcBef>
                <a:spcPts val="1800"/>
              </a:spcBef>
              <a:buNone/>
            </a:pPr>
            <a:endParaRPr lang="en-US" sz="800" dirty="0"/>
          </a:p>
          <a:p>
            <a:pPr marL="0" indent="0">
              <a:spcBef>
                <a:spcPts val="1800"/>
              </a:spcBef>
              <a:buNone/>
            </a:pPr>
            <a:endParaRPr lang="en-US" sz="800" dirty="0" smtClean="0"/>
          </a:p>
          <a:p>
            <a:pPr marL="0" indent="0">
              <a:spcBef>
                <a:spcPts val="1800"/>
              </a:spcBef>
              <a:buNone/>
            </a:pPr>
            <a:endParaRPr lang="en-US" sz="800" dirty="0"/>
          </a:p>
          <a:p>
            <a:pPr marL="0" indent="0">
              <a:spcBef>
                <a:spcPts val="1800"/>
              </a:spcBef>
              <a:buNone/>
            </a:pPr>
            <a:endParaRPr lang="en-US" sz="800" dirty="0" smtClean="0"/>
          </a:p>
          <a:p>
            <a:pPr marL="0" indent="0">
              <a:spcBef>
                <a:spcPts val="1800"/>
              </a:spcBef>
              <a:buNone/>
            </a:pPr>
            <a:endParaRPr lang="en-US" sz="800" dirty="0" smtClean="0"/>
          </a:p>
          <a:p>
            <a:pPr marL="0" indent="0">
              <a:spcBef>
                <a:spcPts val="1800"/>
              </a:spcBef>
              <a:buNone/>
            </a:pPr>
            <a:r>
              <a:rPr lang="en-US" sz="800" dirty="0" smtClean="0"/>
              <a:t/>
            </a:r>
            <a:br>
              <a:rPr lang="en-US" sz="800" dirty="0" smtClean="0"/>
            </a:br>
            <a:endParaRPr lang="en-US" sz="800" dirty="0"/>
          </a:p>
          <a:p>
            <a:pPr marL="0" indent="0">
              <a:spcBef>
                <a:spcPts val="1800"/>
              </a:spcBef>
              <a:buNone/>
            </a:pPr>
            <a:endParaRPr lang="en-US" sz="800" dirty="0" smtClean="0"/>
          </a:p>
          <a:p>
            <a:pPr marL="0" indent="0">
              <a:spcBef>
                <a:spcPts val="1800"/>
              </a:spcBef>
              <a:buNone/>
            </a:pPr>
            <a:endParaRPr lang="en-US" sz="800" dirty="0"/>
          </a:p>
          <a:p>
            <a:pPr marL="0" indent="0">
              <a:spcBef>
                <a:spcPts val="1800"/>
              </a:spcBef>
              <a:buNone/>
            </a:pPr>
            <a:endParaRPr lang="en-US" sz="800" dirty="0" smtClean="0"/>
          </a:p>
          <a:p>
            <a:pPr marL="0" indent="0">
              <a:spcBef>
                <a:spcPts val="1800"/>
              </a:spcBef>
              <a:buNone/>
            </a:pPr>
            <a:endParaRPr lang="en-US" sz="800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1800" dirty="0" smtClean="0"/>
              <a:t>https</a:t>
            </a:r>
            <a:r>
              <a:rPr lang="en-US" sz="1800" dirty="0"/>
              <a:t>://www.nature.com/articles/s41437-020-00394-6.</a:t>
            </a:r>
            <a:endParaRPr lang="en-US" sz="1800" dirty="0" smtClean="0"/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97" y="990600"/>
            <a:ext cx="6942518" cy="541516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 rot="3299607">
            <a:off x="4308383" y="4484151"/>
            <a:ext cx="1468724" cy="399731"/>
          </a:xfrm>
          <a:prstGeom prst="ellips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477132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11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 sz="3200" b="0" dirty="0" smtClean="0">
                <a:latin typeface="Rockwell Extra Bold" panose="02060903040505020403" pitchFamily="18" charset="0"/>
              </a:rPr>
              <a:t>1907:  Eugenics Society Formed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3050" y="1789113"/>
            <a:ext cx="8591550" cy="4840287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Galton </a:t>
            </a:r>
            <a:r>
              <a:rPr lang="en-US" dirty="0"/>
              <a:t>proposed that </a:t>
            </a:r>
            <a:r>
              <a:rPr lang="en-US" dirty="0" smtClean="0"/>
              <a:t>mating </a:t>
            </a:r>
            <a:r>
              <a:rPr lang="en-US" dirty="0"/>
              <a:t>be regulated so as to enhance the breeding stock of the human race. </a:t>
            </a:r>
            <a:endParaRPr lang="en-US" dirty="0" smtClean="0"/>
          </a:p>
          <a:p>
            <a:pPr>
              <a:spcBef>
                <a:spcPts val="600"/>
              </a:spcBef>
            </a:pPr>
            <a:r>
              <a:rPr lang="en-US" i="1" dirty="0" smtClean="0"/>
              <a:t>Fitter families for Future Firesides.</a:t>
            </a:r>
          </a:p>
          <a:p>
            <a:pPr>
              <a:spcBef>
                <a:spcPts val="600"/>
              </a:spcBef>
            </a:pPr>
            <a:r>
              <a:rPr lang="en-US" i="1" dirty="0" smtClean="0"/>
              <a:t>Better breeding</a:t>
            </a:r>
          </a:p>
          <a:p>
            <a:pPr>
              <a:spcBef>
                <a:spcPts val="600"/>
              </a:spcBef>
            </a:pPr>
            <a:r>
              <a:rPr lang="en-US" i="1" dirty="0" smtClean="0"/>
              <a:t>Sow just the good seed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If the goal is improvement and progress, then eugenics would not just ameliorate social problems – it would eradicate them!  An irresistible allure!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236" y="0"/>
            <a:ext cx="1483716" cy="201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70975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12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l"/>
            <a:r>
              <a:rPr lang="en-US" altLang="en-US" sz="3200" b="0" dirty="0" smtClean="0">
                <a:latin typeface="Rockwell Extra Bold" panose="02060903040505020403" pitchFamily="18" charset="0"/>
              </a:rPr>
              <a:t>Karl Pearson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3050" y="1789113"/>
            <a:ext cx="8591550" cy="4840287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Galton’s chair in Eugenics.</a:t>
            </a:r>
            <a:br>
              <a:rPr lang="en-US" dirty="0" smtClean="0"/>
            </a:br>
            <a:r>
              <a:rPr lang="en-US" dirty="0" smtClean="0"/>
              <a:t>     Scientific racism?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Imperialism justified </a:t>
            </a:r>
            <a:r>
              <a:rPr lang="en-US" dirty="0"/>
              <a:t>by n</a:t>
            </a:r>
            <a:r>
              <a:rPr lang="en-US" dirty="0" smtClean="0"/>
              <a:t>ature:</a:t>
            </a:r>
            <a:br>
              <a:rPr lang="en-US" dirty="0" smtClean="0"/>
            </a:br>
            <a:r>
              <a:rPr lang="en-US" dirty="0" smtClean="0"/>
              <a:t>     </a:t>
            </a:r>
            <a:r>
              <a:rPr lang="en-US" dirty="0"/>
              <a:t>Social </a:t>
            </a:r>
            <a:r>
              <a:rPr lang="en-US" dirty="0" smtClean="0"/>
              <a:t>Darwinism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1896</a:t>
            </a:r>
            <a:r>
              <a:rPr lang="en-US" dirty="0"/>
              <a:t>: Created correlation </a:t>
            </a:r>
            <a:r>
              <a:rPr lang="en-US" dirty="0" smtClean="0"/>
              <a:t>coefficient</a:t>
            </a:r>
            <a:endParaRPr lang="en-US" dirty="0"/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1900: Created chi-squared test. Start of Math-Stats!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b="1" dirty="0"/>
              <a:t>1911: Causation: another </a:t>
            </a:r>
            <a:r>
              <a:rPr lang="en-US" b="1" dirty="0" smtClean="0"/>
              <a:t>fetish among the   </a:t>
            </a:r>
            <a:br>
              <a:rPr lang="en-US" b="1" dirty="0" smtClean="0"/>
            </a:br>
            <a:r>
              <a:rPr lang="en-US" b="1" dirty="0" smtClean="0"/>
              <a:t>           inscrutable arcana of … modern science. </a:t>
            </a:r>
            <a:endParaRPr lang="en-US" b="1" dirty="0"/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1" y="413855"/>
            <a:ext cx="3184794" cy="387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55866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13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 sz="3200" b="0" dirty="0" smtClean="0">
                <a:latin typeface="Rockwell Extra Bold" panose="02060903040505020403" pitchFamily="18" charset="0"/>
              </a:rPr>
              <a:t>1912: Fisher (21): Steward at </a:t>
            </a:r>
            <a:br>
              <a:rPr lang="en-US" altLang="en-US" sz="3200" b="0" dirty="0" smtClean="0">
                <a:latin typeface="Rockwell Extra Bold" panose="02060903040505020403" pitchFamily="18" charset="0"/>
              </a:rPr>
            </a:br>
            <a:r>
              <a:rPr lang="en-US" altLang="en-US" sz="3200" b="0" dirty="0" smtClean="0">
                <a:latin typeface="Rockwell Extra Bold" panose="02060903040505020403" pitchFamily="18" charset="0"/>
              </a:rPr>
              <a:t>International Eugenics Conf.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3050" y="1789113"/>
            <a:ext cx="8591550" cy="4840287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1914: “</a:t>
            </a:r>
            <a:r>
              <a:rPr lang="en-US" i="1" dirty="0" smtClean="0"/>
              <a:t>Some hopes of a </a:t>
            </a:r>
            <a:r>
              <a:rPr lang="en-US" i="1" dirty="0" err="1" smtClean="0"/>
              <a:t>Eugenist</a:t>
            </a:r>
            <a:r>
              <a:rPr lang="en-US" dirty="0" smtClean="0"/>
              <a:t>”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1935: </a:t>
            </a:r>
            <a:r>
              <a:rPr lang="en-US" i="1" dirty="0" smtClean="0"/>
              <a:t>Design of Experiments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Null hypothesis; </a:t>
            </a:r>
            <a:br>
              <a:rPr lang="en-US" dirty="0" smtClean="0"/>
            </a:br>
            <a:r>
              <a:rPr lang="en-US" dirty="0" smtClean="0"/>
              <a:t>   random assignments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1938: “</a:t>
            </a:r>
            <a:r>
              <a:rPr lang="en-US" i="1" dirty="0" smtClean="0"/>
              <a:t>Pay mothers for A1 babies</a:t>
            </a:r>
            <a:r>
              <a:rPr lang="en-US" dirty="0" smtClean="0"/>
              <a:t>”</a:t>
            </a:r>
          </a:p>
          <a:p>
            <a:pPr marL="0" indent="0">
              <a:spcBef>
                <a:spcPts val="1800"/>
              </a:spcBef>
              <a:buNone/>
            </a:pPr>
            <a:endParaRPr lang="en-US" dirty="0" smtClean="0"/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sp>
        <p:nvSpPr>
          <p:cNvPr id="2" name="Rectangle 1"/>
          <p:cNvSpPr/>
          <p:nvPr/>
        </p:nvSpPr>
        <p:spPr>
          <a:xfrm>
            <a:off x="4029554" y="6276157"/>
            <a:ext cx="47136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https://www.adelaide.edu.au/library/special/exhibitions/significant-life-fisher/eugenics/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299" y="1814783"/>
            <a:ext cx="2622347" cy="394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94375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14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 sz="3200" b="0" dirty="0" smtClean="0">
                <a:latin typeface="Rockwell Extra Bold" panose="02060903040505020403" pitchFamily="18" charset="0"/>
              </a:rPr>
              <a:t>Correlation vs Causation</a:t>
            </a:r>
            <a:br>
              <a:rPr lang="en-US" altLang="en-US" sz="3200" b="0" dirty="0" smtClean="0">
                <a:latin typeface="Rockwell Extra Bold" panose="02060903040505020403" pitchFamily="18" charset="0"/>
              </a:rPr>
            </a:br>
            <a:r>
              <a:rPr lang="en-US" altLang="en-US" sz="3200" b="0" dirty="0" smtClean="0">
                <a:latin typeface="Rockwell Extra Bold" panose="02060903040505020403" pitchFamily="18" charset="0"/>
              </a:rPr>
              <a:t>Google </a:t>
            </a:r>
            <a:r>
              <a:rPr lang="en-US" altLang="en-US" sz="3200" b="0" dirty="0" err="1" smtClean="0">
                <a:latin typeface="Rockwell Extra Bold" panose="02060903040505020403" pitchFamily="18" charset="0"/>
              </a:rPr>
              <a:t>nGrams</a:t>
            </a:r>
            <a:endParaRPr lang="en-US" altLang="en-US" sz="3200" b="0" dirty="0" smtClean="0">
              <a:latin typeface="Rockwell Extra Bold" panose="02060903040505020403" pitchFamily="18" charset="0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3050" y="1789113"/>
            <a:ext cx="8591550" cy="4840287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.</a:t>
            </a:r>
          </a:p>
          <a:p>
            <a:pPr marL="0" indent="0">
              <a:spcBef>
                <a:spcPts val="1800"/>
              </a:spcBef>
              <a:buNone/>
            </a:pPr>
            <a:endParaRPr lang="en-US" dirty="0" smtClean="0"/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289" y="4076055"/>
            <a:ext cx="6210701" cy="27176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89114"/>
            <a:ext cx="6262206" cy="284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13111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15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 sz="3200" b="0" dirty="0" smtClean="0">
                <a:latin typeface="Rockwell Extra Bold" panose="02060903040505020403" pitchFamily="18" charset="0"/>
              </a:rPr>
              <a:t>Conclusion by </a:t>
            </a:r>
            <a:br>
              <a:rPr lang="en-US" altLang="en-US" sz="3200" b="0" dirty="0" smtClean="0">
                <a:latin typeface="Rockwell Extra Bold" panose="02060903040505020403" pitchFamily="18" charset="0"/>
              </a:rPr>
            </a:br>
            <a:r>
              <a:rPr lang="en-US" altLang="en-US" sz="3200" b="0" dirty="0" smtClean="0">
                <a:latin typeface="Rockwell Extra Bold" panose="02060903040505020403" pitchFamily="18" charset="0"/>
              </a:rPr>
              <a:t>early Statistical Educators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3050" y="1789113"/>
            <a:ext cx="8591550" cy="4840287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Many </a:t>
            </a:r>
            <a:r>
              <a:rPr lang="en-US" dirty="0"/>
              <a:t>of statistics’ founders flirted with eugenics as a causal solution to </a:t>
            </a:r>
            <a:r>
              <a:rPr lang="en-US" dirty="0" smtClean="0"/>
              <a:t>social problems</a:t>
            </a:r>
            <a:r>
              <a:rPr lang="en-US" dirty="0"/>
              <a:t>. 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Compartmentalization or </a:t>
            </a:r>
            <a:r>
              <a:rPr lang="en-US" dirty="0"/>
              <a:t>hypocrisy?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/>
              <a:t>Bottom line:  </a:t>
            </a:r>
            <a:r>
              <a:rPr lang="en-US" dirty="0" smtClean="0"/>
              <a:t>Statistical educators should not  ‘touch’ </a:t>
            </a:r>
            <a:r>
              <a:rPr lang="en-US" dirty="0"/>
              <a:t>causation in observational </a:t>
            </a:r>
            <a:r>
              <a:rPr lang="en-US" dirty="0" smtClean="0"/>
              <a:t>studies.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3630722868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16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 sz="3200" b="0" dirty="0" smtClean="0">
                <a:latin typeface="Rockwell Extra Bold" panose="02060903040505020403" pitchFamily="18" charset="0"/>
              </a:rPr>
              <a:t>Association vs. Causation</a:t>
            </a:r>
            <a:br>
              <a:rPr lang="en-US" altLang="en-US" sz="3200" b="0" dirty="0" smtClean="0">
                <a:latin typeface="Rockwell Extra Bold" panose="02060903040505020403" pitchFamily="18" charset="0"/>
              </a:rPr>
            </a:br>
            <a:r>
              <a:rPr lang="en-US" altLang="en-US" sz="3200" b="0" dirty="0" smtClean="0">
                <a:latin typeface="Rockwell Extra Bold" panose="02060903040505020403" pitchFamily="18" charset="0"/>
              </a:rPr>
              <a:t>What about Confounding?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3050" y="1789113"/>
            <a:ext cx="8591550" cy="484028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sz="1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000" dirty="0"/>
          </a:p>
          <a:p>
            <a:pPr marL="0" indent="0">
              <a:spcBef>
                <a:spcPts val="0"/>
              </a:spcBef>
              <a:buNone/>
            </a:pPr>
            <a:endParaRPr lang="en-US" sz="1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000" dirty="0"/>
          </a:p>
          <a:p>
            <a:pPr marL="0" indent="0">
              <a:spcBef>
                <a:spcPts val="0"/>
              </a:spcBef>
              <a:buNone/>
            </a:pPr>
            <a:endParaRPr lang="en-US" sz="1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000" dirty="0"/>
          </a:p>
          <a:p>
            <a:pPr marL="0" indent="0">
              <a:spcBef>
                <a:spcPts val="0"/>
              </a:spcBef>
              <a:buNone/>
            </a:pPr>
            <a:endParaRPr lang="en-US" sz="1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000" dirty="0"/>
          </a:p>
          <a:p>
            <a:pPr marL="0" indent="0">
              <a:spcBef>
                <a:spcPts val="0"/>
              </a:spcBef>
              <a:buNone/>
            </a:pPr>
            <a:endParaRPr lang="en-US" sz="1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000" dirty="0"/>
          </a:p>
          <a:p>
            <a:pPr marL="0" indent="0">
              <a:spcBef>
                <a:spcPts val="0"/>
              </a:spcBef>
              <a:buNone/>
            </a:pPr>
            <a:endParaRPr lang="en-US" sz="1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000" dirty="0"/>
          </a:p>
          <a:p>
            <a:pPr marL="0" indent="0">
              <a:spcBef>
                <a:spcPts val="0"/>
              </a:spcBef>
              <a:buNone/>
            </a:pPr>
            <a:endParaRPr lang="en-US" sz="1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000" dirty="0"/>
          </a:p>
          <a:p>
            <a:pPr marL="0" indent="0">
              <a:spcBef>
                <a:spcPts val="1800"/>
              </a:spcBef>
              <a:buNone/>
            </a:pPr>
            <a:endParaRPr lang="en-US" dirty="0"/>
          </a:p>
          <a:p>
            <a:pPr marL="0" indent="0" algn="r">
              <a:spcBef>
                <a:spcPts val="1800"/>
              </a:spcBef>
              <a:buNone/>
            </a:pPr>
            <a:r>
              <a:rPr lang="en-US" sz="2800" dirty="0" smtClean="0"/>
              <a:t>“Association is not Causation”</a:t>
            </a:r>
            <a:br>
              <a:rPr lang="en-US" sz="2800" dirty="0" smtClean="0"/>
            </a:br>
            <a:r>
              <a:rPr lang="en-US" sz="2800" dirty="0"/>
              <a:t>	</a:t>
            </a:r>
            <a:r>
              <a:rPr lang="en-US" sz="2800" dirty="0" smtClean="0"/>
              <a:t>			No mention of confounding 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5" y="5116065"/>
            <a:ext cx="3657607" cy="15133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206" y="1848547"/>
            <a:ext cx="3657607" cy="1453899"/>
          </a:xfrm>
          <a:prstGeom prst="rect">
            <a:avLst/>
          </a:prstGeom>
        </p:spPr>
      </p:pic>
      <p:pic>
        <p:nvPicPr>
          <p:cNvPr id="16384" name="Picture 163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196" y="3452588"/>
            <a:ext cx="3657607" cy="15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95562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EAEC3C0-0CBF-4A82-A518-05600C80B24B}" type="slidenum">
              <a:rPr lang="en-US" altLang="en-US" sz="1400">
                <a:latin typeface="Arial" panose="020B0604020202020204" pitchFamily="34" charset="0"/>
              </a:rPr>
              <a:pPr/>
              <a:t>17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1925" y="1833562"/>
            <a:ext cx="8820150" cy="464820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We teach</a:t>
            </a:r>
            <a:r>
              <a:rPr lang="en-US" dirty="0"/>
              <a:t> the </a:t>
            </a:r>
            <a:r>
              <a:rPr lang="en-US" b="1" dirty="0"/>
              <a:t>wrong </a:t>
            </a:r>
            <a:r>
              <a:rPr lang="en-US" b="1" dirty="0" smtClean="0"/>
              <a:t>things</a:t>
            </a:r>
            <a:r>
              <a:rPr lang="en-US" dirty="0" smtClean="0"/>
              <a:t> in the </a:t>
            </a:r>
            <a:r>
              <a:rPr lang="en-US" b="1" dirty="0" smtClean="0"/>
              <a:t>wrong way</a:t>
            </a:r>
            <a:r>
              <a:rPr lang="en-US" dirty="0" smtClean="0"/>
              <a:t> in </a:t>
            </a:r>
            <a:r>
              <a:rPr lang="en-US" dirty="0"/>
              <a:t>the </a:t>
            </a:r>
            <a:r>
              <a:rPr lang="en-US" b="1" dirty="0"/>
              <a:t>wrong </a:t>
            </a:r>
            <a:r>
              <a:rPr lang="en-US" b="1" dirty="0" smtClean="0"/>
              <a:t>order</a:t>
            </a:r>
            <a:r>
              <a:rPr lang="en-US" dirty="0" smtClean="0"/>
              <a:t>.  Richard de Veaux*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Consider teaching “Association is not causation”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1973 Berkeley sex discrimination case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Ice cream sales and burglaries 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Problem: These involve confounding – not chance. 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* https</a:t>
            </a:r>
            <a:r>
              <a:rPr lang="en-US" sz="2000" dirty="0"/>
              <a:t>://www.tandfonline.com/doi/full/10.1080/10691898.2016.1263493</a:t>
            </a: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spcBef>
                <a:spcPts val="1800"/>
              </a:spcBef>
              <a:buNone/>
            </a:pPr>
            <a:endParaRPr lang="en-US" sz="2800" dirty="0"/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title"/>
          </p:nvPr>
        </p:nvSpPr>
        <p:spPr>
          <a:xfrm>
            <a:off x="269875" y="457200"/>
            <a:ext cx="8542338" cy="1066800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altLang="en-US" b="0" dirty="0" smtClean="0">
                <a:latin typeface="Rockwell Extra Bold" panose="02060903040505020403" pitchFamily="18" charset="0"/>
              </a:rPr>
              <a:t>Teaching Statistics</a:t>
            </a:r>
            <a:endParaRPr lang="en-US" altLang="en-US" sz="3200" b="0" i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69875" y="5551382"/>
            <a:ext cx="8020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/>
              <a:t>Students are exposed to confounding</a:t>
            </a:r>
            <a:r>
              <a:rPr lang="en-US" sz="3200" dirty="0"/>
              <a:t> </a:t>
            </a:r>
            <a:r>
              <a:rPr lang="en-US" sz="3200" dirty="0" smtClean="0"/>
              <a:t>one time!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62803457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18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0" dirty="0" smtClean="0">
                <a:latin typeface="Rockwell Extra Bold" panose="02060903040505020403" pitchFamily="18" charset="0"/>
              </a:rPr>
              <a:t>Confounder-Based </a:t>
            </a:r>
            <a:br>
              <a:rPr lang="en-US" altLang="en-US" sz="3200" b="0" dirty="0" smtClean="0">
                <a:latin typeface="Rockwell Extra Bold" panose="02060903040505020403" pitchFamily="18" charset="0"/>
              </a:rPr>
            </a:br>
            <a:r>
              <a:rPr lang="en-US" altLang="en-US" sz="3200" b="0" dirty="0" smtClean="0">
                <a:latin typeface="Rockwell Extra Bold" panose="02060903040505020403" pitchFamily="18" charset="0"/>
              </a:rPr>
              <a:t>Statistical Literacy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6571" y="1789113"/>
            <a:ext cx="8490858" cy="4840287"/>
          </a:xfrm>
        </p:spPr>
        <p:txBody>
          <a:bodyPr/>
          <a:lstStyle/>
          <a:p>
            <a:pPr marL="0" indent="0" defTabSz="454025">
              <a:buFontTx/>
              <a:buNone/>
            </a:pPr>
            <a:r>
              <a:rPr lang="en-US" altLang="en-US" sz="2800" dirty="0" smtClean="0"/>
              <a:t>Literacy deals with arguments.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96" y="2482874"/>
            <a:ext cx="8557253" cy="425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63505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19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0" dirty="0" smtClean="0">
                <a:latin typeface="Rockwell Extra Bold" panose="02060903040505020403" pitchFamily="18" charset="0"/>
              </a:rPr>
              <a:t>Confounder-Based </a:t>
            </a:r>
            <a:br>
              <a:rPr lang="en-US" altLang="en-US" sz="3200" b="0" dirty="0" smtClean="0">
                <a:latin typeface="Rockwell Extra Bold" panose="02060903040505020403" pitchFamily="18" charset="0"/>
              </a:rPr>
            </a:br>
            <a:r>
              <a:rPr lang="en-US" altLang="en-US" sz="3200" b="0" dirty="0" smtClean="0">
                <a:latin typeface="Rockwell Extra Bold" panose="02060903040505020403" pitchFamily="18" charset="0"/>
              </a:rPr>
              <a:t>Statistical Literacy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6571" y="1789113"/>
            <a:ext cx="8490858" cy="4840287"/>
          </a:xfrm>
        </p:spPr>
        <p:txBody>
          <a:bodyPr/>
          <a:lstStyle/>
          <a:p>
            <a:pPr marL="0" indent="0" defTabSz="454025">
              <a:buFontTx/>
              <a:buNone/>
            </a:pPr>
            <a:r>
              <a:rPr lang="en-US" altLang="en-US" sz="2800" dirty="0" smtClean="0"/>
              <a:t>Different: Less than a 30% overlap with traditional stats. </a:t>
            </a:r>
          </a:p>
          <a:p>
            <a:pPr marL="0" indent="0" defTabSz="454025">
              <a:buFontTx/>
              <a:buNone/>
            </a:pPr>
            <a:endParaRPr lang="en-US" altLang="en-US" sz="2800" dirty="0" smtClean="0"/>
          </a:p>
          <a:p>
            <a:pPr marL="0" indent="0" defTabSz="454025">
              <a:buFontTx/>
              <a:buNone/>
            </a:pPr>
            <a:r>
              <a:rPr lang="en-US" altLang="en-US" sz="2800" dirty="0" smtClean="0"/>
              <a:t>Quick overview of a confounder-based statistical literacy. </a:t>
            </a:r>
          </a:p>
          <a:p>
            <a:pPr marL="514350" indent="-514350" defTabSz="454025">
              <a:buFontTx/>
              <a:buAutoNum type="arabicPeriod"/>
            </a:pPr>
            <a:r>
              <a:rPr lang="en-US" altLang="en-US" sz="2800" dirty="0" smtClean="0"/>
              <a:t>Statistical Literacy versus critical thinking?</a:t>
            </a:r>
          </a:p>
          <a:p>
            <a:pPr marL="514350" indent="-514350" defTabSz="454025">
              <a:buFontTx/>
              <a:buAutoNum type="arabicPeriod"/>
            </a:pPr>
            <a:r>
              <a:rPr lang="en-US" altLang="en-US" sz="2800" dirty="0" smtClean="0"/>
              <a:t>Different kinds of association?</a:t>
            </a:r>
          </a:p>
          <a:p>
            <a:pPr marL="514350" indent="-514350" defTabSz="454025">
              <a:buFontTx/>
              <a:buAutoNum type="arabicPeriod"/>
            </a:pPr>
            <a:r>
              <a:rPr lang="en-US" altLang="en-US" sz="2800" dirty="0" smtClean="0"/>
              <a:t>Grammatical signs of association and causation?</a:t>
            </a:r>
          </a:p>
          <a:p>
            <a:pPr marL="514350" indent="-514350" defTabSz="454025">
              <a:buFont typeface="+mj-lt"/>
              <a:buAutoNum type="arabicPeriod"/>
            </a:pPr>
            <a:r>
              <a:rPr lang="en-US" altLang="en-US" sz="2800" dirty="0"/>
              <a:t>K</a:t>
            </a:r>
            <a:r>
              <a:rPr lang="en-US" altLang="en-US" sz="2800" dirty="0" smtClean="0"/>
              <a:t>inds of influences on a statistic?</a:t>
            </a:r>
          </a:p>
          <a:p>
            <a:pPr marL="514350" indent="-514350" defTabSz="454025">
              <a:buFont typeface="+mj-lt"/>
              <a:buAutoNum type="arabicPeriod"/>
            </a:pPr>
            <a:r>
              <a:rPr lang="en-US" altLang="en-US" sz="2800" dirty="0" smtClean="0"/>
              <a:t>Overlap between StatLit and traditional statistics?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1419028060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2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460858" y="457200"/>
            <a:ext cx="8171078" cy="1066800"/>
          </a:xfrm>
        </p:spPr>
        <p:txBody>
          <a:bodyPr/>
          <a:lstStyle/>
          <a:p>
            <a:r>
              <a:rPr lang="en-US" altLang="en-US" sz="3200" b="0" dirty="0" smtClean="0">
                <a:latin typeface="Rockwell Extra Bold" panose="02060903040505020403" pitchFamily="18" charset="0"/>
              </a:rPr>
              <a:t>Should We Teach Confounding?</a:t>
            </a:r>
            <a:br>
              <a:rPr lang="en-US" altLang="en-US" sz="3200" b="0" dirty="0" smtClean="0">
                <a:latin typeface="Rockwell Extra Bold" panose="02060903040505020403" pitchFamily="18" charset="0"/>
              </a:rPr>
            </a:br>
            <a:r>
              <a:rPr lang="en-US" altLang="en-US" sz="3200" b="0" dirty="0" smtClean="0">
                <a:latin typeface="Rockwell Extra Bold" panose="02060903040505020403" pitchFamily="18" charset="0"/>
              </a:rPr>
              <a:t>Four Questions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3050" y="1789113"/>
            <a:ext cx="8591550" cy="4840287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dirty="0" smtClean="0"/>
              <a:t>Who are our students and what kind of data and statistics do they deal with?</a:t>
            </a:r>
          </a:p>
          <a:p>
            <a:pPr marL="514350" indent="-514350">
              <a:spcBef>
                <a:spcPts val="1800"/>
              </a:spcBef>
              <a:buAutoNum type="arabicPeriod"/>
            </a:pPr>
            <a:r>
              <a:rPr lang="en-US" dirty="0" smtClean="0"/>
              <a:t>Why statistical ideas do they need? </a:t>
            </a:r>
          </a:p>
          <a:p>
            <a:pPr marL="514350" indent="-514350">
              <a:spcBef>
                <a:spcPts val="1800"/>
              </a:spcBef>
              <a:buAutoNum type="arabicPeriod"/>
            </a:pPr>
            <a:r>
              <a:rPr lang="en-US" dirty="0" smtClean="0"/>
              <a:t>What if we don’t teach confounding?</a:t>
            </a:r>
          </a:p>
          <a:p>
            <a:pPr marL="514350" indent="-514350">
              <a:spcBef>
                <a:spcPts val="1800"/>
              </a:spcBef>
              <a:buAutoNum type="arabicPeriod"/>
            </a:pPr>
            <a:r>
              <a:rPr lang="en-US" dirty="0" smtClean="0"/>
              <a:t>Are we professionally negligent if we don’t teach them about confounding and controlling for (taking into account) a confounder?</a:t>
            </a:r>
            <a:endParaRPr lang="en-US" dirty="0"/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1471198676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20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0" dirty="0" smtClean="0">
                <a:latin typeface="Rockwell Extra Bold" panose="02060903040505020403" pitchFamily="18" charset="0"/>
              </a:rPr>
              <a:t>Statistics: Socially Constructed; Are Influenced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6571" y="1891525"/>
            <a:ext cx="8568712" cy="4840287"/>
          </a:xfrm>
        </p:spPr>
        <p:txBody>
          <a:bodyPr/>
          <a:lstStyle/>
          <a:p>
            <a:pPr marL="0" indent="0" defTabSz="454025">
              <a:buFontTx/>
              <a:buNone/>
            </a:pPr>
            <a:r>
              <a:rPr lang="en-US" altLang="en-US" sz="2800" dirty="0" smtClean="0"/>
              <a:t>Lots of influences on a given statistic. </a:t>
            </a:r>
            <a:br>
              <a:rPr lang="en-US" altLang="en-US" sz="2800" dirty="0" smtClean="0"/>
            </a:br>
            <a:r>
              <a:rPr lang="en-US" altLang="en-US" sz="2800" dirty="0" smtClean="0"/>
              <a:t>Need to group these influences into three to five categories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237744" y="5794488"/>
            <a:ext cx="8668512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 smtClean="0"/>
              <a:t>Take CARE: Good advice in life and in statistics!</a:t>
            </a:r>
            <a:endParaRPr lang="en-US" altLang="en-US" sz="3200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5" y="2928161"/>
            <a:ext cx="7477711" cy="249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60456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21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0" dirty="0" smtClean="0">
                <a:latin typeface="Rockwell Extra Bold" panose="02060903040505020403" pitchFamily="18" charset="0"/>
              </a:rPr>
              <a:t>Statistics Can </a:t>
            </a:r>
            <a:r>
              <a:rPr lang="en-US" altLang="en-US" sz="3200" b="0" dirty="0">
                <a:latin typeface="Rockwell Extra Bold" panose="02060903040505020403" pitchFamily="18" charset="0"/>
              </a:rPr>
              <a:t>B</a:t>
            </a:r>
            <a:r>
              <a:rPr lang="en-US" altLang="en-US" sz="3200" b="0" dirty="0" smtClean="0">
                <a:latin typeface="Rockwell Extra Bold" panose="02060903040505020403" pitchFamily="18" charset="0"/>
              </a:rPr>
              <a:t>e Influenced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6571" y="1789113"/>
            <a:ext cx="8490858" cy="4840287"/>
          </a:xfrm>
        </p:spPr>
        <p:txBody>
          <a:bodyPr/>
          <a:lstStyle/>
          <a:p>
            <a:pPr marL="0" indent="0" algn="ctr" defTabSz="454025">
              <a:buFontTx/>
              <a:buNone/>
            </a:pPr>
            <a:r>
              <a:rPr lang="en-US" altLang="en-US" sz="2800" dirty="0" smtClean="0"/>
              <a:t>.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46" y="1789113"/>
            <a:ext cx="7884516" cy="479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00020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22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0" dirty="0" smtClean="0">
                <a:latin typeface="Rockwell Extra Bold" panose="02060903040505020403" pitchFamily="18" charset="0"/>
              </a:rPr>
              <a:t>Separate Critical Thinking from Statistical </a:t>
            </a:r>
            <a:r>
              <a:rPr lang="en-US" altLang="en-US" sz="3200" b="0" dirty="0" err="1" smtClean="0">
                <a:latin typeface="Rockwell Extra Bold" panose="02060903040505020403" pitchFamily="18" charset="0"/>
              </a:rPr>
              <a:t>Litearcy</a:t>
            </a:r>
            <a:endParaRPr lang="en-US" altLang="en-US" sz="3200" b="0" dirty="0" smtClean="0">
              <a:latin typeface="Rockwell Extra Bold" panose="02060903040505020403" pitchFamily="18" charset="0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6571" y="1891525"/>
            <a:ext cx="8568712" cy="4840287"/>
          </a:xfrm>
        </p:spPr>
        <p:txBody>
          <a:bodyPr/>
          <a:lstStyle/>
          <a:p>
            <a:pPr marL="0" indent="0" defTabSz="454025">
              <a:buFontTx/>
              <a:buNone/>
            </a:pPr>
            <a:r>
              <a:rPr lang="en-US" altLang="en-US" sz="2800" dirty="0" smtClean="0"/>
              <a:t>Statisticians may use arguments involving causation (critical thinking) to illustrate statistical literacy.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213" y="2928162"/>
            <a:ext cx="6725574" cy="24236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7744" y="5794488"/>
            <a:ext cx="8668512" cy="118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/>
              <a:t>Statisticians may argue for a causal explanation personally – but not as a statistician.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783945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23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0" dirty="0" smtClean="0">
                <a:latin typeface="Rockwell Extra Bold" panose="02060903040505020403" pitchFamily="18" charset="0"/>
              </a:rPr>
              <a:t>Introduce Association;</a:t>
            </a:r>
            <a:br>
              <a:rPr lang="en-US" altLang="en-US" sz="3200" b="0" dirty="0" smtClean="0">
                <a:latin typeface="Rockwell Extra Bold" panose="02060903040505020403" pitchFamily="18" charset="0"/>
              </a:rPr>
            </a:br>
            <a:r>
              <a:rPr lang="en-US" altLang="en-US" sz="3200" b="0" dirty="0" smtClean="0">
                <a:latin typeface="Rockwell Extra Bold" panose="02060903040505020403" pitchFamily="18" charset="0"/>
              </a:rPr>
              <a:t>Study Grammar!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6571" y="1891525"/>
            <a:ext cx="8568712" cy="4840287"/>
          </a:xfrm>
        </p:spPr>
        <p:txBody>
          <a:bodyPr/>
          <a:lstStyle/>
          <a:p>
            <a:pPr marL="0" indent="0" algn="ctr" defTabSz="454025">
              <a:buFontTx/>
              <a:buNone/>
            </a:pPr>
            <a:r>
              <a:rPr lang="en-US" altLang="en-US" sz="2800" dirty="0" smtClean="0"/>
              <a:t>Students have difficulty with statistical association. </a:t>
            </a:r>
          </a:p>
          <a:p>
            <a:pPr marL="0" indent="0" algn="ctr" defTabSz="454025">
              <a:buFontTx/>
              <a:buNone/>
            </a:pPr>
            <a:r>
              <a:rPr lang="en-US" altLang="en-US" sz="2800" dirty="0" smtClean="0"/>
              <a:t>Technical definition: quantitatively-based connection</a:t>
            </a:r>
          </a:p>
          <a:p>
            <a:pPr marL="0" indent="0" algn="ctr" defTabSz="454025">
              <a:buFontTx/>
              <a:buNone/>
            </a:pPr>
            <a:r>
              <a:rPr lang="en-US" altLang="en-US" sz="2800" dirty="0" smtClean="0"/>
              <a:t>Two group comparison versus two factor co-variation.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57" y="3590925"/>
            <a:ext cx="8560886" cy="220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86026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24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0" i="1" dirty="0" smtClean="0">
                <a:latin typeface="Rockwell Extra Bold" panose="02060903040505020403" pitchFamily="18" charset="0"/>
              </a:rPr>
              <a:t>Association is Not Causation</a:t>
            </a:r>
            <a:r>
              <a:rPr lang="en-US" altLang="en-US" sz="3200" b="0" dirty="0">
                <a:latin typeface="Rockwell Extra Bold" panose="02060903040505020403" pitchFamily="18" charset="0"/>
              </a:rPr>
              <a:t>:</a:t>
            </a:r>
            <a:r>
              <a:rPr lang="en-US" altLang="en-US" sz="3200" b="0" dirty="0" smtClean="0">
                <a:latin typeface="Rockwell Extra Bold" panose="02060903040505020403" pitchFamily="18" charset="0"/>
              </a:rPr>
              <a:t/>
            </a:r>
            <a:br>
              <a:rPr lang="en-US" altLang="en-US" sz="3200" b="0" dirty="0" smtClean="0">
                <a:latin typeface="Rockwell Extra Bold" panose="02060903040505020403" pitchFamily="18" charset="0"/>
              </a:rPr>
            </a:br>
            <a:r>
              <a:rPr lang="en-US" altLang="en-US" sz="3200" b="0" dirty="0" smtClean="0">
                <a:latin typeface="Rockwell Extra Bold" panose="02060903040505020403" pitchFamily="18" charset="0"/>
              </a:rPr>
              <a:t>Study Grammar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6571" y="1891525"/>
            <a:ext cx="8568712" cy="4840287"/>
          </a:xfrm>
        </p:spPr>
        <p:txBody>
          <a:bodyPr/>
          <a:lstStyle/>
          <a:p>
            <a:pPr marL="0" indent="0" algn="ctr" defTabSz="454025">
              <a:buFontTx/>
              <a:buNone/>
            </a:pPr>
            <a:r>
              <a:rPr lang="en-US" altLang="en-US" sz="2800" dirty="0" smtClean="0"/>
              <a:t>.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49" y="1912369"/>
            <a:ext cx="8745913" cy="309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15458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25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519380" y="457200"/>
            <a:ext cx="8024774" cy="1066800"/>
          </a:xfrm>
        </p:spPr>
        <p:txBody>
          <a:bodyPr/>
          <a:lstStyle/>
          <a:p>
            <a:r>
              <a:rPr lang="en-US" altLang="en-US" sz="3200" b="0" i="1" dirty="0" smtClean="0">
                <a:latin typeface="Rockwell Extra Bold" panose="02060903040505020403" pitchFamily="18" charset="0"/>
              </a:rPr>
              <a:t>Disparity is not Discrimination</a:t>
            </a:r>
            <a:r>
              <a:rPr lang="en-US" altLang="en-US" sz="3200" b="0" dirty="0" smtClean="0">
                <a:latin typeface="Rockwell Extra Bold" panose="02060903040505020403" pitchFamily="18" charset="0"/>
              </a:rPr>
              <a:t>:</a:t>
            </a:r>
            <a:br>
              <a:rPr lang="en-US" altLang="en-US" sz="3200" b="0" dirty="0" smtClean="0">
                <a:latin typeface="Rockwell Extra Bold" panose="02060903040505020403" pitchFamily="18" charset="0"/>
              </a:rPr>
            </a:br>
            <a:r>
              <a:rPr lang="en-US" altLang="en-US" sz="3200" b="0" dirty="0" smtClean="0">
                <a:latin typeface="Rockwell Extra Bold" panose="02060903040505020403" pitchFamily="18" charset="0"/>
              </a:rPr>
              <a:t>Study the Grammar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6571" y="1891525"/>
            <a:ext cx="8568712" cy="4840287"/>
          </a:xfrm>
        </p:spPr>
        <p:txBody>
          <a:bodyPr/>
          <a:lstStyle/>
          <a:p>
            <a:pPr marL="0" indent="0" algn="ctr" defTabSz="454025">
              <a:buFontTx/>
              <a:buNone/>
            </a:pPr>
            <a:r>
              <a:rPr lang="en-US" altLang="en-US" sz="2800" dirty="0" smtClean="0"/>
              <a:t>Simple application of “Association is not Causation”.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7" y="2743199"/>
            <a:ext cx="8946151" cy="337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54908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26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519380" y="457200"/>
            <a:ext cx="8024774" cy="1066800"/>
          </a:xfrm>
        </p:spPr>
        <p:txBody>
          <a:bodyPr/>
          <a:lstStyle/>
          <a:p>
            <a:r>
              <a:rPr lang="en-US" altLang="en-US" sz="3200" b="0" dirty="0" smtClean="0">
                <a:latin typeface="Rockwell Extra Bold" panose="02060903040505020403" pitchFamily="18" charset="0"/>
              </a:rPr>
              <a:t>C</a:t>
            </a:r>
            <a:r>
              <a:rPr lang="en-US" altLang="en-US" sz="3200" b="0" cap="small" dirty="0" smtClean="0">
                <a:latin typeface="Rockwell Extra Bold" panose="02060903040505020403" pitchFamily="18" charset="0"/>
              </a:rPr>
              <a:t>are</a:t>
            </a:r>
            <a:r>
              <a:rPr lang="en-US" altLang="en-US" sz="3200" b="0" dirty="0" smtClean="0">
                <a:latin typeface="Rockwell Extra Bold" panose="02060903040505020403" pitchFamily="18" charset="0"/>
              </a:rPr>
              <a:t>: </a:t>
            </a:r>
            <a:br>
              <a:rPr lang="en-US" altLang="en-US" sz="3200" b="0" dirty="0" smtClean="0">
                <a:latin typeface="Rockwell Extra Bold" panose="02060903040505020403" pitchFamily="18" charset="0"/>
              </a:rPr>
            </a:br>
            <a:r>
              <a:rPr lang="en-US" altLang="en-US" sz="3200" b="0" dirty="0" smtClean="0">
                <a:latin typeface="Rockwell Extra Bold" panose="02060903040505020403" pitchFamily="18" charset="0"/>
              </a:rPr>
              <a:t>Influence of Confounding 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7644" y="1895660"/>
            <a:ext cx="8568712" cy="4840287"/>
          </a:xfrm>
        </p:spPr>
        <p:txBody>
          <a:bodyPr/>
          <a:lstStyle/>
          <a:p>
            <a:pPr marL="0" indent="0" defTabSz="454025">
              <a:buFontTx/>
              <a:buNone/>
            </a:pPr>
            <a:r>
              <a:rPr lang="en-US" altLang="en-US" sz="2800" dirty="0" smtClean="0"/>
              <a:t>Confounded/confounding: Confused, confusing</a:t>
            </a:r>
          </a:p>
          <a:p>
            <a:pPr marL="0" indent="0" defTabSz="454025">
              <a:buFontTx/>
              <a:buNone/>
            </a:pPr>
            <a:r>
              <a:rPr lang="en-US" altLang="en-US" sz="2800" dirty="0" smtClean="0"/>
              <a:t>Confounder: Found with,  that which confuses</a:t>
            </a:r>
          </a:p>
          <a:p>
            <a:pPr marL="0" indent="0" defTabSz="454025">
              <a:buFontTx/>
              <a:buNone/>
            </a:pPr>
            <a:r>
              <a:rPr lang="en-US" altLang="en-US" sz="2800" b="1" dirty="0" smtClean="0"/>
              <a:t>Confounder</a:t>
            </a:r>
            <a:r>
              <a:rPr lang="en-US" altLang="en-US" sz="2800" dirty="0" smtClean="0"/>
              <a:t>: A 3</a:t>
            </a:r>
            <a:r>
              <a:rPr lang="en-US" altLang="en-US" sz="2800" baseline="30000" dirty="0" smtClean="0"/>
              <a:t>rd</a:t>
            </a:r>
            <a:r>
              <a:rPr lang="en-US" altLang="en-US" sz="2800" dirty="0" smtClean="0"/>
              <a:t> factor that is related to an association, that causes the outcome and is not caused by the predictor. </a:t>
            </a:r>
          </a:p>
          <a:p>
            <a:pPr marL="460375" indent="-460375" defTabSz="454025">
              <a:spcBef>
                <a:spcPts val="1200"/>
              </a:spcBef>
              <a:buNone/>
            </a:pPr>
            <a:r>
              <a:rPr lang="en-US" altLang="en-US" sz="2800" b="1" dirty="0" smtClean="0"/>
              <a:t>Controlling for </a:t>
            </a:r>
            <a:r>
              <a:rPr lang="en-US" altLang="en-US" sz="2800" dirty="0" smtClean="0"/>
              <a:t>the influence of a confounder can:</a:t>
            </a:r>
          </a:p>
          <a:p>
            <a:pPr defTabSz="454025">
              <a:spcBef>
                <a:spcPts val="0"/>
              </a:spcBef>
            </a:pPr>
            <a:r>
              <a:rPr lang="en-US" altLang="en-US" sz="2800" dirty="0" smtClean="0"/>
              <a:t>Reverse an association</a:t>
            </a:r>
          </a:p>
          <a:p>
            <a:pPr defTabSz="454025">
              <a:spcBef>
                <a:spcPts val="0"/>
              </a:spcBef>
            </a:pPr>
            <a:r>
              <a:rPr lang="en-US" altLang="en-US" sz="2800" dirty="0" smtClean="0"/>
              <a:t>Nullify an association</a:t>
            </a:r>
          </a:p>
          <a:p>
            <a:pPr defTabSz="454025">
              <a:spcBef>
                <a:spcPts val="0"/>
              </a:spcBef>
            </a:pPr>
            <a:r>
              <a:rPr lang="en-US" altLang="en-US" sz="2800" dirty="0" smtClean="0"/>
              <a:t>Decrease – but not nullify or reverse – an association</a:t>
            </a:r>
          </a:p>
          <a:p>
            <a:pPr defTabSz="454025">
              <a:spcBef>
                <a:spcPts val="0"/>
              </a:spcBef>
            </a:pPr>
            <a:r>
              <a:rPr lang="en-US" altLang="en-US" sz="2800" dirty="0" smtClean="0"/>
              <a:t>Increase an association</a:t>
            </a:r>
          </a:p>
          <a:p>
            <a:pPr marL="0" indent="0" algn="ctr" defTabSz="454025">
              <a:buFontTx/>
              <a:buNone/>
            </a:pPr>
            <a:endParaRPr lang="en-US" altLang="en-US" sz="2800" dirty="0" smtClean="0"/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225917960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DDDD81A-733D-43C1-847E-11A43565A1FE}" type="slidenum">
              <a:rPr lang="en-US" altLang="en-US" sz="1400">
                <a:latin typeface="Arial" panose="020B0604020202020204" pitchFamily="34" charset="0"/>
              </a:rPr>
              <a:pPr/>
              <a:t>27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0" dirty="0">
                <a:latin typeface="Rockwell Extra Bold" panose="02060903040505020403" pitchFamily="18" charset="0"/>
              </a:rPr>
              <a:t>C</a:t>
            </a:r>
            <a:r>
              <a:rPr lang="en-US" altLang="en-US" sz="3200" b="0" cap="small" dirty="0">
                <a:latin typeface="Rockwell Extra Bold" panose="02060903040505020403" pitchFamily="18" charset="0"/>
              </a:rPr>
              <a:t>are</a:t>
            </a:r>
            <a:r>
              <a:rPr lang="en-US" altLang="en-US" sz="3200" b="0" dirty="0">
                <a:latin typeface="Rockwell Extra Bold" panose="02060903040505020403" pitchFamily="18" charset="0"/>
              </a:rPr>
              <a:t>:</a:t>
            </a:r>
            <a:r>
              <a:rPr lang="en-US" altLang="en-US" sz="3200" b="0" dirty="0" smtClean="0">
                <a:latin typeface="Rockwell Extra Bold" panose="02060903040505020403" pitchFamily="18" charset="0"/>
              </a:rPr>
              <a:t/>
            </a:r>
            <a:br>
              <a:rPr lang="en-US" altLang="en-US" sz="3200" b="0" dirty="0" smtClean="0">
                <a:latin typeface="Rockwell Extra Bold" panose="02060903040505020403" pitchFamily="18" charset="0"/>
              </a:rPr>
            </a:br>
            <a:r>
              <a:rPr lang="en-US" altLang="en-US" sz="3200" b="0" dirty="0" smtClean="0">
                <a:latin typeface="Rockwell Extra Bold" panose="02060903040505020403" pitchFamily="18" charset="0"/>
              </a:rPr>
              <a:t>Confounding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4150" y="1833562"/>
            <a:ext cx="8820150" cy="475138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000" dirty="0"/>
              <a:t>N</a:t>
            </a:r>
            <a:r>
              <a:rPr lang="en-US" sz="3000" dirty="0" smtClean="0"/>
              <a:t>ot listed </a:t>
            </a:r>
            <a:r>
              <a:rPr lang="en-US" sz="3000" dirty="0"/>
              <a:t>in </a:t>
            </a:r>
            <a:r>
              <a:rPr lang="en-US" sz="3000" dirty="0" smtClean="0"/>
              <a:t>McKenzie's </a:t>
            </a:r>
            <a:r>
              <a:rPr lang="en-US" sz="3000" dirty="0"/>
              <a:t>2004 survey of </a:t>
            </a:r>
            <a:r>
              <a:rPr lang="en-US" sz="3000" dirty="0" smtClean="0"/>
              <a:t>30 </a:t>
            </a:r>
            <a:br>
              <a:rPr lang="en-US" sz="3000" dirty="0" smtClean="0"/>
            </a:br>
            <a:r>
              <a:rPr lang="en-US" sz="3000" dirty="0" smtClean="0"/>
              <a:t>“possible core concepts” in </a:t>
            </a:r>
            <a:r>
              <a:rPr lang="en-US" sz="3000" dirty="0"/>
              <a:t>statistics education. </a:t>
            </a:r>
            <a:endParaRPr lang="en-US" sz="3000" dirty="0" smtClean="0"/>
          </a:p>
          <a:p>
            <a:pPr>
              <a:lnSpc>
                <a:spcPts val="34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altLang="en-US" sz="3000" dirty="0"/>
              <a:t>Not listed in index of most intro statistics textbooks</a:t>
            </a:r>
          </a:p>
          <a:p>
            <a:pPr>
              <a:lnSpc>
                <a:spcPts val="34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altLang="en-US" sz="3000" dirty="0" smtClean="0"/>
              <a:t>Featured in Fisher-Cornfield debate on association between smoking and lung cancer.  Cornfield (1958)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000" dirty="0" smtClean="0"/>
              <a:t>“Confounding and variations are two major obstacles in learning from data”. Tintle, Cobb, etc. (2013)</a:t>
            </a:r>
            <a:endParaRPr lang="en-US" sz="3000" dirty="0"/>
          </a:p>
          <a:p>
            <a:pPr>
              <a:lnSpc>
                <a:spcPts val="34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altLang="en-US" sz="3000" dirty="0" smtClean="0"/>
              <a:t>Can be visually demonstrated.  Wainer (2003).</a:t>
            </a: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03200" y="5774273"/>
            <a:ext cx="8221663" cy="381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03200" y="3582428"/>
            <a:ext cx="8221663" cy="381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15274832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28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519380" y="457200"/>
            <a:ext cx="8024774" cy="1066800"/>
          </a:xfrm>
        </p:spPr>
        <p:txBody>
          <a:bodyPr/>
          <a:lstStyle/>
          <a:p>
            <a:r>
              <a:rPr lang="en-US" altLang="en-US" sz="3200" b="0" cap="small" dirty="0" err="1" smtClean="0">
                <a:latin typeface="Rockwell Extra Bold" panose="02060903040505020403" pitchFamily="18" charset="0"/>
              </a:rPr>
              <a:t>c</a:t>
            </a:r>
            <a:r>
              <a:rPr lang="en-US" altLang="en-US" sz="3200" b="0" dirty="0" err="1" smtClean="0">
                <a:latin typeface="Rockwell Extra Bold" panose="02060903040505020403" pitchFamily="18" charset="0"/>
              </a:rPr>
              <a:t>A</a:t>
            </a:r>
            <a:r>
              <a:rPr lang="en-US" altLang="en-US" sz="3200" b="0" cap="small" dirty="0" err="1" smtClean="0">
                <a:latin typeface="Rockwell Extra Bold" panose="02060903040505020403" pitchFamily="18" charset="0"/>
              </a:rPr>
              <a:t>re</a:t>
            </a:r>
            <a:r>
              <a:rPr lang="en-US" altLang="en-US" sz="3200" b="0" dirty="0" smtClean="0">
                <a:latin typeface="Rockwell Extra Bold" panose="02060903040505020403" pitchFamily="18" charset="0"/>
              </a:rPr>
              <a:t>: </a:t>
            </a:r>
            <a:br>
              <a:rPr lang="en-US" altLang="en-US" sz="3200" b="0" dirty="0" smtClean="0">
                <a:latin typeface="Rockwell Extra Bold" panose="02060903040505020403" pitchFamily="18" charset="0"/>
              </a:rPr>
            </a:br>
            <a:r>
              <a:rPr lang="en-US" altLang="en-US" sz="3200" b="0" dirty="0" smtClean="0">
                <a:latin typeface="Rockwell Extra Bold" panose="02060903040505020403" pitchFamily="18" charset="0"/>
              </a:rPr>
              <a:t>Influence of  Assembly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6571" y="1891525"/>
            <a:ext cx="8568712" cy="4840287"/>
          </a:xfrm>
        </p:spPr>
        <p:txBody>
          <a:bodyPr/>
          <a:lstStyle/>
          <a:p>
            <a:pPr marL="401638" lvl="1" indent="-401638">
              <a:spcBef>
                <a:spcPts val="0"/>
              </a:spcBef>
              <a:buNone/>
            </a:pPr>
            <a:r>
              <a:rPr lang="en-US" sz="3200" dirty="0"/>
              <a:t>H</a:t>
            </a:r>
            <a:r>
              <a:rPr lang="en-US" sz="3200" dirty="0" smtClean="0"/>
              <a:t>ow </a:t>
            </a:r>
            <a:r>
              <a:rPr lang="en-US" sz="3200" dirty="0"/>
              <a:t>they were collected, defined, grouped, summarized, compared </a:t>
            </a:r>
            <a:r>
              <a:rPr lang="en-US" sz="3200"/>
              <a:t>and </a:t>
            </a:r>
            <a:r>
              <a:rPr lang="en-US" sz="3200" smtClean="0"/>
              <a:t>presented.</a:t>
            </a:r>
            <a:endParaRPr lang="en-US" sz="3200" dirty="0"/>
          </a:p>
          <a:p>
            <a:pPr marL="401638" lvl="1" indent="-401638">
              <a:spcBef>
                <a:spcPts val="0"/>
              </a:spcBef>
              <a:buNone/>
            </a:pPr>
            <a:endParaRPr lang="en-US" sz="1000" dirty="0" smtClean="0"/>
          </a:p>
          <a:p>
            <a:pPr marL="401638" lvl="1" indent="-401638">
              <a:spcBef>
                <a:spcPts val="0"/>
              </a:spcBef>
              <a:buNone/>
            </a:pPr>
            <a:r>
              <a:rPr lang="en-US" sz="3200" dirty="0" smtClean="0"/>
              <a:t>The </a:t>
            </a:r>
            <a:r>
              <a:rPr lang="en-US" sz="3200" dirty="0"/>
              <a:t>context in which things a</a:t>
            </a:r>
            <a:r>
              <a:rPr lang="en-US" sz="3200" dirty="0" smtClean="0"/>
              <a:t>re </a:t>
            </a:r>
            <a:r>
              <a:rPr lang="en-US" sz="3200" dirty="0"/>
              <a:t>counted or </a:t>
            </a:r>
            <a:r>
              <a:rPr lang="en-US" sz="3200" dirty="0" smtClean="0"/>
              <a:t>measured</a:t>
            </a:r>
          </a:p>
          <a:p>
            <a:pPr marL="401638" lvl="1" indent="-401638">
              <a:spcBef>
                <a:spcPts val="0"/>
              </a:spcBef>
              <a:buNone/>
            </a:pPr>
            <a:r>
              <a:rPr lang="en-US" sz="3200" dirty="0" smtClean="0"/>
              <a:t>Small change in syntax; big change in semantics!</a:t>
            </a:r>
            <a:br>
              <a:rPr lang="en-US" sz="3200" dirty="0" smtClean="0"/>
            </a:br>
            <a:endParaRPr lang="en-US" sz="3200" dirty="0"/>
          </a:p>
          <a:p>
            <a:pPr defTabSz="454025"/>
            <a:r>
              <a:rPr lang="en-US" altLang="en-US" sz="2800" dirty="0" smtClean="0"/>
              <a:t>Popes have above-average lifespan</a:t>
            </a:r>
          </a:p>
          <a:p>
            <a:pPr defTabSz="454025"/>
            <a:r>
              <a:rPr lang="en-US" altLang="en-US" sz="2800" dirty="0" smtClean="0"/>
              <a:t>90% of shoppers* say Costco is a good place to shop!</a:t>
            </a:r>
            <a:br>
              <a:rPr lang="en-US" altLang="en-US" sz="2800" dirty="0" smtClean="0"/>
            </a:br>
            <a:endParaRPr lang="en-US" altLang="en-US" sz="1800" dirty="0" smtClean="0"/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1308114" y="6122823"/>
            <a:ext cx="660562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 smtClean="0"/>
              <a:t>* 1,024 shoppers interviewed </a:t>
            </a:r>
            <a:r>
              <a:rPr lang="en-US" altLang="en-US" sz="2400" dirty="0"/>
              <a:t>outside </a:t>
            </a:r>
            <a:r>
              <a:rPr lang="en-US" altLang="en-US" sz="2400" dirty="0" smtClean="0"/>
              <a:t>Costco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6562957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29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519380" y="457200"/>
            <a:ext cx="8024774" cy="1066800"/>
          </a:xfrm>
        </p:spPr>
        <p:txBody>
          <a:bodyPr/>
          <a:lstStyle/>
          <a:p>
            <a:r>
              <a:rPr lang="en-US" altLang="en-US" sz="3200" b="0" cap="small" dirty="0" err="1" smtClean="0">
                <a:latin typeface="Rockwell Extra Bold" panose="02060903040505020403" pitchFamily="18" charset="0"/>
              </a:rPr>
              <a:t>ca</a:t>
            </a:r>
            <a:r>
              <a:rPr lang="en-US" altLang="en-US" sz="3200" b="0" dirty="0" err="1" smtClean="0">
                <a:latin typeface="Rockwell Extra Bold" panose="02060903040505020403" pitchFamily="18" charset="0"/>
              </a:rPr>
              <a:t>R</a:t>
            </a:r>
            <a:r>
              <a:rPr lang="en-US" altLang="en-US" sz="3200" b="0" cap="small" dirty="0" err="1" smtClean="0">
                <a:latin typeface="Rockwell Extra Bold" panose="02060903040505020403" pitchFamily="18" charset="0"/>
              </a:rPr>
              <a:t>e</a:t>
            </a:r>
            <a:r>
              <a:rPr lang="en-US" altLang="en-US" sz="3200" b="0" dirty="0" smtClean="0">
                <a:latin typeface="Rockwell Extra Bold" panose="02060903040505020403" pitchFamily="18" charset="0"/>
              </a:rPr>
              <a:t>: </a:t>
            </a:r>
            <a:br>
              <a:rPr lang="en-US" altLang="en-US" sz="3200" b="0" dirty="0" smtClean="0">
                <a:latin typeface="Rockwell Extra Bold" panose="02060903040505020403" pitchFamily="18" charset="0"/>
              </a:rPr>
            </a:br>
            <a:r>
              <a:rPr lang="en-US" altLang="en-US" sz="3200" b="0" dirty="0" smtClean="0">
                <a:latin typeface="Rockwell Extra Bold" panose="02060903040505020403" pitchFamily="18" charset="0"/>
              </a:rPr>
              <a:t>Influence of Randomness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6571" y="1891525"/>
            <a:ext cx="8568712" cy="4840287"/>
          </a:xfrm>
        </p:spPr>
        <p:txBody>
          <a:bodyPr/>
          <a:lstStyle/>
          <a:p>
            <a:pPr marL="0" indent="0" algn="ctr" defTabSz="454025">
              <a:buFontTx/>
              <a:buNone/>
            </a:pPr>
            <a:endParaRPr lang="en-US" altLang="en-US" sz="2800" dirty="0" smtClean="0"/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59" y="1833562"/>
            <a:ext cx="8103016" cy="2883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80" y="4893186"/>
            <a:ext cx="1520679" cy="1662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5122" y="4893186"/>
            <a:ext cx="3789644" cy="178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18664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3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0" dirty="0" smtClean="0">
                <a:latin typeface="Rockwell Extra Bold" panose="02060903040505020403" pitchFamily="18" charset="0"/>
              </a:rPr>
              <a:t>Q1. Who are our Students?</a:t>
            </a:r>
            <a:br>
              <a:rPr lang="en-US" altLang="en-US" sz="3200" b="0" dirty="0" smtClean="0">
                <a:latin typeface="Rockwell Extra Bold" panose="02060903040505020403" pitchFamily="18" charset="0"/>
              </a:rPr>
            </a:br>
            <a:r>
              <a:rPr lang="en-US" altLang="en-US" sz="3200" b="0" dirty="0" smtClean="0">
                <a:latin typeface="Rockwell Extra Bold" panose="02060903040505020403" pitchFamily="18" charset="0"/>
              </a:rPr>
              <a:t>By School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6571" y="1789113"/>
            <a:ext cx="8490858" cy="4840287"/>
          </a:xfrm>
        </p:spPr>
        <p:txBody>
          <a:bodyPr/>
          <a:lstStyle/>
          <a:p>
            <a:pPr marL="0" indent="0" defTabSz="454025">
              <a:buFontTx/>
              <a:buNone/>
            </a:pPr>
            <a:r>
              <a:rPr lang="en-US" altLang="en-US" sz="2800" dirty="0" smtClean="0"/>
              <a:t>.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" y="1776413"/>
            <a:ext cx="8353880" cy="500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86105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30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519380" y="457200"/>
            <a:ext cx="8024774" cy="1066800"/>
          </a:xfrm>
        </p:spPr>
        <p:txBody>
          <a:bodyPr/>
          <a:lstStyle/>
          <a:p>
            <a:r>
              <a:rPr lang="en-US" altLang="en-US" sz="3200" b="0" cap="small" dirty="0" err="1" smtClean="0">
                <a:latin typeface="Rockwell Extra Bold" panose="02060903040505020403" pitchFamily="18" charset="0"/>
              </a:rPr>
              <a:t>car</a:t>
            </a:r>
            <a:r>
              <a:rPr lang="en-US" altLang="en-US" sz="3200" b="0" dirty="0" err="1" smtClean="0">
                <a:latin typeface="Rockwell Extra Bold" panose="02060903040505020403" pitchFamily="18" charset="0"/>
              </a:rPr>
              <a:t>E</a:t>
            </a:r>
            <a:r>
              <a:rPr lang="en-US" altLang="en-US" sz="3200" b="0" dirty="0" smtClean="0">
                <a:latin typeface="Rockwell Extra Bold" panose="02060903040505020403" pitchFamily="18" charset="0"/>
              </a:rPr>
              <a:t>: </a:t>
            </a:r>
            <a:br>
              <a:rPr lang="en-US" altLang="en-US" sz="3200" b="0" dirty="0" smtClean="0">
                <a:latin typeface="Rockwell Extra Bold" panose="02060903040505020403" pitchFamily="18" charset="0"/>
              </a:rPr>
            </a:br>
            <a:r>
              <a:rPr lang="en-US" altLang="en-US" sz="3200" b="0" dirty="0" smtClean="0">
                <a:latin typeface="Rockwell Extra Bold" panose="02060903040505020403" pitchFamily="18" charset="0"/>
              </a:rPr>
              <a:t>Influence of Error (Bias)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6571" y="1891525"/>
            <a:ext cx="8568712" cy="4840287"/>
          </a:xfrm>
        </p:spPr>
        <p:txBody>
          <a:bodyPr/>
          <a:lstStyle/>
          <a:p>
            <a:pPr marL="0" indent="0" algn="ctr" defTabSz="454025">
              <a:buFontTx/>
              <a:buNone/>
            </a:pPr>
            <a:r>
              <a:rPr lang="en-US" altLang="en-US" sz="2800" dirty="0" smtClean="0"/>
              <a:t>Includes “confusion of the inverse”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" y="2677364"/>
            <a:ext cx="8784822" cy="325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14488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4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0" dirty="0" smtClean="0">
                <a:latin typeface="Rockwell Extra Bold" panose="02060903040505020403" pitchFamily="18" charset="0"/>
              </a:rPr>
              <a:t>Q1. Who are our Students?</a:t>
            </a:r>
            <a:br>
              <a:rPr lang="en-US" altLang="en-US" sz="3200" b="0" dirty="0" smtClean="0">
                <a:latin typeface="Rockwell Extra Bold" panose="02060903040505020403" pitchFamily="18" charset="0"/>
              </a:rPr>
            </a:br>
            <a:r>
              <a:rPr lang="en-US" altLang="en-US" sz="3200" b="0" dirty="0" smtClean="0">
                <a:latin typeface="Rockwell Extra Bold" panose="02060903040505020403" pitchFamily="18" charset="0"/>
              </a:rPr>
              <a:t>SAT Percentile By Major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6571" y="1789113"/>
            <a:ext cx="8490858" cy="4840287"/>
          </a:xfrm>
        </p:spPr>
        <p:txBody>
          <a:bodyPr/>
          <a:lstStyle/>
          <a:p>
            <a:pPr marL="0" indent="0" defTabSz="454025">
              <a:spcBef>
                <a:spcPts val="0"/>
              </a:spcBef>
              <a:buFontTx/>
              <a:buNone/>
            </a:pPr>
            <a:endParaRPr lang="en-US" altLang="en-US" sz="900" dirty="0" smtClean="0"/>
          </a:p>
          <a:p>
            <a:pPr marL="0" indent="0" defTabSz="454025">
              <a:spcBef>
                <a:spcPts val="0"/>
              </a:spcBef>
              <a:buFontTx/>
              <a:buNone/>
            </a:pPr>
            <a:endParaRPr lang="en-US" altLang="en-US" sz="900" dirty="0"/>
          </a:p>
          <a:p>
            <a:pPr marL="0" indent="0" defTabSz="454025">
              <a:spcBef>
                <a:spcPts val="0"/>
              </a:spcBef>
              <a:buFontTx/>
              <a:buNone/>
            </a:pPr>
            <a:r>
              <a:rPr lang="en-US" altLang="en-US" sz="2800" dirty="0" smtClean="0"/>
              <a:t>Most teachers</a:t>
            </a:r>
            <a:br>
              <a:rPr lang="en-US" altLang="en-US" sz="2800" dirty="0" smtClean="0"/>
            </a:br>
            <a:r>
              <a:rPr lang="en-US" altLang="en-US" sz="2800" dirty="0" smtClean="0"/>
              <a:t>80</a:t>
            </a:r>
            <a:r>
              <a:rPr lang="en-US" altLang="en-US" sz="2800" baseline="30000" dirty="0" smtClean="0"/>
              <a:t>th</a:t>
            </a:r>
            <a:r>
              <a:rPr lang="en-US" altLang="en-US" sz="2800" dirty="0" smtClean="0"/>
              <a:t> percentile</a:t>
            </a:r>
          </a:p>
          <a:p>
            <a:pPr marL="0" indent="0" defTabSz="454025">
              <a:spcBef>
                <a:spcPts val="0"/>
              </a:spcBef>
              <a:buFontTx/>
              <a:buNone/>
            </a:pPr>
            <a:endParaRPr lang="en-US" altLang="en-US" sz="1000" dirty="0"/>
          </a:p>
          <a:p>
            <a:pPr marL="0" indent="0" defTabSz="454025">
              <a:spcBef>
                <a:spcPts val="0"/>
              </a:spcBef>
              <a:buFontTx/>
              <a:buNone/>
            </a:pPr>
            <a:endParaRPr lang="en-US" altLang="en-US" sz="1000" dirty="0" smtClean="0"/>
          </a:p>
          <a:p>
            <a:pPr marL="0" indent="0" defTabSz="454025">
              <a:spcBef>
                <a:spcPts val="0"/>
              </a:spcBef>
              <a:buFontTx/>
              <a:buNone/>
            </a:pPr>
            <a:endParaRPr lang="en-US" altLang="en-US" sz="1000" dirty="0"/>
          </a:p>
          <a:p>
            <a:pPr marL="0" indent="0" defTabSz="454025">
              <a:spcBef>
                <a:spcPts val="0"/>
              </a:spcBef>
              <a:buFontTx/>
              <a:buNone/>
            </a:pPr>
            <a:endParaRPr lang="en-US" altLang="en-US" sz="1000" dirty="0" smtClean="0"/>
          </a:p>
          <a:p>
            <a:pPr marL="0" indent="0" defTabSz="454025">
              <a:spcBef>
                <a:spcPts val="0"/>
              </a:spcBef>
              <a:buFontTx/>
              <a:buNone/>
            </a:pPr>
            <a:endParaRPr lang="en-US" altLang="en-US" sz="1000" dirty="0"/>
          </a:p>
          <a:p>
            <a:pPr marL="0" indent="0" defTabSz="454025">
              <a:spcBef>
                <a:spcPts val="0"/>
              </a:spcBef>
              <a:buFontTx/>
              <a:buNone/>
            </a:pPr>
            <a:endParaRPr lang="en-US" altLang="en-US" sz="1000" dirty="0" smtClean="0"/>
          </a:p>
          <a:p>
            <a:pPr marL="0" indent="0" defTabSz="454025">
              <a:spcBef>
                <a:spcPts val="0"/>
              </a:spcBef>
              <a:buFontTx/>
              <a:buNone/>
            </a:pPr>
            <a:endParaRPr lang="en-US" altLang="en-US" sz="1000" dirty="0"/>
          </a:p>
          <a:p>
            <a:pPr marL="0" indent="0" defTabSz="454025">
              <a:spcBef>
                <a:spcPts val="0"/>
              </a:spcBef>
              <a:buFontTx/>
              <a:buNone/>
            </a:pPr>
            <a:endParaRPr lang="en-US" altLang="en-US" sz="1000" dirty="0" smtClean="0"/>
          </a:p>
          <a:p>
            <a:pPr marL="0" indent="0" defTabSz="454025">
              <a:spcBef>
                <a:spcPts val="0"/>
              </a:spcBef>
              <a:buFontTx/>
              <a:buNone/>
            </a:pPr>
            <a:r>
              <a:rPr lang="en-US" altLang="en-US" sz="2800" dirty="0" smtClean="0"/>
              <a:t>Most students:</a:t>
            </a:r>
            <a:br>
              <a:rPr lang="en-US" altLang="en-US" sz="2800" dirty="0" smtClean="0"/>
            </a:br>
            <a:r>
              <a:rPr lang="en-US" altLang="en-US" sz="2800" dirty="0" smtClean="0"/>
              <a:t>51</a:t>
            </a:r>
            <a:r>
              <a:rPr lang="en-US" altLang="en-US" sz="2800" baseline="30000" dirty="0" smtClean="0"/>
              <a:t>st</a:t>
            </a:r>
            <a:r>
              <a:rPr lang="en-US" altLang="en-US" sz="2800" dirty="0" smtClean="0"/>
              <a:t> percentile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966592" y="233192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2716027" y="1833562"/>
            <a:ext cx="5296421" cy="4905441"/>
            <a:chOff x="0" y="0"/>
            <a:chExt cx="3195" cy="3195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195" cy="3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44" y="1384"/>
              <a:ext cx="3090" cy="1620"/>
              <a:chOff x="44" y="1384"/>
              <a:chExt cx="3090" cy="1620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44" y="1384"/>
                <a:ext cx="3090" cy="1620"/>
              </a:xfrm>
              <a:custGeom>
                <a:avLst/>
                <a:gdLst>
                  <a:gd name="T0" fmla="+- 0 44 44"/>
                  <a:gd name="T1" fmla="*/ T0 w 3090"/>
                  <a:gd name="T2" fmla="+- 0 1384 1384"/>
                  <a:gd name="T3" fmla="*/ 1384 h 1620"/>
                  <a:gd name="T4" fmla="+- 0 3134 44"/>
                  <a:gd name="T5" fmla="*/ T4 w 3090"/>
                  <a:gd name="T6" fmla="+- 0 1384 1384"/>
                  <a:gd name="T7" fmla="*/ 1384 h 1620"/>
                  <a:gd name="T8" fmla="+- 0 3134 44"/>
                  <a:gd name="T9" fmla="*/ T8 w 3090"/>
                  <a:gd name="T10" fmla="+- 0 3004 1384"/>
                  <a:gd name="T11" fmla="*/ 3004 h 1620"/>
                  <a:gd name="T12" fmla="+- 0 44 44"/>
                  <a:gd name="T13" fmla="*/ T12 w 3090"/>
                  <a:gd name="T14" fmla="+- 0 3004 1384"/>
                  <a:gd name="T15" fmla="*/ 3004 h 1620"/>
                  <a:gd name="T16" fmla="+- 0 44 44"/>
                  <a:gd name="T17" fmla="*/ T16 w 3090"/>
                  <a:gd name="T18" fmla="+- 0 1384 1384"/>
                  <a:gd name="T19" fmla="*/ 1384 h 16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090" h="1620">
                    <a:moveTo>
                      <a:pt x="0" y="0"/>
                    </a:moveTo>
                    <a:lnTo>
                      <a:pt x="3090" y="0"/>
                    </a:lnTo>
                    <a:lnTo>
                      <a:pt x="3090" y="1620"/>
                    </a:lnTo>
                    <a:lnTo>
                      <a:pt x="0" y="162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4746701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5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425450" y="457200"/>
            <a:ext cx="8243987" cy="1066800"/>
          </a:xfrm>
        </p:spPr>
        <p:txBody>
          <a:bodyPr/>
          <a:lstStyle/>
          <a:p>
            <a:r>
              <a:rPr lang="en-US" altLang="en-US" sz="3200" b="0" dirty="0" smtClean="0">
                <a:latin typeface="Rockwell Extra Bold" panose="02060903040505020403" pitchFamily="18" charset="0"/>
              </a:rPr>
              <a:t>Students Taking Intro Stats</a:t>
            </a:r>
            <a:br>
              <a:rPr lang="en-US" altLang="en-US" sz="3200" b="0" dirty="0" smtClean="0">
                <a:latin typeface="Rockwell Extra Bold" panose="02060903040505020403" pitchFamily="18" charset="0"/>
              </a:rPr>
            </a:br>
            <a:r>
              <a:rPr lang="en-US" altLang="en-US" sz="3200" b="0" dirty="0" smtClean="0">
                <a:latin typeface="Rockwell Extra Bold" panose="02060903040505020403" pitchFamily="18" charset="0"/>
              </a:rPr>
              <a:t>at US Four-Year Colleges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6571" y="1789113"/>
            <a:ext cx="8490858" cy="4840287"/>
          </a:xfrm>
        </p:spPr>
        <p:txBody>
          <a:bodyPr/>
          <a:lstStyle/>
          <a:p>
            <a:pPr marL="0" indent="0" defTabSz="454025">
              <a:buFontTx/>
              <a:buNone/>
            </a:pPr>
            <a:r>
              <a:rPr lang="en-US" altLang="en-US" sz="2800" dirty="0" smtClean="0"/>
              <a:t>Based on their majors, 57% of four-year college students</a:t>
            </a:r>
            <a:br>
              <a:rPr lang="en-US" altLang="en-US" sz="2800" dirty="0" smtClean="0"/>
            </a:br>
            <a:r>
              <a:rPr lang="en-US" altLang="en-US" sz="2800" dirty="0" smtClean="0"/>
              <a:t> take introductory statistics: statistical inference.</a:t>
            </a:r>
          </a:p>
          <a:p>
            <a:pPr marL="0" indent="0" defTabSz="454025">
              <a:buFontTx/>
              <a:buNone/>
            </a:pPr>
            <a:endParaRPr lang="en-US" altLang="en-US" sz="2800" dirty="0"/>
          </a:p>
          <a:p>
            <a:pPr marL="0" indent="0" defTabSz="454025">
              <a:buFontTx/>
              <a:buNone/>
            </a:pPr>
            <a:endParaRPr lang="en-US" altLang="en-US" sz="2800" dirty="0" smtClean="0"/>
          </a:p>
          <a:p>
            <a:pPr marL="0" indent="0" defTabSz="454025">
              <a:buFontTx/>
              <a:buNone/>
            </a:pPr>
            <a:endParaRPr lang="en-US" altLang="en-US" sz="2800" dirty="0"/>
          </a:p>
          <a:p>
            <a:pPr marL="0" indent="0" defTabSz="454025">
              <a:buFontTx/>
              <a:buNone/>
            </a:pPr>
            <a:endParaRPr lang="en-US" altLang="en-US" sz="2800" dirty="0" smtClean="0"/>
          </a:p>
          <a:p>
            <a:pPr marL="0" indent="0" defTabSz="454025">
              <a:buFontTx/>
              <a:buNone/>
            </a:pPr>
            <a:endParaRPr lang="en-US" altLang="en-US" sz="2800" dirty="0" smtClean="0"/>
          </a:p>
          <a:p>
            <a:pPr marL="0" indent="0" defTabSz="454025">
              <a:buFontTx/>
              <a:buNone/>
            </a:pPr>
            <a:endParaRPr lang="en-US" altLang="en-US" sz="2800" dirty="0"/>
          </a:p>
          <a:p>
            <a:pPr marL="0" indent="0" defTabSz="454025">
              <a:buFontTx/>
              <a:buNone/>
            </a:pPr>
            <a:r>
              <a:rPr lang="en-US" altLang="en-US" sz="2800" dirty="0" smtClean="0"/>
              <a:t>Most college students taking introductory statistics (inference) deal mainly with observational studies.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32" y="2841561"/>
            <a:ext cx="8508805" cy="214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56390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6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289264" y="457200"/>
            <a:ext cx="8397536" cy="1066800"/>
          </a:xfrm>
        </p:spPr>
        <p:txBody>
          <a:bodyPr/>
          <a:lstStyle/>
          <a:p>
            <a:r>
              <a:rPr lang="en-US" altLang="en-US" sz="3200" b="0" dirty="0" smtClean="0">
                <a:latin typeface="Rockwell Extra Bold" panose="02060903040505020403" pitchFamily="18" charset="0"/>
              </a:rPr>
              <a:t>Harvard Business Review:</a:t>
            </a:r>
            <a:br>
              <a:rPr lang="en-US" altLang="en-US" sz="3200" b="0" dirty="0" smtClean="0">
                <a:latin typeface="Rockwell Extra Bold" panose="02060903040505020403" pitchFamily="18" charset="0"/>
              </a:rPr>
            </a:br>
            <a:r>
              <a:rPr lang="en-US" altLang="en-US" sz="3200" b="0" dirty="0" smtClean="0">
                <a:latin typeface="Rockwell Extra Bold" panose="02060903040505020403" pitchFamily="18" charset="0"/>
              </a:rPr>
              <a:t>Search 40K Papers: Title, Abstract</a:t>
            </a:r>
            <a:endParaRPr lang="en-US" altLang="en-US" sz="3200" b="0" dirty="0">
              <a:latin typeface="Rockwell Extra Bold" panose="02060903040505020403" pitchFamily="18" charset="0"/>
            </a:endParaRP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137" y="1762438"/>
            <a:ext cx="3999053" cy="4985603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64" y="1755063"/>
            <a:ext cx="3751637" cy="51029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40901" y="1981200"/>
            <a:ext cx="1177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10X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30313296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7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0" dirty="0" smtClean="0">
                <a:latin typeface="Rockwell Extra Bold" panose="02060903040505020403" pitchFamily="18" charset="0"/>
              </a:rPr>
              <a:t>Reasons We Should</a:t>
            </a:r>
            <a:br>
              <a:rPr lang="en-US" altLang="en-US" sz="3200" b="0" dirty="0" smtClean="0">
                <a:latin typeface="Rockwell Extra Bold" panose="02060903040505020403" pitchFamily="18" charset="0"/>
              </a:rPr>
            </a:br>
            <a:r>
              <a:rPr lang="en-US" altLang="en-US" sz="3200" b="0" dirty="0" smtClean="0">
                <a:latin typeface="Rockwell Extra Bold" panose="02060903040505020403" pitchFamily="18" charset="0"/>
              </a:rPr>
              <a:t>Teach Confounding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3050" y="1789113"/>
            <a:ext cx="8591550" cy="4840287"/>
          </a:xfrm>
        </p:spPr>
        <p:txBody>
          <a:bodyPr/>
          <a:lstStyle/>
          <a:p>
            <a:pPr marL="400050" indent="-400050">
              <a:spcBef>
                <a:spcPts val="600"/>
              </a:spcBef>
              <a:buAutoNum type="arabicPeriod"/>
            </a:pPr>
            <a:r>
              <a:rPr lang="en-US" dirty="0" smtClean="0"/>
              <a:t>Who are our students?  </a:t>
            </a:r>
            <a:r>
              <a:rPr lang="en-US" i="1" dirty="0" smtClean="0"/>
              <a:t>Majors in Business, Econ, Social Sciences, Health, Psychology…</a:t>
            </a:r>
          </a:p>
          <a:p>
            <a:pPr marL="400050" indent="-400050">
              <a:spcBef>
                <a:spcPts val="600"/>
              </a:spcBef>
              <a:buAutoNum type="arabicPeriod"/>
            </a:pPr>
            <a:r>
              <a:rPr lang="en-US" dirty="0" smtClean="0"/>
              <a:t>What statistical ideas do they need? </a:t>
            </a:r>
            <a:r>
              <a:rPr lang="en-US" i="1" dirty="0" smtClean="0"/>
              <a:t>Association,</a:t>
            </a:r>
            <a:br>
              <a:rPr lang="en-US" i="1" dirty="0" smtClean="0"/>
            </a:br>
            <a:r>
              <a:rPr lang="en-US" i="1" dirty="0" smtClean="0"/>
              <a:t>observational study, </a:t>
            </a:r>
            <a:r>
              <a:rPr lang="en-US" b="1" i="1" dirty="0" smtClean="0"/>
              <a:t>quasi-experiment</a:t>
            </a:r>
            <a:r>
              <a:rPr lang="en-US" i="1" dirty="0" smtClean="0"/>
              <a:t>, causation, confounding…</a:t>
            </a:r>
            <a:endParaRPr lang="en-US" i="1" dirty="0"/>
          </a:p>
          <a:p>
            <a:pPr marL="400050" indent="-400050">
              <a:spcBef>
                <a:spcPts val="600"/>
              </a:spcBef>
              <a:buAutoNum type="arabicPeriod"/>
            </a:pPr>
            <a:r>
              <a:rPr lang="en-US" dirty="0" smtClean="0"/>
              <a:t>What if we don’t teach confounding? </a:t>
            </a:r>
            <a:r>
              <a:rPr lang="en-US" i="1" dirty="0" smtClean="0"/>
              <a:t>Students will treat association as evidence of causation.</a:t>
            </a:r>
            <a:br>
              <a:rPr lang="en-US" i="1" dirty="0" smtClean="0"/>
            </a:br>
            <a:r>
              <a:rPr lang="en-US" i="1" dirty="0" smtClean="0"/>
              <a:t>E.g., social justice, gender </a:t>
            </a:r>
            <a:r>
              <a:rPr lang="en-US" i="1" dirty="0" err="1" smtClean="0"/>
              <a:t>justicie</a:t>
            </a:r>
            <a:r>
              <a:rPr lang="en-US" i="1" dirty="0" smtClean="0"/>
              <a:t> </a:t>
            </a:r>
          </a:p>
          <a:p>
            <a:pPr marL="400050" indent="-400050">
              <a:spcBef>
                <a:spcPts val="600"/>
              </a:spcBef>
              <a:buAutoNum type="arabicPeriod"/>
            </a:pPr>
            <a:r>
              <a:rPr lang="en-US" dirty="0" smtClean="0"/>
              <a:t>Are we professionally negligent if we don’t teach our students what they need?</a:t>
            </a:r>
            <a:r>
              <a:rPr lang="en-US" i="1" dirty="0" smtClean="0"/>
              <a:t>  Absolutely!</a:t>
            </a:r>
            <a:endParaRPr lang="en-US" i="1" dirty="0"/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3766953041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8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0" dirty="0" smtClean="0">
                <a:latin typeface="Rockwell Extra Bold" panose="02060903040505020403" pitchFamily="18" charset="0"/>
              </a:rPr>
              <a:t>Six Reasons We </a:t>
            </a:r>
            <a:r>
              <a:rPr lang="en-US" altLang="en-US" sz="3200" b="0" dirty="0">
                <a:latin typeface="Rockwell Extra Bold" panose="02060903040505020403" pitchFamily="18" charset="0"/>
              </a:rPr>
              <a:t>S</a:t>
            </a:r>
            <a:r>
              <a:rPr lang="en-US" altLang="en-US" sz="3200" b="0" dirty="0" smtClean="0">
                <a:latin typeface="Rockwell Extra Bold" panose="02060903040505020403" pitchFamily="18" charset="0"/>
              </a:rPr>
              <a:t>hould </a:t>
            </a:r>
            <a:br>
              <a:rPr lang="en-US" altLang="en-US" sz="3200" b="0" dirty="0" smtClean="0">
                <a:latin typeface="Rockwell Extra Bold" panose="02060903040505020403" pitchFamily="18" charset="0"/>
              </a:rPr>
            </a:br>
            <a:r>
              <a:rPr lang="en-US" altLang="en-US" sz="3200" b="0" dirty="0" smtClean="0">
                <a:latin typeface="Rockwell Extra Bold" panose="02060903040505020403" pitchFamily="18" charset="0"/>
              </a:rPr>
              <a:t>NOT Teach Confounding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3050" y="1789113"/>
            <a:ext cx="8591550" cy="484028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sz="1000" dirty="0" smtClean="0"/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dirty="0" smtClean="0"/>
              <a:t>Statisticians got </a:t>
            </a:r>
            <a:r>
              <a:rPr lang="en-US" i="1" dirty="0" smtClean="0"/>
              <a:t>burned</a:t>
            </a:r>
            <a:r>
              <a:rPr lang="en-US" dirty="0" smtClean="0"/>
              <a:t> on causation: eugenics</a:t>
            </a:r>
          </a:p>
          <a:p>
            <a:pPr marL="514350" indent="-514350">
              <a:spcBef>
                <a:spcPts val="1800"/>
              </a:spcBef>
              <a:buAutoNum type="arabicPeriod"/>
            </a:pPr>
            <a:r>
              <a:rPr lang="en-US" dirty="0" smtClean="0"/>
              <a:t>Confounding is irrelevant with randomization </a:t>
            </a:r>
            <a:endParaRPr lang="en-US" dirty="0"/>
          </a:p>
          <a:p>
            <a:pPr marL="514350" indent="-514350">
              <a:spcBef>
                <a:spcPts val="1800"/>
              </a:spcBef>
              <a:buAutoNum type="arabicPeriod"/>
            </a:pPr>
            <a:r>
              <a:rPr lang="en-US" dirty="0" smtClean="0"/>
              <a:t>Confounding isn’t statistics. Stats = variation</a:t>
            </a:r>
          </a:p>
          <a:p>
            <a:pPr marL="514350" indent="-514350">
              <a:spcBef>
                <a:spcPts val="1800"/>
              </a:spcBef>
              <a:buAutoNum type="arabicPeriod"/>
            </a:pPr>
            <a:r>
              <a:rPr lang="en-US" dirty="0" smtClean="0"/>
              <a:t>Confounding =&gt; multivariate and assumptions</a:t>
            </a:r>
          </a:p>
          <a:p>
            <a:pPr marL="514350" indent="-514350">
              <a:spcBef>
                <a:spcPts val="1800"/>
              </a:spcBef>
              <a:buAutoNum type="arabicPeriod"/>
            </a:pPr>
            <a:r>
              <a:rPr lang="en-US" dirty="0" smtClean="0"/>
              <a:t>Confounding course requires new FTE</a:t>
            </a:r>
          </a:p>
          <a:p>
            <a:pPr marL="514350" indent="-514350">
              <a:spcBef>
                <a:spcPts val="1800"/>
              </a:spcBef>
              <a:buFontTx/>
              <a:buAutoNum type="arabicPeriod"/>
            </a:pPr>
            <a:r>
              <a:rPr lang="en-US" dirty="0"/>
              <a:t>Confounding creates statistical </a:t>
            </a:r>
            <a:r>
              <a:rPr lang="en-US" dirty="0" smtClean="0"/>
              <a:t>cynics</a:t>
            </a:r>
            <a:endParaRPr lang="en-US" dirty="0"/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2603427623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F8397F-D330-4807-8B9C-08F768CDD57A}" type="slidenum">
              <a:rPr lang="en-US" altLang="en-US" sz="1400">
                <a:latin typeface="Arial" panose="020B0604020202020204" pitchFamily="34" charset="0"/>
              </a:rPr>
              <a:pPr/>
              <a:t>9</a:t>
            </a:fld>
            <a:endParaRPr lang="en-US" altLang="en-US" sz="1400" b="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0" dirty="0" smtClean="0">
                <a:latin typeface="Rockwell Extra Bold" panose="02060903040505020403" pitchFamily="18" charset="0"/>
              </a:rPr>
              <a:t>1834: Allis </a:t>
            </a:r>
            <a:r>
              <a:rPr lang="en-US" altLang="en-US" sz="3200" b="0" dirty="0" err="1" smtClean="0">
                <a:latin typeface="Rockwell Extra Bold" panose="02060903040505020403" pitchFamily="18" charset="0"/>
              </a:rPr>
              <a:t>Exterendum</a:t>
            </a:r>
            <a:endParaRPr lang="en-US" altLang="en-US" sz="3200" b="0" dirty="0" smtClean="0">
              <a:latin typeface="Rockwell Extra Bold" panose="02060903040505020403" pitchFamily="18" charset="0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3050" y="1789113"/>
            <a:ext cx="8591550" cy="4840287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endParaRPr lang="en-US" dirty="0" smtClean="0"/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.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3362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40" y="1789112"/>
            <a:ext cx="4372234" cy="40354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150" y="5977128"/>
            <a:ext cx="859155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/>
              <a:t>To </a:t>
            </a:r>
            <a:r>
              <a:rPr lang="en-US" sz="4800" i="1" dirty="0" smtClean="0"/>
              <a:t>be </a:t>
            </a:r>
            <a:r>
              <a:rPr lang="en-US" sz="4800" i="1" dirty="0"/>
              <a:t>threshed out </a:t>
            </a:r>
            <a:r>
              <a:rPr lang="en-US" sz="4800" i="1" dirty="0" smtClean="0"/>
              <a:t>by others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246" y="1958822"/>
            <a:ext cx="4390631" cy="401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47281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119952</TotalTime>
  <Words>1783</Words>
  <Application>Microsoft Office PowerPoint</Application>
  <PresentationFormat>Letter Paper (8.5x11 in)</PresentationFormat>
  <Paragraphs>628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Rockwell Extra Bold</vt:lpstr>
      <vt:lpstr>Times New Roman</vt:lpstr>
      <vt:lpstr>Default Design</vt:lpstr>
      <vt:lpstr>Teaching Confounding: Part 1</vt:lpstr>
      <vt:lpstr>Should We Teach Confounding? Four Questions</vt:lpstr>
      <vt:lpstr>Q1. Who are our Students? By School</vt:lpstr>
      <vt:lpstr>Q1. Who are our Students? SAT Percentile By Major</vt:lpstr>
      <vt:lpstr>Students Taking Intro Stats at US Four-Year Colleges</vt:lpstr>
      <vt:lpstr>Harvard Business Review: Search 40K Papers: Title, Abstract</vt:lpstr>
      <vt:lpstr>Reasons We Should Teach Confounding</vt:lpstr>
      <vt:lpstr>Six Reasons We Should  NOT Teach Confounding</vt:lpstr>
      <vt:lpstr>1834: Allis Exterendum</vt:lpstr>
      <vt:lpstr>1883: Galton coined Eugenics </vt:lpstr>
      <vt:lpstr>1907:  Eugenics Society Formed</vt:lpstr>
      <vt:lpstr>Karl Pearson</vt:lpstr>
      <vt:lpstr>1912: Fisher (21): Steward at  International Eugenics Conf.</vt:lpstr>
      <vt:lpstr>Correlation vs Causation Google nGrams</vt:lpstr>
      <vt:lpstr>Conclusion by  early Statistical Educators</vt:lpstr>
      <vt:lpstr>Association vs. Causation What about Confounding?</vt:lpstr>
      <vt:lpstr>Teaching Statistics</vt:lpstr>
      <vt:lpstr>Confounder-Based  Statistical Literacy</vt:lpstr>
      <vt:lpstr>Confounder-Based  Statistical Literacy</vt:lpstr>
      <vt:lpstr>Statistics: Socially Constructed; Are Influenced</vt:lpstr>
      <vt:lpstr>Statistics Can Be Influenced</vt:lpstr>
      <vt:lpstr>Separate Critical Thinking from Statistical Litearcy</vt:lpstr>
      <vt:lpstr>Introduce Association; Study Grammar!</vt:lpstr>
      <vt:lpstr>Association is Not Causation: Study Grammar</vt:lpstr>
      <vt:lpstr>Disparity is not Discrimination: Study the Grammar</vt:lpstr>
      <vt:lpstr>Care:  Influence of Confounding </vt:lpstr>
      <vt:lpstr>Care: Confounding</vt:lpstr>
      <vt:lpstr>cAre:  Influence of  Assembly</vt:lpstr>
      <vt:lpstr>caRe:  Influence of Randomness</vt:lpstr>
      <vt:lpstr>carE:  Influence of Error (Bias)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Statistical Literacy: Teaching Confounding Slides (Part 1)</dc:title>
  <dc:creator>Milo Schield</dc:creator>
  <dc:description/>
  <cp:lastModifiedBy>Milo Schield</cp:lastModifiedBy>
  <cp:revision>1574</cp:revision>
  <cp:lastPrinted>2021-07-06T02:22:02Z</cp:lastPrinted>
  <dcterms:created xsi:type="dcterms:W3CDTF">1998-11-15T00:57:17Z</dcterms:created>
  <dcterms:modified xsi:type="dcterms:W3CDTF">2021-07-06T02:22:08Z</dcterms:modified>
  <cp:category>Statistical Literacy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/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C:\982Milo\PowerPt\BallaratTables</vt:lpwstr>
  </property>
</Properties>
</file>