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14" r:id="rId2"/>
    <p:sldId id="358" r:id="rId3"/>
    <p:sldId id="370" r:id="rId4"/>
    <p:sldId id="371" r:id="rId5"/>
    <p:sldId id="372" r:id="rId6"/>
    <p:sldId id="373" r:id="rId7"/>
    <p:sldId id="374" r:id="rId8"/>
    <p:sldId id="315" r:id="rId9"/>
    <p:sldId id="363" r:id="rId10"/>
    <p:sldId id="320" r:id="rId11"/>
    <p:sldId id="357" r:id="rId12"/>
    <p:sldId id="317" r:id="rId13"/>
    <p:sldId id="321" r:id="rId14"/>
    <p:sldId id="325" r:id="rId15"/>
    <p:sldId id="366" r:id="rId16"/>
    <p:sldId id="367" r:id="rId17"/>
    <p:sldId id="324" r:id="rId18"/>
    <p:sldId id="344" r:id="rId19"/>
    <p:sldId id="345" r:id="rId20"/>
    <p:sldId id="346" r:id="rId21"/>
    <p:sldId id="348" r:id="rId22"/>
    <p:sldId id="351" r:id="rId23"/>
    <p:sldId id="352" r:id="rId24"/>
    <p:sldId id="353" r:id="rId25"/>
  </p:sldIdLst>
  <p:sldSz cx="9144000" cy="6858000" type="letter"/>
  <p:notesSz cx="7315200" cy="9601200"/>
  <p:defaultTextStyle>
    <a:defPPr>
      <a:defRPr lang="en-US"/>
    </a:defPPr>
    <a:lvl1pPr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153B"/>
    <a:srgbClr val="79163B"/>
    <a:srgbClr val="642832"/>
    <a:srgbClr val="8C0046"/>
    <a:srgbClr val="CC0000"/>
    <a:srgbClr val="800000"/>
    <a:srgbClr val="33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autoAdjust="0"/>
    <p:restoredTop sz="87432" autoAdjust="0"/>
  </p:normalViewPr>
  <p:slideViewPr>
    <p:cSldViewPr snapToGrid="0">
      <p:cViewPr varScale="1">
        <p:scale>
          <a:sx n="87" d="100"/>
          <a:sy n="87" d="100"/>
        </p:scale>
        <p:origin x="1212" y="48"/>
      </p:cViewPr>
      <p:guideLst>
        <p:guide orient="horz" pos="2160"/>
        <p:guide pos="2880"/>
      </p:guideLst>
    </p:cSldViewPr>
  </p:slideViewPr>
  <p:outlineViewPr>
    <p:cViewPr>
      <p:scale>
        <a:sx n="33" d="100"/>
        <a:sy n="33" d="100"/>
      </p:scale>
      <p:origin x="0" y="1312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696" y="4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558800" y="266707"/>
            <a:ext cx="4608514" cy="479425"/>
          </a:xfrm>
          <a:prstGeom prst="rect">
            <a:avLst/>
          </a:prstGeom>
          <a:noFill/>
          <a:ln w="9525">
            <a:noFill/>
            <a:miter lim="800000"/>
            <a:headEnd/>
            <a:tailEnd/>
          </a:ln>
          <a:effectLst/>
        </p:spPr>
        <p:txBody>
          <a:bodyPr vert="horz" wrap="square" lIns="97107" tIns="48552" rIns="97107" bIns="48552" numCol="1" anchor="t" anchorCtr="0" compatLnSpc="1">
            <a:prstTxWarp prst="textNoShape">
              <a:avLst/>
            </a:prstTxWarp>
          </a:bodyPr>
          <a:lstStyle>
            <a:lvl1pPr defTabSz="971715">
              <a:lnSpc>
                <a:spcPct val="100000"/>
              </a:lnSpc>
              <a:spcBef>
                <a:spcPct val="0"/>
              </a:spcBef>
              <a:defRPr sz="1300"/>
            </a:lvl1pPr>
          </a:lstStyle>
          <a:p>
            <a:r>
              <a:rPr lang="en-US" altLang="en-US" dirty="0" smtClean="0"/>
              <a:t>UNM Offers </a:t>
            </a:r>
            <a:r>
              <a:rPr lang="en-US" altLang="en-US" dirty="0" smtClean="0"/>
              <a:t>New </a:t>
            </a:r>
            <a:r>
              <a:rPr lang="en-US" altLang="en-US" dirty="0" smtClean="0"/>
              <a:t>Confounder-Based Statistical </a:t>
            </a:r>
            <a:r>
              <a:rPr lang="en-US" altLang="en-US" dirty="0" smtClean="0"/>
              <a:t>Literacy Course</a:t>
            </a:r>
            <a:endParaRPr lang="en-US" altLang="en-US" dirty="0"/>
          </a:p>
        </p:txBody>
      </p:sp>
      <p:sp>
        <p:nvSpPr>
          <p:cNvPr id="40963" name="Rectangle 3"/>
          <p:cNvSpPr>
            <a:spLocks noGrp="1" noChangeArrowheads="1"/>
          </p:cNvSpPr>
          <p:nvPr>
            <p:ph type="dt" sz="quarter" idx="1"/>
          </p:nvPr>
        </p:nvSpPr>
        <p:spPr bwMode="auto">
          <a:xfrm>
            <a:off x="5549899" y="266707"/>
            <a:ext cx="1203325" cy="415925"/>
          </a:xfrm>
          <a:prstGeom prst="rect">
            <a:avLst/>
          </a:prstGeom>
          <a:noFill/>
          <a:ln w="9525">
            <a:noFill/>
            <a:miter lim="800000"/>
            <a:headEnd/>
            <a:tailEnd/>
          </a:ln>
          <a:effectLst/>
        </p:spPr>
        <p:txBody>
          <a:bodyPr vert="horz" wrap="square" lIns="97107" tIns="48552" rIns="97107" bIns="48552" numCol="1" anchor="t" anchorCtr="0" compatLnSpc="1">
            <a:prstTxWarp prst="textNoShape">
              <a:avLst/>
            </a:prstTxWarp>
          </a:bodyPr>
          <a:lstStyle>
            <a:lvl1pPr algn="r" defTabSz="971715">
              <a:lnSpc>
                <a:spcPct val="100000"/>
              </a:lnSpc>
              <a:spcBef>
                <a:spcPct val="0"/>
              </a:spcBef>
              <a:defRPr sz="1300"/>
            </a:lvl1pPr>
          </a:lstStyle>
          <a:p>
            <a:r>
              <a:rPr lang="en-US" altLang="en-US" dirty="0" smtClean="0"/>
              <a:t>V0F  8/8/2021</a:t>
            </a:r>
            <a:endParaRPr lang="en-US" altLang="en-US" dirty="0"/>
          </a:p>
        </p:txBody>
      </p:sp>
      <p:sp>
        <p:nvSpPr>
          <p:cNvPr id="40964" name="Rectangle 4"/>
          <p:cNvSpPr>
            <a:spLocks noGrp="1" noChangeArrowheads="1"/>
          </p:cNvSpPr>
          <p:nvPr>
            <p:ph type="ftr" sz="quarter" idx="2"/>
          </p:nvPr>
        </p:nvSpPr>
        <p:spPr bwMode="auto">
          <a:xfrm>
            <a:off x="619126" y="8991607"/>
            <a:ext cx="4548188" cy="479425"/>
          </a:xfrm>
          <a:prstGeom prst="rect">
            <a:avLst/>
          </a:prstGeom>
          <a:noFill/>
          <a:ln w="9525">
            <a:noFill/>
            <a:miter lim="800000"/>
            <a:headEnd/>
            <a:tailEnd/>
          </a:ln>
          <a:effectLst/>
        </p:spPr>
        <p:txBody>
          <a:bodyPr vert="horz" wrap="square" lIns="97107" tIns="48552" rIns="97107" bIns="48552" numCol="1" anchor="b" anchorCtr="0" compatLnSpc="1">
            <a:prstTxWarp prst="textNoShape">
              <a:avLst/>
            </a:prstTxWarp>
          </a:bodyPr>
          <a:lstStyle>
            <a:lvl1pPr defTabSz="971715">
              <a:lnSpc>
                <a:spcPct val="100000"/>
              </a:lnSpc>
              <a:spcBef>
                <a:spcPct val="0"/>
              </a:spcBef>
              <a:defRPr sz="1300"/>
            </a:lvl1pPr>
          </a:lstStyle>
          <a:p>
            <a:r>
              <a:rPr lang="en-US" altLang="en-US" dirty="0" smtClean="0"/>
              <a:t>www.StatLit.org/pdf/2021-Schield-ASA-Slides.pdf</a:t>
            </a:r>
            <a:endParaRPr lang="en-US" altLang="en-US" dirty="0"/>
          </a:p>
        </p:txBody>
      </p:sp>
      <p:sp>
        <p:nvSpPr>
          <p:cNvPr id="40965" name="Rectangle 5"/>
          <p:cNvSpPr>
            <a:spLocks noGrp="1" noChangeArrowheads="1"/>
          </p:cNvSpPr>
          <p:nvPr>
            <p:ph type="sldNum" sz="quarter" idx="3"/>
          </p:nvPr>
        </p:nvSpPr>
        <p:spPr bwMode="auto">
          <a:xfrm>
            <a:off x="5383222" y="8994782"/>
            <a:ext cx="1362074" cy="479425"/>
          </a:xfrm>
          <a:prstGeom prst="rect">
            <a:avLst/>
          </a:prstGeom>
          <a:noFill/>
          <a:ln w="9525">
            <a:noFill/>
            <a:miter lim="800000"/>
            <a:headEnd/>
            <a:tailEnd/>
          </a:ln>
          <a:effectLst/>
        </p:spPr>
        <p:txBody>
          <a:bodyPr vert="horz" wrap="square" lIns="97107" tIns="48552" rIns="97107" bIns="48552" numCol="1" anchor="b" anchorCtr="0" compatLnSpc="1">
            <a:prstTxWarp prst="textNoShape">
              <a:avLst/>
            </a:prstTxWarp>
          </a:bodyPr>
          <a:lstStyle>
            <a:lvl1pPr algn="r" defTabSz="971715">
              <a:lnSpc>
                <a:spcPct val="100000"/>
              </a:lnSpc>
              <a:spcBef>
                <a:spcPct val="0"/>
              </a:spcBef>
              <a:defRPr sz="1300"/>
            </a:lvl1pPr>
          </a:lstStyle>
          <a:p>
            <a:r>
              <a:rPr lang="en-US" altLang="en-US"/>
              <a:t>Page </a:t>
            </a:r>
            <a:fld id="{FC1EE6B5-FBD1-44D8-B807-AA790ACC5D28}" type="slidenum">
              <a:rPr lang="en-US" altLang="en-US"/>
              <a:pPr/>
              <a:t>‹#›</a:t>
            </a:fld>
            <a:endParaRPr lang="en-US" altLang="en-US"/>
          </a:p>
        </p:txBody>
      </p:sp>
    </p:spTree>
    <p:extLst>
      <p:ext uri="{BB962C8B-B14F-4D97-AF65-F5344CB8AC3E}">
        <p14:creationId xmlns:p14="http://schemas.microsoft.com/office/powerpoint/2010/main" val="2807703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5" y="8"/>
            <a:ext cx="3170238" cy="479425"/>
          </a:xfrm>
          <a:prstGeom prst="rect">
            <a:avLst/>
          </a:prstGeom>
          <a:noFill/>
          <a:ln w="9525">
            <a:noFill/>
            <a:miter lim="800000"/>
            <a:headEnd/>
            <a:tailEnd/>
          </a:ln>
          <a:effectLst/>
        </p:spPr>
        <p:txBody>
          <a:bodyPr vert="horz" wrap="square" lIns="97107" tIns="48552" rIns="97107" bIns="48552" numCol="1" anchor="t" anchorCtr="0" compatLnSpc="1">
            <a:prstTxWarp prst="textNoShape">
              <a:avLst/>
            </a:prstTxWarp>
          </a:bodyPr>
          <a:lstStyle>
            <a:lvl1pPr defTabSz="971715">
              <a:lnSpc>
                <a:spcPct val="100000"/>
              </a:lnSpc>
              <a:spcBef>
                <a:spcPct val="0"/>
              </a:spcBef>
              <a:defRPr sz="1300"/>
            </a:lvl1pPr>
          </a:lstStyle>
          <a:p>
            <a:r>
              <a:rPr lang="en-US" altLang="en-US"/>
              <a:t>Statistical Literacy for ManagersStatLit for Managers</a:t>
            </a:r>
          </a:p>
        </p:txBody>
      </p:sp>
      <p:sp>
        <p:nvSpPr>
          <p:cNvPr id="20483" name="Rectangle 3"/>
          <p:cNvSpPr>
            <a:spLocks noGrp="1" noChangeArrowheads="1"/>
          </p:cNvSpPr>
          <p:nvPr>
            <p:ph type="dt" idx="1"/>
          </p:nvPr>
        </p:nvSpPr>
        <p:spPr bwMode="auto">
          <a:xfrm>
            <a:off x="4144969" y="8"/>
            <a:ext cx="3170237" cy="479425"/>
          </a:xfrm>
          <a:prstGeom prst="rect">
            <a:avLst/>
          </a:prstGeom>
          <a:noFill/>
          <a:ln w="9525">
            <a:noFill/>
            <a:miter lim="800000"/>
            <a:headEnd/>
            <a:tailEnd/>
          </a:ln>
          <a:effectLst/>
        </p:spPr>
        <p:txBody>
          <a:bodyPr vert="horz" wrap="square" lIns="97107" tIns="48552" rIns="97107" bIns="48552" numCol="1" anchor="t" anchorCtr="0" compatLnSpc="1">
            <a:prstTxWarp prst="textNoShape">
              <a:avLst/>
            </a:prstTxWarp>
          </a:bodyPr>
          <a:lstStyle>
            <a:lvl1pPr algn="r" defTabSz="971715">
              <a:lnSpc>
                <a:spcPct val="100000"/>
              </a:lnSpc>
              <a:spcBef>
                <a:spcPct val="0"/>
              </a:spcBef>
              <a:defRPr sz="1300"/>
            </a:lvl1pPr>
          </a:lstStyle>
          <a:p>
            <a:r>
              <a:rPr lang="en-US" altLang="en-US"/>
              <a:t>1 March 20132013</a:t>
            </a:r>
          </a:p>
        </p:txBody>
      </p:sp>
      <p:sp>
        <p:nvSpPr>
          <p:cNvPr id="52228" name="Rectangle 4"/>
          <p:cNvSpPr>
            <a:spLocks noGrp="1" noRot="1" noChangeAspect="1" noChangeArrowheads="1" noTextEdit="1"/>
          </p:cNvSpPr>
          <p:nvPr>
            <p:ph type="sldImg" idx="2"/>
          </p:nvPr>
        </p:nvSpPr>
        <p:spPr bwMode="auto">
          <a:xfrm>
            <a:off x="1255713"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812808" y="4560895"/>
            <a:ext cx="5770563" cy="4479924"/>
          </a:xfrm>
          <a:prstGeom prst="rect">
            <a:avLst/>
          </a:prstGeom>
          <a:noFill/>
          <a:ln w="9525">
            <a:noFill/>
            <a:miter lim="800000"/>
            <a:headEnd/>
            <a:tailEnd/>
          </a:ln>
          <a:effectLst/>
        </p:spPr>
        <p:txBody>
          <a:bodyPr vert="horz" wrap="square" lIns="97107" tIns="48552" rIns="97107" bIns="48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5" y="9121783"/>
            <a:ext cx="3170238" cy="479425"/>
          </a:xfrm>
          <a:prstGeom prst="rect">
            <a:avLst/>
          </a:prstGeom>
          <a:noFill/>
          <a:ln w="9525">
            <a:noFill/>
            <a:miter lim="800000"/>
            <a:headEnd/>
            <a:tailEnd/>
          </a:ln>
          <a:effectLst/>
        </p:spPr>
        <p:txBody>
          <a:bodyPr vert="horz" wrap="square" lIns="97107" tIns="48552" rIns="97107" bIns="48552" numCol="1" anchor="b" anchorCtr="0" compatLnSpc="1">
            <a:prstTxWarp prst="textNoShape">
              <a:avLst/>
            </a:prstTxWarp>
          </a:bodyPr>
          <a:lstStyle>
            <a:lvl1pPr defTabSz="971715">
              <a:lnSpc>
                <a:spcPct val="100000"/>
              </a:lnSpc>
              <a:spcBef>
                <a:spcPct val="0"/>
              </a:spcBef>
              <a:defRPr sz="1300"/>
            </a:lvl1pPr>
          </a:lstStyle>
          <a:p>
            <a:r>
              <a:rPr lang="en-US" altLang="en-US"/>
              <a:t>www.StatLit.org/pdf/2013-Schield-MBAA-6up.pdf2013Schield-MBAA</a:t>
            </a:r>
          </a:p>
        </p:txBody>
      </p:sp>
      <p:sp>
        <p:nvSpPr>
          <p:cNvPr id="20487" name="Rectangle 7"/>
          <p:cNvSpPr>
            <a:spLocks noGrp="1" noChangeArrowheads="1"/>
          </p:cNvSpPr>
          <p:nvPr>
            <p:ph type="sldNum" sz="quarter" idx="5"/>
          </p:nvPr>
        </p:nvSpPr>
        <p:spPr bwMode="auto">
          <a:xfrm>
            <a:off x="4144969" y="9121783"/>
            <a:ext cx="3170237" cy="479425"/>
          </a:xfrm>
          <a:prstGeom prst="rect">
            <a:avLst/>
          </a:prstGeom>
          <a:noFill/>
          <a:ln w="9525">
            <a:noFill/>
            <a:miter lim="800000"/>
            <a:headEnd/>
            <a:tailEnd/>
          </a:ln>
          <a:effectLst/>
        </p:spPr>
        <p:txBody>
          <a:bodyPr vert="horz" wrap="square" lIns="97107" tIns="48552" rIns="97107" bIns="48552" numCol="1" anchor="b" anchorCtr="0" compatLnSpc="1">
            <a:prstTxWarp prst="textNoShape">
              <a:avLst/>
            </a:prstTxWarp>
          </a:bodyPr>
          <a:lstStyle>
            <a:lvl1pPr algn="r" defTabSz="971715">
              <a:lnSpc>
                <a:spcPct val="100000"/>
              </a:lnSpc>
              <a:spcBef>
                <a:spcPct val="0"/>
              </a:spcBef>
              <a:defRPr sz="1300"/>
            </a:lvl1pPr>
          </a:lstStyle>
          <a:p>
            <a:fld id="{B370EAD3-75AD-482E-9F4F-4255BB375B5C}" type="slidenum">
              <a:rPr lang="en-US" altLang="en-US"/>
              <a:pPr/>
              <a:t>‹#›</a:t>
            </a:fld>
            <a:endParaRPr lang="en-US" altLang="en-US"/>
          </a:p>
        </p:txBody>
      </p:sp>
    </p:spTree>
    <p:extLst>
      <p:ext uri="{BB962C8B-B14F-4D97-AF65-F5344CB8AC3E}">
        <p14:creationId xmlns:p14="http://schemas.microsoft.com/office/powerpoint/2010/main" val="136710464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1</a:t>
            </a:fld>
            <a:endParaRPr lang="en-US" altLang="en-US"/>
          </a:p>
        </p:txBody>
      </p:sp>
      <p:sp>
        <p:nvSpPr>
          <p:cNvPr id="53250" name="Rectangle 2"/>
          <p:cNvSpPr txBox="1">
            <a:spLocks noGrp="1" noChangeArrowheads="1"/>
          </p:cNvSpPr>
          <p:nvPr/>
        </p:nvSpPr>
        <p:spPr bwMode="auto">
          <a:xfrm>
            <a:off x="5" y="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9" y="8"/>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5" y="9121783"/>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9" y="9121783"/>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1</a:t>
            </a:fld>
            <a:endParaRPr lang="en-US" altLang="en-US" sz="1300"/>
          </a:p>
        </p:txBody>
      </p:sp>
      <p:sp>
        <p:nvSpPr>
          <p:cNvPr id="53254" name="Rectangle 2"/>
          <p:cNvSpPr txBox="1">
            <a:spLocks noGrp="1" noChangeArrowheads="1"/>
          </p:cNvSpPr>
          <p:nvPr/>
        </p:nvSpPr>
        <p:spPr bwMode="auto">
          <a:xfrm>
            <a:off x="5" y="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9" y="8"/>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5" y="9121783"/>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9" y="9121783"/>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1</a:t>
            </a:fld>
            <a:endParaRPr lang="en-US" altLang="en-US" sz="1300"/>
          </a:p>
        </p:txBody>
      </p:sp>
      <p:sp>
        <p:nvSpPr>
          <p:cNvPr id="53258" name="Rectangle 2"/>
          <p:cNvSpPr txBox="1">
            <a:spLocks noGrp="1" noChangeArrowheads="1"/>
          </p:cNvSpPr>
          <p:nvPr/>
        </p:nvSpPr>
        <p:spPr bwMode="auto">
          <a:xfrm>
            <a:off x="12702" y="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9" y="8"/>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5" y="9121783"/>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9" y="9121783"/>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07" tIns="48552" rIns="97107" bIns="48552"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1</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510539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dirty="0"/>
              <a:t>If the University of New Mexico can implement a confounder-based statistical literacy course for their students, </a:t>
            </a:r>
          </a:p>
          <a:p>
            <a:pPr marL="0" indent="0" algn="ctr">
              <a:buNone/>
            </a:pPr>
            <a:r>
              <a:rPr lang="en-US" dirty="0"/>
              <a:t>why can’t it happen at your college or university?</a:t>
            </a:r>
          </a:p>
          <a:p>
            <a:endParaRPr lang="en-US" dirty="0"/>
          </a:p>
        </p:txBody>
      </p:sp>
      <p:sp>
        <p:nvSpPr>
          <p:cNvPr id="4" name="Header Placeholder 3"/>
          <p:cNvSpPr>
            <a:spLocks noGrp="1"/>
          </p:cNvSpPr>
          <p:nvPr>
            <p:ph type="hdr" sz="quarter"/>
          </p:nvPr>
        </p:nvSpPr>
        <p:spPr/>
        <p:txBody>
          <a:bodyPr/>
          <a:lstStyle/>
          <a:p>
            <a:r>
              <a:rPr lang="en-US" altLang="en-US"/>
              <a:t>Statistical Literacy for ManagersStatLit for Managers</a:t>
            </a:r>
          </a:p>
        </p:txBody>
      </p:sp>
      <p:sp>
        <p:nvSpPr>
          <p:cNvPr id="5" name="Date Placeholder 4"/>
          <p:cNvSpPr>
            <a:spLocks noGrp="1"/>
          </p:cNvSpPr>
          <p:nvPr>
            <p:ph type="dt" idx="1"/>
          </p:nvPr>
        </p:nvSpPr>
        <p:spPr/>
        <p:txBody>
          <a:bodyPr/>
          <a:lstStyle/>
          <a:p>
            <a:r>
              <a:rPr lang="en-US" altLang="en-US"/>
              <a:t>1 March 20132013</a:t>
            </a:r>
          </a:p>
        </p:txBody>
      </p:sp>
      <p:sp>
        <p:nvSpPr>
          <p:cNvPr id="6" name="Footer Placeholder 5"/>
          <p:cNvSpPr>
            <a:spLocks noGrp="1"/>
          </p:cNvSpPr>
          <p:nvPr>
            <p:ph type="ftr" sz="quarter" idx="4"/>
          </p:nvPr>
        </p:nvSpPr>
        <p:spPr/>
        <p:txBody>
          <a:bodyPr/>
          <a:lstStyle/>
          <a:p>
            <a:r>
              <a:rPr lang="en-US" altLang="en-US"/>
              <a:t>www.StatLit.org/pdf/2013-Schield-MBAA-6up.pdf2013Schield-MBAA</a:t>
            </a:r>
          </a:p>
        </p:txBody>
      </p:sp>
      <p:sp>
        <p:nvSpPr>
          <p:cNvPr id="7" name="Slide Number Placeholder 6"/>
          <p:cNvSpPr>
            <a:spLocks noGrp="1"/>
          </p:cNvSpPr>
          <p:nvPr>
            <p:ph type="sldNum" sz="quarter" idx="5"/>
          </p:nvPr>
        </p:nvSpPr>
        <p:spPr/>
        <p:txBody>
          <a:bodyPr/>
          <a:lstStyle/>
          <a:p>
            <a:fld id="{B370EAD3-75AD-482E-9F4F-4255BB375B5C}" type="slidenum">
              <a:rPr lang="en-US" altLang="en-US" smtClean="0"/>
              <a:pPr/>
              <a:t>3</a:t>
            </a:fld>
            <a:endParaRPr lang="en-US" altLang="en-US"/>
          </a:p>
        </p:txBody>
      </p:sp>
    </p:spTree>
    <p:extLst>
      <p:ext uri="{BB962C8B-B14F-4D97-AF65-F5344CB8AC3E}">
        <p14:creationId xmlns:p14="http://schemas.microsoft.com/office/powerpoint/2010/main" val="11928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5"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6" name="Rectangle 32"/>
          <p:cNvSpPr>
            <a:spLocks noChangeArrowheads="1"/>
          </p:cNvSpPr>
          <p:nvPr/>
        </p:nvSpPr>
        <p:spPr bwMode="auto">
          <a:xfrm>
            <a:off x="3314700" y="152400"/>
            <a:ext cx="2495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r>
              <a:rPr lang="en-US" altLang="en-US" sz="800" dirty="0" smtClean="0">
                <a:latin typeface="Arial" panose="020B0604020202020204" pitchFamily="34" charset="0"/>
              </a:rPr>
              <a:t>2021 Schield ASA</a:t>
            </a:r>
            <a:endParaRPr lang="en-US" altLang="en-US" sz="800" dirty="0">
              <a:latin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p:txBody>
          <a:bodyPr/>
          <a:lstStyle>
            <a:lvl1pPr>
              <a:defRPr/>
            </a:lvl1pPr>
          </a:lstStyle>
          <a:p>
            <a:fld id="{BE33170A-3319-4A0B-8BFD-FEF976CE3C94}" type="slidenum">
              <a:rPr lang="en-US" altLang="en-US"/>
              <a:pPr/>
              <a:t>‹#›</a:t>
            </a:fld>
            <a:endParaRPr lang="en-US" altLang="en-US" b="0"/>
          </a:p>
        </p:txBody>
      </p:sp>
      <p:sp>
        <p:nvSpPr>
          <p:cNvPr id="8" name="Slide Number Placeholder 3"/>
          <p:cNvSpPr txBox="1">
            <a:spLocks/>
          </p:cNvSpPr>
          <p:nvPr userDrawn="1"/>
        </p:nvSpPr>
        <p:spPr bwMode="auto">
          <a:xfrm>
            <a:off x="533400" y="134937"/>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lnSpc>
                <a:spcPct val="100000"/>
              </a:lnSpc>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b="0" dirty="0" smtClean="0"/>
              <a:t>V0F</a:t>
            </a:r>
            <a:endParaRPr lang="en-US" altLang="en-US" b="0" dirty="0"/>
          </a:p>
        </p:txBody>
      </p:sp>
    </p:spTree>
    <p:extLst>
      <p:ext uri="{BB962C8B-B14F-4D97-AF65-F5344CB8AC3E}">
        <p14:creationId xmlns:p14="http://schemas.microsoft.com/office/powerpoint/2010/main" val="3069336018"/>
      </p:ext>
    </p:extLst>
  </p:cSld>
  <p:clrMapOvr>
    <a:masterClrMapping/>
  </p:clrMapOvr>
  <p:transition spd="slow">
    <p:pull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63575" y="457200"/>
            <a:ext cx="77422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981200"/>
            <a:ext cx="8001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815263" y="147638"/>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b="1">
                <a:latin typeface="Arial" panose="020B0604020202020204" pitchFamily="34" charset="0"/>
              </a:defRPr>
            </a:lvl1pPr>
          </a:lstStyle>
          <a:p>
            <a:fld id="{15860158-6E81-4BA6-8B6F-5780F7166261}" type="slidenum">
              <a:rPr lang="en-US" altLang="en-US"/>
              <a:pPr/>
              <a:t>‹#›</a:t>
            </a:fld>
            <a:endParaRPr lang="en-US" altLang="en-US"/>
          </a:p>
        </p:txBody>
      </p:sp>
      <p:sp>
        <p:nvSpPr>
          <p:cNvPr id="1029"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2"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1031" name="Rectangle 32"/>
          <p:cNvSpPr>
            <a:spLocks noChangeArrowheads="1"/>
          </p:cNvSpPr>
          <p:nvPr/>
        </p:nvSpPr>
        <p:spPr bwMode="auto">
          <a:xfrm>
            <a:off x="3265488" y="152400"/>
            <a:ext cx="2571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r>
              <a:rPr lang="en-US" altLang="en-US" sz="800" dirty="0" smtClean="0">
                <a:latin typeface="Arial" panose="020B0604020202020204" pitchFamily="34" charset="0"/>
              </a:rPr>
              <a:t>2016 </a:t>
            </a:r>
            <a:r>
              <a:rPr lang="en-US" altLang="en-US" sz="800" dirty="0" err="1" smtClean="0">
                <a:latin typeface="Arial" panose="020B0604020202020204" pitchFamily="34" charset="0"/>
              </a:rPr>
              <a:t>IASE</a:t>
            </a:r>
            <a:endParaRPr lang="en-US" altLang="en-US" sz="800" dirty="0">
              <a:latin typeface="Arial" panose="020B0604020202020204" pitchFamily="34" charset="0"/>
            </a:endParaRPr>
          </a:p>
        </p:txBody>
      </p:sp>
      <p:sp>
        <p:nvSpPr>
          <p:cNvPr id="8" name="Slide Number Placeholder 3"/>
          <p:cNvSpPr txBox="1">
            <a:spLocks/>
          </p:cNvSpPr>
          <p:nvPr userDrawn="1"/>
        </p:nvSpPr>
        <p:spPr bwMode="auto">
          <a:xfrm>
            <a:off x="533400" y="134937"/>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lnSpc>
                <a:spcPct val="100000"/>
              </a:lnSpc>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b="0" dirty="0" smtClean="0"/>
              <a:t>V0</a:t>
            </a:r>
            <a:endParaRPr lang="en-US" altLang="en-US" b="0" dirty="0"/>
          </a:p>
        </p:txBody>
      </p:sp>
    </p:spTree>
  </p:cSld>
  <p:clrMap bg1="lt1" tx1="dk1" bg2="lt2" tx2="dk2" accent1="accent1" accent2="accent2" accent3="accent3" accent4="accent4" accent5="accent5" accent6="accent6" hlink="hlink" folHlink="folHlink"/>
  <p:sldLayoutIdLst>
    <p:sldLayoutId id="2147483898" r:id="rId1"/>
  </p:sldLayoutIdLst>
  <p:transition/>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CC0000"/>
          </a:solidFill>
          <a:latin typeface="+mj-lt"/>
          <a:ea typeface="+mj-ea"/>
          <a:cs typeface="+mj-cs"/>
        </a:defRPr>
      </a:lvl1pPr>
      <a:lvl2pPr algn="ctr" rtl="0" eaLnBrk="0" fontAlgn="base" hangingPunct="0">
        <a:spcBef>
          <a:spcPct val="0"/>
        </a:spcBef>
        <a:spcAft>
          <a:spcPct val="0"/>
        </a:spcAft>
        <a:defRPr sz="3600" b="1">
          <a:solidFill>
            <a:srgbClr val="CC0000"/>
          </a:solidFill>
          <a:latin typeface="Arial" charset="0"/>
        </a:defRPr>
      </a:lvl2pPr>
      <a:lvl3pPr algn="ctr" rtl="0" eaLnBrk="0" fontAlgn="base" hangingPunct="0">
        <a:spcBef>
          <a:spcPct val="0"/>
        </a:spcBef>
        <a:spcAft>
          <a:spcPct val="0"/>
        </a:spcAft>
        <a:defRPr sz="3600" b="1">
          <a:solidFill>
            <a:srgbClr val="CC0000"/>
          </a:solidFill>
          <a:latin typeface="Arial" charset="0"/>
        </a:defRPr>
      </a:lvl3pPr>
      <a:lvl4pPr algn="ctr" rtl="0" eaLnBrk="0" fontAlgn="base" hangingPunct="0">
        <a:spcBef>
          <a:spcPct val="0"/>
        </a:spcBef>
        <a:spcAft>
          <a:spcPct val="0"/>
        </a:spcAft>
        <a:defRPr sz="3600" b="1">
          <a:solidFill>
            <a:srgbClr val="CC0000"/>
          </a:solidFill>
          <a:latin typeface="Arial" charset="0"/>
        </a:defRPr>
      </a:lvl4pPr>
      <a:lvl5pPr algn="ctr" rtl="0" eaLnBrk="0" fontAlgn="base" hangingPunct="0">
        <a:spcBef>
          <a:spcPct val="0"/>
        </a:spcBef>
        <a:spcAft>
          <a:spcPct val="0"/>
        </a:spcAft>
        <a:defRPr sz="3600" b="1">
          <a:solidFill>
            <a:srgbClr val="CC0000"/>
          </a:solidFill>
          <a:latin typeface="Arial" charset="0"/>
        </a:defRPr>
      </a:lvl5pPr>
      <a:lvl6pPr marL="457200" algn="ctr" rtl="0" eaLnBrk="0" fontAlgn="base" hangingPunct="0">
        <a:spcBef>
          <a:spcPct val="0"/>
        </a:spcBef>
        <a:spcAft>
          <a:spcPct val="0"/>
        </a:spcAft>
        <a:defRPr sz="3600" b="1">
          <a:solidFill>
            <a:srgbClr val="CC0000"/>
          </a:solidFill>
          <a:latin typeface="Arial" charset="0"/>
        </a:defRPr>
      </a:lvl6pPr>
      <a:lvl7pPr marL="914400" algn="ctr" rtl="0" eaLnBrk="0" fontAlgn="base" hangingPunct="0">
        <a:spcBef>
          <a:spcPct val="0"/>
        </a:spcBef>
        <a:spcAft>
          <a:spcPct val="0"/>
        </a:spcAft>
        <a:defRPr sz="3600" b="1">
          <a:solidFill>
            <a:srgbClr val="CC0000"/>
          </a:solidFill>
          <a:latin typeface="Arial" charset="0"/>
        </a:defRPr>
      </a:lvl7pPr>
      <a:lvl8pPr marL="1371600" algn="ctr" rtl="0" eaLnBrk="0" fontAlgn="base" hangingPunct="0">
        <a:spcBef>
          <a:spcPct val="0"/>
        </a:spcBef>
        <a:spcAft>
          <a:spcPct val="0"/>
        </a:spcAft>
        <a:defRPr sz="3600" b="1">
          <a:solidFill>
            <a:srgbClr val="CC0000"/>
          </a:solidFill>
          <a:latin typeface="Arial" charset="0"/>
        </a:defRPr>
      </a:lvl8pPr>
      <a:lvl9pPr marL="1828800" algn="ctr" rtl="0" eaLnBrk="0" fontAlgn="base" hangingPunct="0">
        <a:spcBef>
          <a:spcPct val="0"/>
        </a:spcBef>
        <a:spcAft>
          <a:spcPct val="0"/>
        </a:spcAft>
        <a:defRPr sz="3600" b="1">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1</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93675" y="1981200"/>
            <a:ext cx="8820150" cy="4648200"/>
          </a:xfrm>
        </p:spPr>
        <p:txBody>
          <a:bodyPr/>
          <a:lstStyle/>
          <a:p>
            <a:pPr marL="0" indent="0" algn="ctr">
              <a:buFontTx/>
              <a:buNone/>
            </a:pPr>
            <a:endParaRPr lang="en-US" altLang="en-US" sz="100" dirty="0" smtClean="0"/>
          </a:p>
          <a:p>
            <a:pPr marL="0" indent="0" algn="ctr">
              <a:spcBef>
                <a:spcPts val="0"/>
              </a:spcBef>
              <a:buFontTx/>
              <a:buNone/>
            </a:pPr>
            <a:r>
              <a:rPr lang="en-US" altLang="en-US" b="1" dirty="0" smtClean="0"/>
              <a:t>Milo Schield, Univ. New Mexico</a:t>
            </a:r>
          </a:p>
          <a:p>
            <a:pPr marL="0" indent="0" algn="ctr">
              <a:spcBef>
                <a:spcPts val="0"/>
              </a:spcBef>
              <a:buFontTx/>
              <a:buNone/>
            </a:pPr>
            <a:r>
              <a:rPr lang="en-US" altLang="en-US" sz="2800" b="1" i="1" dirty="0" smtClean="0"/>
              <a:t>Fellow: American Statistical Association</a:t>
            </a:r>
          </a:p>
          <a:p>
            <a:pPr marL="0" indent="0" algn="ctr">
              <a:spcBef>
                <a:spcPts val="0"/>
              </a:spcBef>
              <a:buFontTx/>
              <a:buNone/>
            </a:pPr>
            <a:r>
              <a:rPr lang="en-US" altLang="en-US" sz="2800" b="1" i="1" dirty="0" smtClean="0"/>
              <a:t>Member: International Statistical Institute</a:t>
            </a:r>
          </a:p>
          <a:p>
            <a:pPr marL="0" indent="0" algn="ctr">
              <a:spcBef>
                <a:spcPts val="0"/>
              </a:spcBef>
              <a:buFontTx/>
              <a:buNone/>
            </a:pPr>
            <a:r>
              <a:rPr lang="en-US" altLang="en-US" sz="2800" b="1" i="1" dirty="0" smtClean="0"/>
              <a:t>US Rep: International Statistical Literacy Project</a:t>
            </a:r>
          </a:p>
          <a:p>
            <a:pPr marL="0" indent="0" algn="ctr">
              <a:spcBef>
                <a:spcPts val="0"/>
              </a:spcBef>
              <a:buFontTx/>
              <a:buNone/>
            </a:pPr>
            <a:r>
              <a:rPr lang="en-US" altLang="en-US" sz="2800" b="1" i="1" dirty="0" smtClean="0"/>
              <a:t>President: National Numeracy Network</a:t>
            </a:r>
          </a:p>
          <a:p>
            <a:pPr marL="0" indent="0" algn="ctr">
              <a:buFontTx/>
              <a:buNone/>
            </a:pPr>
            <a:endParaRPr lang="en-US" altLang="en-US" sz="2000" b="1" i="1" dirty="0" smtClean="0"/>
          </a:p>
          <a:p>
            <a:pPr marL="0" indent="0" algn="ctr">
              <a:spcBef>
                <a:spcPts val="0"/>
              </a:spcBef>
              <a:buFontTx/>
              <a:buNone/>
            </a:pPr>
            <a:r>
              <a:rPr lang="en-US" altLang="en-US" sz="2800" b="1" i="1" dirty="0" smtClean="0"/>
              <a:t>JSM Online   </a:t>
            </a:r>
            <a:r>
              <a:rPr lang="en-US" altLang="en-US" b="1" i="1" dirty="0" smtClean="0"/>
              <a:t>August 11, 2021</a:t>
            </a:r>
            <a:endParaRPr lang="en-US" altLang="en-US" sz="2800" b="1" i="1" dirty="0" smtClean="0"/>
          </a:p>
          <a:p>
            <a:pPr marL="0" indent="0" algn="ctr">
              <a:spcBef>
                <a:spcPts val="0"/>
              </a:spcBef>
              <a:buNone/>
            </a:pPr>
            <a:r>
              <a:rPr lang="en-US" altLang="en-US" sz="2800" b="1" i="1" dirty="0"/>
              <a:t>Paper:  www.StatLit.org/pdf/2021-Schield-ASA.pdf</a:t>
            </a:r>
          </a:p>
          <a:p>
            <a:pPr marL="0" indent="0" algn="ctr">
              <a:spcBef>
                <a:spcPts val="0"/>
              </a:spcBef>
              <a:buFontTx/>
              <a:buNone/>
            </a:pPr>
            <a:r>
              <a:rPr lang="en-US" altLang="en-US" sz="2800" b="1" i="1" dirty="0" smtClean="0"/>
              <a:t>www.StatLit.org/pdf/2021-Schield-ASA-Slides.pdf</a:t>
            </a:r>
            <a:endParaRPr lang="en-US" altLang="en-US" sz="2800" b="1" i="1" dirty="0" smtClean="0"/>
          </a:p>
          <a:p>
            <a:pPr marL="0" indent="0" algn="ctr">
              <a:spcBef>
                <a:spcPts val="0"/>
              </a:spcBef>
              <a:buNone/>
            </a:pPr>
            <a:r>
              <a:rPr lang="en-US" altLang="en-US" sz="2800" b="1" i="1" dirty="0" smtClean="0"/>
              <a:t>www.StatLit.org/pdf/2021-Schield-ASA-Slides-Speed.pdf</a:t>
            </a:r>
            <a:endParaRPr lang="en-US" altLang="en-US" sz="2800" b="1" i="1" dirty="0"/>
          </a:p>
          <a:p>
            <a:pPr marL="0" indent="0" algn="ctr">
              <a:buFontTx/>
              <a:buNone/>
            </a:pPr>
            <a:endParaRPr lang="en-US" altLang="en-US" sz="2800" b="1" i="1" dirty="0" smtClean="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sz="3200" b="0" dirty="0" smtClean="0">
                <a:latin typeface="Rockwell Extra Bold" panose="02060903040505020403" pitchFamily="18" charset="0"/>
              </a:rPr>
              <a:t>UNM Offers New Confounder-Based Statistical Literacy Course</a:t>
            </a:r>
            <a:endParaRPr lang="en-US" altLang="en-US" sz="3200" b="0" i="1" dirty="0" smtClean="0"/>
          </a:p>
        </p:txBody>
      </p:sp>
    </p:spTree>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Approval:</a:t>
            </a:r>
            <a:br>
              <a:rPr lang="en-US" dirty="0" smtClean="0"/>
            </a:br>
            <a:r>
              <a:rPr lang="en-US" dirty="0"/>
              <a:t>Document Categories</a:t>
            </a:r>
          </a:p>
        </p:txBody>
      </p:sp>
      <p:sp>
        <p:nvSpPr>
          <p:cNvPr id="3" name="Content Placeholder 2"/>
          <p:cNvSpPr>
            <a:spLocks noGrp="1"/>
          </p:cNvSpPr>
          <p:nvPr>
            <p:ph idx="1"/>
          </p:nvPr>
        </p:nvSpPr>
        <p:spPr/>
        <p:txBody>
          <a:bodyPr/>
          <a:lstStyle/>
          <a:p>
            <a:pPr marL="0" indent="0">
              <a:buNone/>
            </a:pPr>
            <a:r>
              <a:rPr lang="en-US" dirty="0" smtClean="0"/>
              <a:t>This process took 18 months to complete.</a:t>
            </a:r>
            <a:br>
              <a:rPr lang="en-US" dirty="0" smtClean="0"/>
            </a:br>
            <a:r>
              <a:rPr lang="en-US" dirty="0" smtClean="0"/>
              <a:t>The 11 documents are presented in four groups:</a:t>
            </a:r>
          </a:p>
          <a:p>
            <a:pPr marL="0" indent="0">
              <a:buNone/>
            </a:pPr>
            <a:r>
              <a:rPr lang="en-US" dirty="0" smtClean="0"/>
              <a:t/>
            </a:r>
            <a:br>
              <a:rPr lang="en-US" dirty="0" smtClean="0"/>
            </a:br>
            <a:r>
              <a:rPr lang="en-US" dirty="0" smtClean="0"/>
              <a:t>1a: New Course request (Form B)</a:t>
            </a:r>
            <a:br>
              <a:rPr lang="en-US" dirty="0" smtClean="0"/>
            </a:br>
            <a:r>
              <a:rPr lang="en-US" dirty="0" smtClean="0"/>
              <a:t>1b: Catalog description</a:t>
            </a:r>
            <a:br>
              <a:rPr lang="en-US" dirty="0" smtClean="0"/>
            </a:br>
            <a:r>
              <a:rPr lang="en-US" dirty="0" smtClean="0"/>
              <a:t>1c: Syllabus</a:t>
            </a:r>
          </a:p>
          <a:p>
            <a:pPr marL="0" indent="0">
              <a:buNone/>
            </a:pPr>
            <a:endParaRPr lang="en-US" dirty="0"/>
          </a:p>
          <a:p>
            <a:pPr marL="0" indent="0">
              <a:buNone/>
            </a:pPr>
            <a:r>
              <a:rPr lang="en-US" dirty="0" smtClean="0"/>
              <a:t>2a: Add common course number</a:t>
            </a:r>
            <a:br>
              <a:rPr lang="en-US" dirty="0" smtClean="0"/>
            </a:br>
            <a:r>
              <a:rPr lang="en-US" dirty="0" smtClean="0"/>
              <a:t>2b: Students Learning Outcomes (</a:t>
            </a:r>
            <a:r>
              <a:rPr lang="en-US" dirty="0" err="1" smtClean="0"/>
              <a:t>SLOs</a:t>
            </a:r>
            <a:r>
              <a:rPr lang="en-US" dirty="0" smtClean="0"/>
              <a:t>)</a:t>
            </a:r>
          </a:p>
          <a:p>
            <a:pPr marL="0" indent="0">
              <a:buNone/>
            </a:pP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10</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4119347381"/>
      </p:ext>
    </p:extLst>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Approval:</a:t>
            </a:r>
            <a:br>
              <a:rPr lang="en-US" dirty="0" smtClean="0"/>
            </a:br>
            <a:r>
              <a:rPr lang="en-US" dirty="0" smtClean="0"/>
              <a:t>Document Categories</a:t>
            </a:r>
            <a:endParaRPr lang="en-US" dirty="0"/>
          </a:p>
        </p:txBody>
      </p:sp>
      <p:sp>
        <p:nvSpPr>
          <p:cNvPr id="3" name="Content Placeholder 2"/>
          <p:cNvSpPr>
            <a:spLocks noGrp="1"/>
          </p:cNvSpPr>
          <p:nvPr>
            <p:ph idx="1"/>
          </p:nvPr>
        </p:nvSpPr>
        <p:spPr/>
        <p:txBody>
          <a:bodyPr/>
          <a:lstStyle/>
          <a:p>
            <a:pPr marL="0" indent="0">
              <a:buNone/>
            </a:pPr>
            <a:r>
              <a:rPr lang="en-US" dirty="0" smtClean="0"/>
              <a:t>3a: General Education: Add a course</a:t>
            </a:r>
            <a:br>
              <a:rPr lang="en-US" dirty="0" smtClean="0"/>
            </a:br>
            <a:r>
              <a:rPr lang="en-US" dirty="0" smtClean="0"/>
              <a:t>3b: Assessing Student Learning Outcomes </a:t>
            </a:r>
            <a:br>
              <a:rPr lang="en-US" dirty="0" smtClean="0"/>
            </a:br>
            <a:r>
              <a:rPr lang="en-US" dirty="0" smtClean="0"/>
              <a:t>3c: Goals and Student Learning Outcomes</a:t>
            </a:r>
            <a:br>
              <a:rPr lang="en-US" dirty="0" smtClean="0"/>
            </a:br>
            <a:r>
              <a:rPr lang="en-US" dirty="0" smtClean="0"/>
              <a:t>3d: Sample Assessment</a:t>
            </a:r>
          </a:p>
          <a:p>
            <a:pPr marL="0" indent="0">
              <a:buNone/>
            </a:pPr>
            <a:endParaRPr lang="en-US" dirty="0"/>
          </a:p>
          <a:p>
            <a:pPr marL="0" indent="0">
              <a:buNone/>
            </a:pPr>
            <a:r>
              <a:rPr lang="en-US" dirty="0" smtClean="0"/>
              <a:t>4a: New Course Signoff (Form C)</a:t>
            </a:r>
            <a:br>
              <a:rPr lang="en-US" dirty="0" smtClean="0"/>
            </a:br>
            <a:r>
              <a:rPr lang="en-US" dirty="0" smtClean="0"/>
              <a:t>4b: Budgetary Load Implications</a:t>
            </a:r>
          </a:p>
          <a:p>
            <a:pPr marL="0" indent="0">
              <a:buNone/>
            </a:pP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11</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1109392191"/>
      </p:ext>
    </p:extLst>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Request Form B: </a:t>
            </a:r>
            <a:br>
              <a:rPr lang="en-US" dirty="0" smtClean="0"/>
            </a:br>
            <a:r>
              <a:rPr lang="en-US" dirty="0" smtClean="0"/>
              <a:t>1a Overview</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dirty="0" smtClean="0"/>
              <a:t>Allow 6 months to complete the approval process. </a:t>
            </a:r>
          </a:p>
          <a:p>
            <a:pPr marL="0" indent="0">
              <a:buNone/>
            </a:pPr>
            <a:endParaRPr lang="en-US" sz="2800" dirty="0"/>
          </a:p>
          <a:p>
            <a:pPr marL="0" indent="0">
              <a:buNone/>
            </a:pPr>
            <a:r>
              <a:rPr lang="en-US" sz="2800" dirty="0" smtClean="0"/>
              <a:t>Attach the following:</a:t>
            </a:r>
          </a:p>
          <a:p>
            <a:r>
              <a:rPr lang="en-US" sz="2800" dirty="0" smtClean="0"/>
              <a:t>Precise complete catalog listing of the new course.  This must include the course subject code, and course number, long title, credit hour value and course description.</a:t>
            </a:r>
          </a:p>
          <a:p>
            <a:r>
              <a:rPr lang="en-US" sz="2800" dirty="0" smtClean="0"/>
              <a:t>Course syllabus and bibliography. </a:t>
            </a: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12</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1620878721"/>
      </p:ext>
    </p:extLst>
  </p:cSld>
  <p:clrMapOvr>
    <a:masterClrMapping/>
  </p:clrMapOvr>
  <p:transition spd="slow">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Request Form B</a:t>
            </a:r>
            <a:br>
              <a:rPr lang="en-US" dirty="0" smtClean="0"/>
            </a:br>
            <a:r>
              <a:rPr lang="en-US" dirty="0" smtClean="0"/>
              <a:t>1a Justification and Impact</a:t>
            </a:r>
            <a:endParaRPr lang="en-US" dirty="0"/>
          </a:p>
        </p:txBody>
      </p:sp>
      <p:sp>
        <p:nvSpPr>
          <p:cNvPr id="3" name="Content Placeholder 2"/>
          <p:cNvSpPr>
            <a:spLocks noGrp="1"/>
          </p:cNvSpPr>
          <p:nvPr>
            <p:ph idx="1"/>
          </p:nvPr>
        </p:nvSpPr>
        <p:spPr/>
        <p:txBody>
          <a:bodyPr/>
          <a:lstStyle/>
          <a:p>
            <a:pPr marL="0" indent="0">
              <a:buNone/>
            </a:pPr>
            <a:r>
              <a:rPr lang="en-US" sz="3000" b="1" dirty="0" smtClean="0"/>
              <a:t>Justification</a:t>
            </a:r>
            <a:r>
              <a:rPr lang="en-US" sz="3000" dirty="0" smtClean="0"/>
              <a:t>: Students </a:t>
            </a:r>
            <a:r>
              <a:rPr lang="en-US" sz="3000" dirty="0"/>
              <a:t>in non-STEM majors need a statistics course that studies everyday statistics as evidence in arguments.  This course complements </a:t>
            </a:r>
            <a:r>
              <a:rPr lang="en-US" sz="3000" dirty="0" smtClean="0"/>
              <a:t>the existing Intro </a:t>
            </a:r>
            <a:r>
              <a:rPr lang="en-US" sz="3000" dirty="0"/>
              <a:t>Statistics course: </a:t>
            </a:r>
            <a:r>
              <a:rPr lang="en-US" sz="3000" dirty="0" smtClean="0"/>
              <a:t>MATH 1350.</a:t>
            </a:r>
          </a:p>
          <a:p>
            <a:pPr marL="0" indent="0">
              <a:buNone/>
            </a:pPr>
            <a:r>
              <a:rPr lang="en-US" sz="3000" b="1" dirty="0" smtClean="0"/>
              <a:t>Impact</a:t>
            </a:r>
            <a:r>
              <a:rPr lang="en-US" sz="3000" dirty="0" smtClean="0"/>
              <a:t>: If </a:t>
            </a:r>
            <a:r>
              <a:rPr lang="en-US" sz="3000" dirty="0"/>
              <a:t>other departments decide to require Statistical </a:t>
            </a:r>
            <a:r>
              <a:rPr lang="en-US" sz="3000" dirty="0" smtClean="0"/>
              <a:t>Literacy</a:t>
            </a:r>
            <a:r>
              <a:rPr lang="en-US" sz="3000" dirty="0"/>
              <a:t>, this could lead to an increase in the number of sections that need to be offered after the first two </a:t>
            </a:r>
            <a:r>
              <a:rPr lang="en-US" sz="3000" dirty="0" smtClean="0"/>
              <a:t>years.</a:t>
            </a:r>
          </a:p>
          <a:p>
            <a:pPr marL="0" indent="0">
              <a:buNone/>
            </a:pPr>
            <a:r>
              <a:rPr lang="en-US" sz="3000" b="1" dirty="0" smtClean="0"/>
              <a:t>C. Course Fees &amp; Status</a:t>
            </a:r>
            <a:r>
              <a:rPr lang="en-US" sz="3000" dirty="0" smtClean="0"/>
              <a:t>:  No fees; elective.</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13</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780213302"/>
      </p:ext>
    </p:extLst>
  </p:cSld>
  <p:clrMapOvr>
    <a:masterClrMapping/>
  </p:clrMapOvr>
  <p:transition spd="slow">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MATH 1300:</a:t>
            </a:r>
            <a:br>
              <a:rPr lang="en-US" dirty="0" smtClean="0"/>
            </a:br>
            <a:r>
              <a:rPr lang="en-US" dirty="0" smtClean="0"/>
              <a:t>1c Syllabus (2)</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b="1" dirty="0"/>
              <a:t>Goals </a:t>
            </a:r>
            <a:r>
              <a:rPr lang="en-US" sz="2800" dirty="0"/>
              <a:t>To help students think critically about statistics as evidence in arguments: to see the story behind the story. To help students see value in becoming statistically literate.</a:t>
            </a:r>
          </a:p>
          <a:p>
            <a:pPr marL="0" indent="0">
              <a:buNone/>
            </a:pPr>
            <a:endParaRPr lang="en-US" sz="1000" dirty="0"/>
          </a:p>
          <a:p>
            <a:pPr marL="0" indent="0">
              <a:buNone/>
            </a:pPr>
            <a:r>
              <a:rPr lang="en-US" sz="2800" b="1" dirty="0"/>
              <a:t>Required </a:t>
            </a:r>
            <a:r>
              <a:rPr lang="en-US" sz="2800" dirty="0"/>
              <a:t>Text: </a:t>
            </a:r>
            <a:r>
              <a:rPr lang="en-US" sz="2800" i="1" dirty="0"/>
              <a:t>Statistical Literacy 2021 </a:t>
            </a:r>
            <a:r>
              <a:rPr lang="en-US" sz="2800" dirty="0"/>
              <a:t>by Schield. Registration in the online forum</a:t>
            </a:r>
            <a:r>
              <a:rPr lang="en-US" sz="2800" dirty="0" smtClean="0"/>
              <a:t>.</a:t>
            </a:r>
          </a:p>
          <a:p>
            <a:pPr marL="0" indent="0">
              <a:buNone/>
            </a:pPr>
            <a:endParaRPr lang="en-US" sz="2400" dirty="0" smtClean="0"/>
          </a:p>
          <a:p>
            <a:pPr marL="0" indent="0">
              <a:buNone/>
            </a:pPr>
            <a:r>
              <a:rPr lang="en-US" sz="2800" b="1" dirty="0"/>
              <a:t>Grading Components Requirements: </a:t>
            </a:r>
            <a:br>
              <a:rPr lang="en-US" sz="2800" b="1" dirty="0"/>
            </a:br>
            <a:r>
              <a:rPr lang="en-US" sz="2400" dirty="0"/>
              <a:t>Chapter Exercises (7@3%) 21%, </a:t>
            </a:r>
            <a:r>
              <a:rPr lang="en-US" sz="2400" dirty="0" smtClean="0"/>
              <a:t/>
            </a:r>
            <a:br>
              <a:rPr lang="en-US" sz="2400" dirty="0" smtClean="0"/>
            </a:br>
            <a:r>
              <a:rPr lang="en-US" sz="2400" dirty="0" smtClean="0"/>
              <a:t>Forum </a:t>
            </a:r>
            <a:r>
              <a:rPr lang="en-US" sz="2400" dirty="0"/>
              <a:t>writing (10-16 cases) 20%; Project and Attendance 9%; Exams (two) 18%;  Final Exam 30%;  Course Evaluations 2</a:t>
            </a:r>
            <a:r>
              <a:rPr lang="en-US" sz="2400" dirty="0" smtClean="0"/>
              <a:t>%</a:t>
            </a:r>
            <a:endParaRPr lang="en-US" sz="2400" dirty="0"/>
          </a:p>
          <a:p>
            <a:pPr marL="0" indent="0">
              <a:buNone/>
            </a:pPr>
            <a:endParaRPr lang="en-US" sz="2600"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14</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3065488883"/>
      </p:ext>
    </p:extLst>
  </p:cSld>
  <p:clrMapOvr>
    <a:masterClrMapping/>
  </p:clrMapOvr>
  <p:transition spd="slow">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7363"/>
            <a:ext cx="7742238" cy="1066800"/>
          </a:xfrm>
        </p:spPr>
        <p:txBody>
          <a:bodyPr/>
          <a:lstStyle/>
          <a:p>
            <a:r>
              <a:rPr lang="en-US" dirty="0" smtClean="0"/>
              <a:t>New Course MATH 1300:</a:t>
            </a:r>
            <a:br>
              <a:rPr lang="en-US" dirty="0" smtClean="0"/>
            </a:br>
            <a:r>
              <a:rPr lang="en-US" dirty="0" smtClean="0"/>
              <a:t>1c Syllabus Schedule by Week</a:t>
            </a:r>
            <a:endParaRPr lang="en-US" dirty="0"/>
          </a:p>
        </p:txBody>
      </p:sp>
      <p:sp>
        <p:nvSpPr>
          <p:cNvPr id="3" name="Content Placeholder 2"/>
          <p:cNvSpPr>
            <a:spLocks noGrp="1"/>
          </p:cNvSpPr>
          <p:nvPr>
            <p:ph idx="1"/>
          </p:nvPr>
        </p:nvSpPr>
        <p:spPr>
          <a:xfrm>
            <a:off x="388307" y="1833562"/>
            <a:ext cx="8342334" cy="4795838"/>
          </a:xfrm>
        </p:spPr>
        <p:txBody>
          <a:bodyPr/>
          <a:lstStyle/>
          <a:p>
            <a:pPr marL="0" indent="0">
              <a:buNone/>
            </a:pPr>
            <a:r>
              <a:rPr lang="en-US" dirty="0" smtClean="0"/>
              <a:t>1: Ch </a:t>
            </a:r>
            <a:r>
              <a:rPr lang="en-US" dirty="0"/>
              <a:t>1 Statistics in Arguments. Take </a:t>
            </a:r>
            <a:r>
              <a:rPr lang="en-US" dirty="0" smtClean="0"/>
              <a:t>CARE</a:t>
            </a:r>
            <a:br>
              <a:rPr lang="en-US" dirty="0" smtClean="0"/>
            </a:br>
            <a:r>
              <a:rPr lang="en-US" dirty="0" smtClean="0"/>
              <a:t>2: Ch 2 Forming comparisons. control influences</a:t>
            </a:r>
            <a:br>
              <a:rPr lang="en-US" dirty="0" smtClean="0"/>
            </a:br>
            <a:r>
              <a:rPr lang="en-US" dirty="0" smtClean="0"/>
              <a:t>3: Evaluate news stories; review homework</a:t>
            </a:r>
            <a:br>
              <a:rPr lang="en-US" dirty="0" smtClean="0"/>
            </a:br>
            <a:r>
              <a:rPr lang="en-US" dirty="0" smtClean="0"/>
              <a:t>4: Ch 3 Understanding Measurements</a:t>
            </a:r>
            <a:br>
              <a:rPr lang="en-US" dirty="0" smtClean="0"/>
            </a:br>
            <a:r>
              <a:rPr lang="en-US" dirty="0" smtClean="0"/>
              <a:t>5: Ch 4 Percent and percentage grammar</a:t>
            </a:r>
            <a:br>
              <a:rPr lang="en-US" dirty="0" smtClean="0"/>
            </a:br>
            <a:r>
              <a:rPr lang="en-US" dirty="0" smtClean="0"/>
              <a:t>6: Ch 5 Reading ratios in tables and graphs </a:t>
            </a:r>
            <a:br>
              <a:rPr lang="en-US" dirty="0" smtClean="0"/>
            </a:br>
            <a:r>
              <a:rPr lang="en-US" dirty="0" smtClean="0"/>
              <a:t>7: </a:t>
            </a:r>
            <a:r>
              <a:rPr lang="en-US" dirty="0"/>
              <a:t>Evaluate news stories; review </a:t>
            </a:r>
            <a:r>
              <a:rPr lang="en-US" dirty="0" smtClean="0"/>
              <a:t>homework</a:t>
            </a:r>
            <a:br>
              <a:rPr lang="en-US" dirty="0" smtClean="0"/>
            </a:br>
            <a:r>
              <a:rPr lang="en-US" dirty="0" smtClean="0"/>
              <a:t>8: Review Ch 1-4.  Exam 1</a:t>
            </a:r>
            <a:br>
              <a:rPr lang="en-US" dirty="0" smtClean="0"/>
            </a:br>
            <a:endParaRPr lang="en-US"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15</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3492322235"/>
      </p:ext>
    </p:extLst>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7363"/>
            <a:ext cx="7742238" cy="1066800"/>
          </a:xfrm>
        </p:spPr>
        <p:txBody>
          <a:bodyPr/>
          <a:lstStyle/>
          <a:p>
            <a:r>
              <a:rPr lang="en-US" dirty="0" smtClean="0"/>
              <a:t>New Course MATH 1300:</a:t>
            </a:r>
            <a:br>
              <a:rPr lang="en-US" dirty="0" smtClean="0"/>
            </a:br>
            <a:r>
              <a:rPr lang="en-US" dirty="0" smtClean="0"/>
              <a:t>1c Syllabus Schedule by Week</a:t>
            </a:r>
            <a:endParaRPr lang="en-US" dirty="0"/>
          </a:p>
        </p:txBody>
      </p:sp>
      <p:sp>
        <p:nvSpPr>
          <p:cNvPr id="3" name="Content Placeholder 2"/>
          <p:cNvSpPr>
            <a:spLocks noGrp="1"/>
          </p:cNvSpPr>
          <p:nvPr>
            <p:ph idx="1"/>
          </p:nvPr>
        </p:nvSpPr>
        <p:spPr>
          <a:xfrm>
            <a:off x="475989" y="1833562"/>
            <a:ext cx="8134611" cy="4795838"/>
          </a:xfrm>
        </p:spPr>
        <p:txBody>
          <a:bodyPr/>
          <a:lstStyle/>
          <a:p>
            <a:pPr marL="0" indent="0">
              <a:buNone/>
            </a:pPr>
            <a:r>
              <a:rPr lang="en-US" dirty="0" smtClean="0"/>
              <a:t>9: Ch 6 Compare ratios</a:t>
            </a:r>
            <a:br>
              <a:rPr lang="en-US" dirty="0" smtClean="0"/>
            </a:br>
            <a:r>
              <a:rPr lang="en-US" dirty="0" smtClean="0"/>
              <a:t>10 Ch 7 Interpret difficult ratios, Medical tests.</a:t>
            </a:r>
            <a:br>
              <a:rPr lang="en-US" dirty="0" smtClean="0"/>
            </a:br>
            <a:r>
              <a:rPr lang="en-US" dirty="0" smtClean="0"/>
              <a:t>11 Evaluate news stories and Exam #1</a:t>
            </a:r>
            <a:r>
              <a:rPr lang="en-US" dirty="0"/>
              <a:t/>
            </a:r>
            <a:br>
              <a:rPr lang="en-US" dirty="0"/>
            </a:br>
            <a:r>
              <a:rPr lang="en-US" dirty="0" smtClean="0"/>
              <a:t>12 </a:t>
            </a:r>
            <a:r>
              <a:rPr lang="en-US" dirty="0"/>
              <a:t>Review Ch 4-6. </a:t>
            </a:r>
            <a:r>
              <a:rPr lang="en-US" b="1" dirty="0"/>
              <a:t>Exam 2: Ch 4-6</a:t>
            </a:r>
            <a:r>
              <a:rPr lang="en-US" b="1" dirty="0" smtClean="0"/>
              <a:t>.</a:t>
            </a:r>
            <a:br>
              <a:rPr lang="en-US" b="1" dirty="0" smtClean="0"/>
            </a:br>
            <a:r>
              <a:rPr lang="en-US" dirty="0" smtClean="0"/>
              <a:t>13 Ch 8 Samples, significance and confounding</a:t>
            </a:r>
            <a:r>
              <a:rPr lang="en-US" dirty="0"/>
              <a:t/>
            </a:r>
            <a:br>
              <a:rPr lang="en-US" dirty="0"/>
            </a:br>
            <a:r>
              <a:rPr lang="en-US" dirty="0" smtClean="0"/>
              <a:t>14 Evaluate news stories, Review homework, </a:t>
            </a:r>
            <a:br>
              <a:rPr lang="en-US" dirty="0" smtClean="0"/>
            </a:br>
            <a:r>
              <a:rPr lang="en-US" dirty="0" smtClean="0"/>
              <a:t>15 Evaluate news stories. Review Exam 2</a:t>
            </a:r>
            <a:br>
              <a:rPr lang="en-US" dirty="0" smtClean="0"/>
            </a:br>
            <a:r>
              <a:rPr lang="en-US" dirty="0" smtClean="0"/>
              <a:t>16 Review Ch 1-4,  Ch 5-8. </a:t>
            </a:r>
            <a:br>
              <a:rPr lang="en-US" dirty="0" smtClean="0"/>
            </a:br>
            <a:r>
              <a:rPr lang="en-US" dirty="0" smtClean="0"/>
              <a:t>17 Final Exam Ch 1-8. </a:t>
            </a:r>
            <a:r>
              <a:rPr lang="en-US" dirty="0"/>
              <a:t/>
            </a:r>
            <a:br>
              <a:rPr lang="en-US" dirty="0"/>
            </a:br>
            <a:r>
              <a:rPr lang="en-US" dirty="0" smtClean="0"/>
              <a:t>Note: UNM semester is 17 weeks</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16</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3423974706"/>
      </p:ext>
    </p:extLst>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Course MATH 1300:</a:t>
            </a:r>
            <a:br>
              <a:rPr lang="en-US" dirty="0" smtClean="0"/>
            </a:br>
            <a:r>
              <a:rPr lang="en-US" dirty="0" smtClean="0"/>
              <a:t>4a Form C: Program Change</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dirty="0" smtClean="0"/>
              <a:t>New Course: Statistical Literacy</a:t>
            </a:r>
          </a:p>
          <a:p>
            <a:pPr marL="0" indent="0">
              <a:buNone/>
            </a:pPr>
            <a:endParaRPr lang="en-US" sz="2800" dirty="0"/>
          </a:p>
          <a:p>
            <a:pPr marL="0" indent="0">
              <a:buNone/>
            </a:pPr>
            <a:r>
              <a:rPr lang="en-US" sz="2800" dirty="0" smtClean="0"/>
              <a:t>Reasons </a:t>
            </a:r>
            <a:r>
              <a:rPr lang="en-US" sz="2800" dirty="0"/>
              <a:t>for Request: </a:t>
            </a:r>
            <a:r>
              <a:rPr lang="en-US" sz="2800" i="1" dirty="0"/>
              <a:t>To serve the changing needs of our diverse student body.  To help them read, interpret and evaluate the statistics used in arguments and the everyday news. To offer our students an alternative to our traditional statistical inference course. </a:t>
            </a:r>
            <a:endParaRPr lang="en-US" sz="2800" i="1" dirty="0" smtClean="0"/>
          </a:p>
          <a:p>
            <a:pPr marL="0" indent="0">
              <a:buNone/>
            </a:pPr>
            <a:endParaRPr lang="en-US" sz="2800" dirty="0"/>
          </a:p>
          <a:p>
            <a:pPr marL="0" indent="0">
              <a:buNone/>
            </a:pPr>
            <a:r>
              <a:rPr lang="en-US" sz="2800" dirty="0"/>
              <a:t>Does this change affect in a significant way, any other departmental programs/branch campuses</a:t>
            </a:r>
            <a:r>
              <a:rPr lang="en-US" sz="2800" dirty="0" smtClean="0"/>
              <a:t>?    NO</a:t>
            </a:r>
            <a:endParaRPr lang="en-US" sz="2800"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17</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644718860"/>
      </p:ext>
    </p:extLst>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2b Student Learning Outcomes (1)</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dirty="0" smtClean="0"/>
              <a:t>To: New Mexico Higher Education Department.</a:t>
            </a:r>
          </a:p>
          <a:p>
            <a:pPr marL="0" indent="0">
              <a:buNone/>
            </a:pPr>
            <a:r>
              <a:rPr lang="en-US" sz="2800" i="1" dirty="0"/>
              <a:t>Here are five student learning outcomes</a:t>
            </a:r>
            <a:r>
              <a:rPr lang="en-US" sz="2800" i="1" dirty="0" smtClean="0"/>
              <a:t>. They </a:t>
            </a:r>
            <a:r>
              <a:rPr lang="en-US" sz="2800" i="1" dirty="0"/>
              <a:t>encompass most of what is covered in a </a:t>
            </a:r>
            <a:r>
              <a:rPr lang="en-US" sz="2800" i="1" dirty="0" smtClean="0"/>
              <a:t> confounder‐based </a:t>
            </a:r>
            <a:r>
              <a:rPr lang="en-US" sz="2800" i="1" dirty="0"/>
              <a:t>statistical literacy </a:t>
            </a:r>
            <a:r>
              <a:rPr lang="en-US" sz="2800" i="1" dirty="0" smtClean="0"/>
              <a:t>course.  They </a:t>
            </a:r>
            <a:r>
              <a:rPr lang="en-US" sz="2800" i="1" dirty="0"/>
              <a:t>can be readily assessed.</a:t>
            </a:r>
          </a:p>
          <a:p>
            <a:r>
              <a:rPr lang="en-US" sz="2800" i="1" dirty="0"/>
              <a:t>1. Can distinguish association from causation in reality and in using ordinary English. Can </a:t>
            </a:r>
            <a:r>
              <a:rPr lang="en-US" sz="2800" i="1" dirty="0" smtClean="0"/>
              <a:t>use ordinary </a:t>
            </a:r>
            <a:r>
              <a:rPr lang="en-US" sz="2800" i="1" dirty="0"/>
              <a:t>English to form arithmetic descriptions and comparisons of statistics</a:t>
            </a:r>
            <a:r>
              <a:rPr lang="en-US" sz="2800" i="1" dirty="0" smtClean="0"/>
              <a:t>.</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18</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4111535094"/>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2b Student Learning Outcomes (2)</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i="1" dirty="0" smtClean="0"/>
              <a:t>2</a:t>
            </a:r>
            <a:r>
              <a:rPr lang="en-US" sz="2800" i="1" dirty="0"/>
              <a:t>. Can identify and evaluate known influences (confounding, assembly, randomness </a:t>
            </a:r>
            <a:r>
              <a:rPr lang="en-US" sz="2800" i="1" dirty="0" smtClean="0"/>
              <a:t>and error</a:t>
            </a:r>
            <a:r>
              <a:rPr lang="en-US" sz="2800" i="1" dirty="0"/>
              <a:t>) on a statistic. Can think hypothetically about influences </a:t>
            </a:r>
            <a:r>
              <a:rPr lang="en-US" sz="2800" i="1" dirty="0" smtClean="0"/>
              <a:t/>
            </a:r>
            <a:br>
              <a:rPr lang="en-US" sz="2800" i="1" dirty="0" smtClean="0"/>
            </a:br>
            <a:r>
              <a:rPr lang="en-US" sz="2800" i="1" dirty="0" smtClean="0"/>
              <a:t>that </a:t>
            </a:r>
            <a:r>
              <a:rPr lang="en-US" sz="2800" i="1" dirty="0"/>
              <a:t>are unknown or unmeasured.</a:t>
            </a:r>
          </a:p>
          <a:p>
            <a:pPr marL="0" indent="0">
              <a:buNone/>
            </a:pPr>
            <a:r>
              <a:rPr lang="en-US" sz="2800" i="1" dirty="0"/>
              <a:t>3. Can identify, evaluate and use various techniques to take control of – or control for – these influences. These techniques include the physical control of randomness to determine statistical significance and the mental control for the influence of measured confounders on a statistic, a statistical association and statistical significance</a:t>
            </a:r>
            <a:r>
              <a:rPr lang="en-US" sz="2800" i="1" dirty="0" smtClean="0"/>
              <a:t>.</a:t>
            </a:r>
            <a:endParaRPr lang="en-US" sz="2800" i="1"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19</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692473815"/>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has</a:t>
            </a:r>
            <a:br>
              <a:rPr lang="en-US" dirty="0" smtClean="0"/>
            </a:br>
            <a:r>
              <a:rPr lang="en-US" dirty="0" smtClean="0"/>
              <a:t>Two Main Parts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is new about Math 1300?</a:t>
            </a:r>
          </a:p>
          <a:p>
            <a:pPr marL="914400" lvl="1" indent="-514350">
              <a:buFont typeface="+mj-lt"/>
              <a:buAutoNum type="alphaLcPeriod"/>
            </a:pPr>
            <a:r>
              <a:rPr lang="en-US" dirty="0" smtClean="0"/>
              <a:t>How does Math 1300 relate to a traditional introductory statistical inference course?</a:t>
            </a:r>
          </a:p>
          <a:p>
            <a:pPr marL="914400" lvl="1" indent="-514350">
              <a:buFont typeface="+mj-lt"/>
              <a:buAutoNum type="alphaLcPeriod"/>
            </a:pPr>
            <a:r>
              <a:rPr lang="en-US" dirty="0" smtClean="0"/>
              <a:t>What textbook is being used?</a:t>
            </a:r>
          </a:p>
          <a:p>
            <a:pPr marL="914400" lvl="1" indent="-514350">
              <a:buFont typeface="+mj-lt"/>
              <a:buAutoNum type="alphaLcPeriod"/>
            </a:pPr>
            <a:r>
              <a:rPr lang="en-US" dirty="0" smtClean="0"/>
              <a:t>Does it satisfy a math requirement in the UNM core curriculum and in the New Mexico general education curriculum?</a:t>
            </a:r>
          </a:p>
          <a:p>
            <a:pPr marL="514350" indent="-514350">
              <a:buFont typeface="+mj-lt"/>
              <a:buAutoNum type="arabicPeriod"/>
            </a:pPr>
            <a:r>
              <a:rPr lang="en-US" dirty="0" smtClean="0"/>
              <a:t>How were these goals achieved?</a:t>
            </a:r>
            <a:endParaRPr lang="en-US" dirty="0"/>
          </a:p>
          <a:p>
            <a:pPr marL="400050" lvl="1" indent="0">
              <a:buNone/>
            </a:pPr>
            <a:endParaRPr lang="en-US" dirty="0" smtClean="0"/>
          </a:p>
          <a:p>
            <a:pPr marL="0" indent="0">
              <a:buNone/>
            </a:pPr>
            <a:endParaRPr lang="en-US" dirty="0" smtClean="0"/>
          </a:p>
          <a:p>
            <a:pPr marL="514350" indent="-514350">
              <a:buAutoNum type="arabicPeriod"/>
            </a:pP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a:t>
            </a:fld>
            <a:endParaRPr lang="en-US" altLang="en-US" b="0"/>
          </a:p>
        </p:txBody>
      </p:sp>
    </p:spTree>
    <p:extLst>
      <p:ext uri="{BB962C8B-B14F-4D97-AF65-F5344CB8AC3E}">
        <p14:creationId xmlns:p14="http://schemas.microsoft.com/office/powerpoint/2010/main" val="114330002"/>
      </p:ext>
    </p:extLst>
  </p:cSld>
  <p:clrMapOvr>
    <a:masterClrMapping/>
  </p:clrMapOvr>
  <p:transition spd="slow">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2b Student Learning Outcomes (3)</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i="1" dirty="0"/>
              <a:t>4. Can use ordinary English to describe and compare ratios as presented in statements, tables and graphs using percent, percentage, rate and chance grammars.</a:t>
            </a:r>
          </a:p>
          <a:p>
            <a:pPr marL="0" indent="0">
              <a:buNone/>
            </a:pPr>
            <a:r>
              <a:rPr lang="en-US" sz="2800" i="1" dirty="0"/>
              <a:t>5. Can evaluate the strength of evidence provided by statistics in the everyday media, in press releases and in journal articles</a:t>
            </a:r>
            <a:r>
              <a:rPr lang="en-US" sz="2800" dirty="0"/>
              <a:t>.</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20</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814808"/>
      </p:ext>
    </p:extLst>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3a Gen Ed Add Course</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sz="2800" b="1" dirty="0"/>
              <a:t>C. Learning </a:t>
            </a:r>
            <a:r>
              <a:rPr lang="en-US" sz="2800" b="1" dirty="0" smtClean="0"/>
              <a:t>Outcomes </a:t>
            </a:r>
            <a:endParaRPr lang="en-US" sz="2800" b="1" dirty="0"/>
          </a:p>
          <a:p>
            <a:pPr marL="0" indent="0">
              <a:buNone/>
            </a:pPr>
            <a:r>
              <a:rPr lang="en-US" sz="2800" dirty="0" smtClean="0"/>
              <a:t>[</a:t>
            </a:r>
            <a:r>
              <a:rPr lang="en-US" sz="2800" i="1" dirty="0" smtClean="0"/>
              <a:t>Same five as the Student Learning Outcomes: </a:t>
            </a:r>
            <a:r>
              <a:rPr lang="en-US" sz="2800" i="1" dirty="0" err="1" smtClean="0"/>
              <a:t>SLOs</a:t>
            </a:r>
            <a:r>
              <a:rPr lang="en-US" sz="2800" dirty="0" smtClean="0"/>
              <a:t>]</a:t>
            </a:r>
          </a:p>
          <a:p>
            <a:pPr marL="0" indent="0">
              <a:spcBef>
                <a:spcPts val="0"/>
              </a:spcBef>
              <a:buNone/>
            </a:pPr>
            <a:r>
              <a:rPr lang="en-US" sz="1000" dirty="0" smtClean="0"/>
              <a:t/>
            </a:r>
            <a:br>
              <a:rPr lang="en-US" sz="1000" dirty="0" smtClean="0"/>
            </a:br>
            <a:endParaRPr lang="en-US" sz="1000" dirty="0" smtClean="0"/>
          </a:p>
          <a:p>
            <a:pPr marL="0" indent="0">
              <a:spcBef>
                <a:spcPts val="0"/>
              </a:spcBef>
              <a:buNone/>
            </a:pPr>
            <a:endParaRPr lang="en-US" sz="1000" dirty="0"/>
          </a:p>
          <a:p>
            <a:pPr marL="0" indent="0">
              <a:spcBef>
                <a:spcPts val="0"/>
              </a:spcBef>
              <a:buNone/>
            </a:pPr>
            <a:r>
              <a:rPr lang="en-US" sz="2800" dirty="0" smtClean="0"/>
              <a:t>Show how the course connects to three of the New Mexico Higher Education </a:t>
            </a:r>
            <a:r>
              <a:rPr lang="en-US" sz="2800" dirty="0"/>
              <a:t>g</a:t>
            </a:r>
            <a:r>
              <a:rPr lang="en-US" sz="2800" dirty="0" smtClean="0"/>
              <a:t>eneral education skills.  These three were chosen:</a:t>
            </a:r>
          </a:p>
          <a:p>
            <a:pPr>
              <a:spcBef>
                <a:spcPts val="0"/>
              </a:spcBef>
            </a:pPr>
            <a:r>
              <a:rPr lang="en-US" sz="2800" dirty="0" smtClean="0"/>
              <a:t>Critical Thinking,</a:t>
            </a:r>
          </a:p>
          <a:p>
            <a:pPr>
              <a:spcBef>
                <a:spcPts val="0"/>
              </a:spcBef>
            </a:pPr>
            <a:r>
              <a:rPr lang="en-US" sz="2800" dirty="0" smtClean="0"/>
              <a:t>Quantitative Reasoning, and</a:t>
            </a:r>
          </a:p>
          <a:p>
            <a:pPr>
              <a:spcBef>
                <a:spcPts val="0"/>
              </a:spcBef>
            </a:pPr>
            <a:r>
              <a:rPr lang="en-US" sz="2800" dirty="0" smtClean="0"/>
              <a:t>Communications</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21</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2908374660"/>
      </p:ext>
    </p:extLst>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3a Gen Ed Add Course</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dirty="0" smtClean="0"/>
              <a:t>In </a:t>
            </a:r>
            <a:r>
              <a:rPr lang="en-US" dirty="0"/>
              <a:t>this box, provide a narrative that explains how the proposed course addresses </a:t>
            </a:r>
            <a:r>
              <a:rPr lang="en-US" dirty="0" smtClean="0"/>
              <a:t>the outcomes </a:t>
            </a:r>
            <a:r>
              <a:rPr lang="en-US" dirty="0"/>
              <a:t>of </a:t>
            </a:r>
            <a:r>
              <a:rPr lang="en-US" dirty="0" smtClean="0"/>
              <a:t>this essential </a:t>
            </a:r>
            <a:r>
              <a:rPr lang="en-US" dirty="0"/>
              <a:t>skill. 250 – 400 </a:t>
            </a:r>
            <a:r>
              <a:rPr lang="en-US" dirty="0" smtClean="0"/>
              <a:t>words.  [See paper for StatLit response.]</a:t>
            </a:r>
          </a:p>
          <a:p>
            <a:pPr marL="0" indent="0">
              <a:buNone/>
            </a:pPr>
            <a:endParaRPr lang="en-US" i="1" dirty="0"/>
          </a:p>
          <a:p>
            <a:pPr marL="0" indent="0">
              <a:buNone/>
            </a:pPr>
            <a:r>
              <a:rPr lang="en-US" b="1" dirty="0" smtClean="0"/>
              <a:t>Skill #1</a:t>
            </a:r>
            <a:r>
              <a:rPr lang="en-US" b="1" dirty="0"/>
              <a:t>: Critical Thinking</a:t>
            </a:r>
            <a:r>
              <a:rPr lang="en-US" dirty="0"/>
              <a:t>. </a:t>
            </a:r>
            <a:r>
              <a:rPr lang="en-US" i="1" u="sng" dirty="0"/>
              <a:t>Problem Setting; Evidence Acquisition; Evidence Evaluation; and Reasoning/Conclusion</a:t>
            </a:r>
          </a:p>
          <a:p>
            <a:pPr marL="0" indent="0">
              <a:buNone/>
            </a:pPr>
            <a:endParaRPr lang="en-US" i="1"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22</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450154278"/>
      </p:ext>
    </p:extLst>
  </p:cSld>
  <p:clrMapOvr>
    <a:masterClrMapping/>
  </p:clrMapOvr>
  <p:transition spd="slow">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3a Gen Ed Add Course</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b="1" dirty="0" smtClean="0"/>
              <a:t>Skill #2: </a:t>
            </a:r>
            <a:r>
              <a:rPr lang="en-US" b="1" dirty="0"/>
              <a:t>Quantitative Reasoning</a:t>
            </a:r>
            <a:r>
              <a:rPr lang="en-US" dirty="0"/>
              <a:t>. </a:t>
            </a:r>
            <a:r>
              <a:rPr lang="en-US" sz="2800" i="1" dirty="0"/>
              <a:t>Communication/Representation of Quantitative Information</a:t>
            </a:r>
            <a:r>
              <a:rPr lang="en-US" sz="2800" i="1" dirty="0" smtClean="0"/>
              <a:t>; Analysis </a:t>
            </a:r>
            <a:r>
              <a:rPr lang="en-US" sz="2800" i="1" dirty="0"/>
              <a:t>of Quantitative Arguments; and Application of Quantitative </a:t>
            </a:r>
            <a:r>
              <a:rPr lang="en-US" sz="2800" i="1" dirty="0" smtClean="0"/>
              <a:t>Models</a:t>
            </a:r>
          </a:p>
          <a:p>
            <a:pPr marL="0" indent="0">
              <a:buNone/>
            </a:pPr>
            <a:endParaRPr lang="en-US" b="1" dirty="0" smtClean="0"/>
          </a:p>
          <a:p>
            <a:pPr marL="0" indent="0">
              <a:buNone/>
            </a:pPr>
            <a:r>
              <a:rPr lang="en-US" b="1" dirty="0" smtClean="0"/>
              <a:t>Skill #3</a:t>
            </a:r>
            <a:r>
              <a:rPr lang="en-US" b="1" dirty="0"/>
              <a:t>: Communication. </a:t>
            </a:r>
            <a:r>
              <a:rPr lang="en-US" b="1" dirty="0" smtClean="0"/>
              <a:t/>
            </a:r>
            <a:br>
              <a:rPr lang="en-US" b="1" dirty="0" smtClean="0"/>
            </a:br>
            <a:r>
              <a:rPr lang="en-US" sz="2800" dirty="0" smtClean="0"/>
              <a:t>Genre </a:t>
            </a:r>
            <a:r>
              <a:rPr lang="en-US" sz="2800" dirty="0"/>
              <a:t>and Medium Awareness, Application and Versatility; Strategies for Understanding and </a:t>
            </a:r>
            <a:r>
              <a:rPr lang="en-US" sz="2800" u="sng" dirty="0"/>
              <a:t>Evaluating Messages</a:t>
            </a:r>
            <a:r>
              <a:rPr lang="en-US" sz="2800" dirty="0"/>
              <a:t>; and </a:t>
            </a:r>
            <a:r>
              <a:rPr lang="en-US" sz="2800" u="sng" dirty="0"/>
              <a:t>Evaluation and Production of Arguments</a:t>
            </a:r>
            <a:r>
              <a:rPr lang="en-US" sz="2800" dirty="0"/>
              <a:t>.</a:t>
            </a:r>
          </a:p>
          <a:p>
            <a:pPr marL="0" indent="0">
              <a:buNone/>
            </a:pPr>
            <a:endParaRPr lang="en-US" i="1"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23</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871161583"/>
      </p:ext>
    </p:extLst>
  </p:cSld>
  <p:clrMapOvr>
    <a:masterClrMapping/>
  </p:clrMapOvr>
  <p:transition spd="slow">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Literacy NM </a:t>
            </a:r>
            <a:r>
              <a:rPr lang="en-US" dirty="0" err="1" smtClean="0"/>
              <a:t>HED</a:t>
            </a:r>
            <a:r>
              <a:rPr lang="en-US" dirty="0" smtClean="0"/>
              <a:t>:</a:t>
            </a:r>
            <a:br>
              <a:rPr lang="en-US" dirty="0" smtClean="0"/>
            </a:br>
            <a:r>
              <a:rPr lang="en-US" dirty="0" smtClean="0"/>
              <a:t>3b: Assessment of </a:t>
            </a:r>
            <a:r>
              <a:rPr lang="en-US" dirty="0" err="1" smtClean="0"/>
              <a:t>SLOs</a:t>
            </a:r>
            <a:endParaRPr lang="en-US" dirty="0"/>
          </a:p>
        </p:txBody>
      </p:sp>
      <p:sp>
        <p:nvSpPr>
          <p:cNvPr id="3" name="Content Placeholder 2"/>
          <p:cNvSpPr>
            <a:spLocks noGrp="1"/>
          </p:cNvSpPr>
          <p:nvPr>
            <p:ph idx="1"/>
          </p:nvPr>
        </p:nvSpPr>
        <p:spPr>
          <a:xfrm>
            <a:off x="609600" y="1833562"/>
            <a:ext cx="8001000" cy="4795838"/>
          </a:xfrm>
        </p:spPr>
        <p:txBody>
          <a:bodyPr/>
          <a:lstStyle/>
          <a:p>
            <a:pPr marL="0" indent="0">
              <a:buNone/>
            </a:pPr>
            <a:r>
              <a:rPr lang="en-US" dirty="0" smtClean="0"/>
              <a:t>Methods of assessment</a:t>
            </a:r>
            <a:r>
              <a:rPr lang="en-US" dirty="0" smtClean="0"/>
              <a:t>:</a:t>
            </a:r>
          </a:p>
          <a:p>
            <a:pPr marL="0" indent="0">
              <a:buNone/>
            </a:pPr>
            <a:endParaRPr lang="en-US" sz="600" i="1" dirty="0" smtClean="0"/>
          </a:p>
          <a:p>
            <a:r>
              <a:rPr lang="en-US" i="1" dirty="0" smtClean="0"/>
              <a:t>Multiple </a:t>
            </a:r>
            <a:r>
              <a:rPr lang="en-US" i="1" dirty="0"/>
              <a:t>choice </a:t>
            </a:r>
            <a:r>
              <a:rPr lang="en-US" i="1" dirty="0" smtClean="0"/>
              <a:t>questions in exercises and tests</a:t>
            </a:r>
            <a:endParaRPr lang="en-US" i="1" dirty="0" smtClean="0"/>
          </a:p>
          <a:p>
            <a:pPr>
              <a:spcBef>
                <a:spcPts val="1800"/>
              </a:spcBef>
            </a:pPr>
            <a:r>
              <a:rPr lang="en-US" i="1" dirty="0" smtClean="0"/>
              <a:t>Writing one-line statements </a:t>
            </a:r>
            <a:r>
              <a:rPr lang="en-US" i="1" dirty="0" smtClean="0"/>
              <a:t>that describe or compare counts, average, rates </a:t>
            </a:r>
            <a:r>
              <a:rPr lang="en-US" i="1" dirty="0"/>
              <a:t>&amp;</a:t>
            </a:r>
            <a:r>
              <a:rPr lang="en-US" i="1" dirty="0" smtClean="0"/>
              <a:t> percents.</a:t>
            </a:r>
            <a:endParaRPr lang="en-US" i="1" dirty="0" smtClean="0"/>
          </a:p>
          <a:p>
            <a:pPr>
              <a:spcBef>
                <a:spcPts val="1800"/>
              </a:spcBef>
            </a:pPr>
            <a:r>
              <a:rPr lang="en-US" i="1" dirty="0" smtClean="0"/>
              <a:t>Writing well-reasoned arguments in analyzing </a:t>
            </a:r>
            <a:r>
              <a:rPr lang="en-US" i="1" dirty="0"/>
              <a:t>news </a:t>
            </a:r>
            <a:r>
              <a:rPr lang="en-US" i="1" dirty="0" smtClean="0"/>
              <a:t>stories tables and graphs (online)</a:t>
            </a:r>
            <a:endParaRPr lang="en-US" i="1"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24</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612232072"/>
      </p:ext>
    </p:extLst>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Literacy: </a:t>
            </a:r>
            <a:br>
              <a:rPr lang="en-US" dirty="0"/>
            </a:br>
            <a:r>
              <a:rPr lang="en-US" dirty="0"/>
              <a:t>MATH 1300 in the UNM Catalog</a:t>
            </a:r>
          </a:p>
        </p:txBody>
      </p:sp>
      <p:sp>
        <p:nvSpPr>
          <p:cNvPr id="3" name="Content Placeholder 2"/>
          <p:cNvSpPr>
            <a:spLocks noGrp="1"/>
          </p:cNvSpPr>
          <p:nvPr>
            <p:ph idx="1"/>
          </p:nvPr>
        </p:nvSpPr>
        <p:spPr/>
        <p:txBody>
          <a:bodyPr/>
          <a:lstStyle/>
          <a:p>
            <a:pPr marL="0" indent="0">
              <a:buNone/>
            </a:pPr>
            <a:r>
              <a:rPr lang="en-US" dirty="0"/>
              <a:t>.</a:t>
            </a:r>
          </a:p>
          <a:p>
            <a:pPr marL="0" indent="0">
              <a:buNone/>
            </a:pPr>
            <a:endParaRPr lang="en-US"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3</a:t>
            </a:fld>
            <a:endParaRPr lang="en-US" altLang="en-US" b="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942" y="1833562"/>
            <a:ext cx="8718115" cy="4795838"/>
          </a:xfrm>
          <a:prstGeom prst="rect">
            <a:avLst/>
          </a:prstGeom>
        </p:spPr>
      </p:pic>
      <p:sp>
        <p:nvSpPr>
          <p:cNvPr id="6" name="TextBox 5"/>
          <p:cNvSpPr txBox="1"/>
          <p:nvPr/>
        </p:nvSpPr>
        <p:spPr>
          <a:xfrm>
            <a:off x="0" y="172845"/>
            <a:ext cx="1119226" cy="289310"/>
          </a:xfrm>
          <a:prstGeom prst="rect">
            <a:avLst/>
          </a:prstGeom>
          <a:noFill/>
        </p:spPr>
        <p:txBody>
          <a:bodyPr wrap="square" rtlCol="0">
            <a:spAutoFit/>
          </a:bodyPr>
          <a:lstStyle/>
          <a:p>
            <a:r>
              <a:rPr lang="en-US" sz="1600" dirty="0" smtClean="0"/>
              <a:t>Part 1</a:t>
            </a:r>
            <a:endParaRPr lang="en-US" sz="1600" dirty="0"/>
          </a:p>
        </p:txBody>
      </p:sp>
    </p:spTree>
    <p:extLst>
      <p:ext uri="{BB962C8B-B14F-4D97-AF65-F5344CB8AC3E}">
        <p14:creationId xmlns:p14="http://schemas.microsoft.com/office/powerpoint/2010/main" val="4064789870"/>
      </p:ext>
    </p:extLst>
  </p:cSld>
  <p:clrMapOvr>
    <a:masterClrMapping/>
  </p:clrMapOvr>
  <p:transition spd="slow">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 Math 1300:</a:t>
            </a:r>
            <a:br>
              <a:rPr lang="en-US" dirty="0" smtClean="0"/>
            </a:br>
            <a:r>
              <a:rPr lang="en-US" dirty="0" smtClean="0"/>
              <a:t>Quick Summary</a:t>
            </a:r>
            <a:endParaRPr lang="en-US" dirty="0"/>
          </a:p>
        </p:txBody>
      </p:sp>
      <p:sp>
        <p:nvSpPr>
          <p:cNvPr id="3" name="Content Placeholder 2"/>
          <p:cNvSpPr>
            <a:spLocks noGrp="1"/>
          </p:cNvSpPr>
          <p:nvPr>
            <p:ph idx="1"/>
          </p:nvPr>
        </p:nvSpPr>
        <p:spPr>
          <a:xfrm>
            <a:off x="485775" y="1981200"/>
            <a:ext cx="8172450" cy="4648200"/>
          </a:xfrm>
        </p:spPr>
        <p:txBody>
          <a:bodyPr/>
          <a:lstStyle/>
          <a:p>
            <a:pPr marL="463550" indent="-463550">
              <a:spcBef>
                <a:spcPts val="0"/>
              </a:spcBef>
              <a:spcAft>
                <a:spcPts val="1200"/>
              </a:spcAft>
              <a:buNone/>
            </a:pPr>
            <a:r>
              <a:rPr lang="en-US" dirty="0"/>
              <a:t>Less than 30% overlap with traditional statistics</a:t>
            </a:r>
          </a:p>
          <a:p>
            <a:pPr marL="463550" indent="-463550">
              <a:spcBef>
                <a:spcPts val="0"/>
              </a:spcBef>
              <a:spcAft>
                <a:spcPts val="1200"/>
              </a:spcAft>
              <a:buNone/>
            </a:pPr>
            <a:r>
              <a:rPr lang="en-US" dirty="0"/>
              <a:t>Holistic: Studies all influences on a statistic:</a:t>
            </a:r>
            <a:br>
              <a:rPr lang="en-US" dirty="0"/>
            </a:br>
            <a:r>
              <a:rPr lang="en-US" dirty="0"/>
              <a:t>confounding, assembly, randomness &amp; error</a:t>
            </a:r>
          </a:p>
          <a:p>
            <a:pPr marL="228600" indent="-228600">
              <a:spcBef>
                <a:spcPts val="0"/>
              </a:spcBef>
              <a:spcAft>
                <a:spcPts val="1200"/>
              </a:spcAft>
              <a:buNone/>
            </a:pPr>
            <a:r>
              <a:rPr lang="en-US" dirty="0" smtClean="0"/>
              <a:t>Statistical: Study design, </a:t>
            </a:r>
            <a:r>
              <a:rPr lang="en-US" dirty="0"/>
              <a:t>Cornfield </a:t>
            </a:r>
            <a:r>
              <a:rPr lang="en-US" dirty="0" smtClean="0"/>
              <a:t>conditions,</a:t>
            </a:r>
            <a:r>
              <a:rPr lang="en-US" dirty="0"/>
              <a:t> </a:t>
            </a:r>
            <a:r>
              <a:rPr lang="en-US" dirty="0" smtClean="0"/>
              <a:t>confounder-influence on statistical significance</a:t>
            </a:r>
            <a:endParaRPr lang="en-US" dirty="0"/>
          </a:p>
          <a:p>
            <a:pPr marL="463550" indent="-463550">
              <a:spcBef>
                <a:spcPts val="0"/>
              </a:spcBef>
              <a:spcAft>
                <a:spcPts val="1200"/>
              </a:spcAft>
              <a:buNone/>
            </a:pPr>
            <a:r>
              <a:rPr lang="en-US" dirty="0"/>
              <a:t>GAISE 2016: MV </a:t>
            </a:r>
            <a:r>
              <a:rPr lang="en-US" dirty="0" smtClean="0"/>
              <a:t>regression: standardization</a:t>
            </a:r>
            <a:endParaRPr lang="en-US" dirty="0"/>
          </a:p>
          <a:p>
            <a:pPr marL="463550" indent="-463550">
              <a:spcBef>
                <a:spcPts val="0"/>
              </a:spcBef>
              <a:spcAft>
                <a:spcPts val="1200"/>
              </a:spcAft>
              <a:buNone/>
            </a:pPr>
            <a:r>
              <a:rPr lang="en-US" dirty="0"/>
              <a:t>Ordinary English: conditional probability</a:t>
            </a:r>
          </a:p>
          <a:p>
            <a:pPr marL="463550" indent="-463550">
              <a:spcBef>
                <a:spcPts val="0"/>
              </a:spcBef>
              <a:spcAft>
                <a:spcPts val="1200"/>
              </a:spcAft>
              <a:buNone/>
            </a:pPr>
            <a:r>
              <a:rPr lang="en-US" dirty="0"/>
              <a:t>Applied/literary: Analyze </a:t>
            </a:r>
            <a:r>
              <a:rPr lang="en-US" dirty="0" smtClean="0"/>
              <a:t>one or two cases/week</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4</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1</a:t>
            </a:r>
            <a:endParaRPr lang="en-US" sz="1600" dirty="0"/>
          </a:p>
        </p:txBody>
      </p:sp>
    </p:spTree>
    <p:extLst>
      <p:ext uri="{BB962C8B-B14F-4D97-AF65-F5344CB8AC3E}">
        <p14:creationId xmlns:p14="http://schemas.microsoft.com/office/powerpoint/2010/main" val="1721092519"/>
      </p:ext>
    </p:extLst>
  </p:cSld>
  <p:clrMapOvr>
    <a:masterClrMapping/>
  </p:clrMapOvr>
  <p:transition spd="slow">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 Math 1300:</a:t>
            </a:r>
            <a:br>
              <a:rPr lang="en-US" dirty="0" smtClean="0"/>
            </a:br>
            <a:r>
              <a:rPr lang="en-US" dirty="0" smtClean="0"/>
              <a:t>Big Ideas</a:t>
            </a:r>
            <a:endParaRPr lang="en-US" dirty="0"/>
          </a:p>
        </p:txBody>
      </p:sp>
      <p:sp>
        <p:nvSpPr>
          <p:cNvPr id="3" name="Content Placeholder 2"/>
          <p:cNvSpPr>
            <a:spLocks noGrp="1"/>
          </p:cNvSpPr>
          <p:nvPr>
            <p:ph idx="1"/>
          </p:nvPr>
        </p:nvSpPr>
        <p:spPr/>
        <p:txBody>
          <a:bodyPr/>
          <a:lstStyle/>
          <a:p>
            <a:pPr marL="463550" indent="-463550">
              <a:spcBef>
                <a:spcPts val="0"/>
              </a:spcBef>
              <a:spcAft>
                <a:spcPts val="1200"/>
              </a:spcAft>
              <a:buNone/>
            </a:pPr>
            <a:r>
              <a:rPr lang="en-US" dirty="0"/>
              <a:t>Association is not [always] causation;</a:t>
            </a:r>
            <a:br>
              <a:rPr lang="en-US" dirty="0"/>
            </a:br>
            <a:r>
              <a:rPr lang="en-US" dirty="0"/>
              <a:t>Disparity is not [always] discrimination</a:t>
            </a:r>
          </a:p>
          <a:p>
            <a:pPr marL="463550" indent="-463550">
              <a:spcBef>
                <a:spcPts val="0"/>
              </a:spcBef>
              <a:spcAft>
                <a:spcPts val="1200"/>
              </a:spcAft>
              <a:buNone/>
            </a:pPr>
            <a:r>
              <a:rPr lang="en-US" dirty="0"/>
              <a:t>Crude association: An association that does not take anything else into account;  a mixed-fruit (apples &amp; oranges) comparison.</a:t>
            </a:r>
          </a:p>
          <a:p>
            <a:pPr marL="463550" indent="-463550">
              <a:spcBef>
                <a:spcPts val="0"/>
              </a:spcBef>
              <a:spcAft>
                <a:spcPts val="1200"/>
              </a:spcAft>
              <a:buNone/>
            </a:pPr>
            <a:r>
              <a:rPr lang="en-US" dirty="0"/>
              <a:t>To take into account (to control for) a confounder is to adjust (balance) the confounder mixture.  </a:t>
            </a:r>
          </a:p>
          <a:p>
            <a:pPr marL="0" indent="0">
              <a:buNone/>
            </a:pPr>
            <a:endParaRPr lang="en-US"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5</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1</a:t>
            </a:r>
            <a:endParaRPr lang="en-US" sz="1600" dirty="0"/>
          </a:p>
        </p:txBody>
      </p:sp>
    </p:spTree>
    <p:extLst>
      <p:ext uri="{BB962C8B-B14F-4D97-AF65-F5344CB8AC3E}">
        <p14:creationId xmlns:p14="http://schemas.microsoft.com/office/powerpoint/2010/main" val="173939921"/>
      </p:ext>
    </p:extLst>
  </p:cSld>
  <p:clrMapOvr>
    <a:masterClrMapping/>
  </p:clrMapOvr>
  <p:transition spd="slow">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 Math 1300:</a:t>
            </a:r>
            <a:r>
              <a:rPr lang="en-US" dirty="0"/>
              <a:t/>
            </a:r>
            <a:br>
              <a:rPr lang="en-US" dirty="0"/>
            </a:br>
            <a:r>
              <a:rPr lang="en-US" dirty="0"/>
              <a:t>Student Learning </a:t>
            </a:r>
            <a:r>
              <a:rPr lang="en-US" dirty="0" smtClean="0"/>
              <a:t>Outcomes</a:t>
            </a:r>
            <a:endParaRPr lang="en-US" dirty="0"/>
          </a:p>
        </p:txBody>
      </p:sp>
      <p:sp>
        <p:nvSpPr>
          <p:cNvPr id="3" name="Content Placeholder 2"/>
          <p:cNvSpPr>
            <a:spLocks noGrp="1"/>
          </p:cNvSpPr>
          <p:nvPr>
            <p:ph idx="1"/>
          </p:nvPr>
        </p:nvSpPr>
        <p:spPr>
          <a:xfrm>
            <a:off x="571500" y="1753094"/>
            <a:ext cx="8001000" cy="4911053"/>
          </a:xfrm>
        </p:spPr>
        <p:txBody>
          <a:bodyPr/>
          <a:lstStyle/>
          <a:p>
            <a:pPr marL="514350" indent="-514350">
              <a:spcBef>
                <a:spcPts val="0"/>
              </a:spcBef>
              <a:spcAft>
                <a:spcPts val="600"/>
              </a:spcAft>
              <a:buFont typeface="+mj-lt"/>
              <a:buAutoNum type="arabicPeriod"/>
            </a:pPr>
            <a:r>
              <a:rPr lang="en-US" sz="2800" dirty="0"/>
              <a:t>Distinguish association from causation; form two-group comparisons using ordinary English. </a:t>
            </a:r>
          </a:p>
          <a:p>
            <a:pPr marL="514350" indent="-514350">
              <a:spcBef>
                <a:spcPts val="0"/>
              </a:spcBef>
              <a:spcAft>
                <a:spcPts val="600"/>
              </a:spcAft>
              <a:buFont typeface="+mj-lt"/>
              <a:buAutoNum type="arabicPeriod"/>
            </a:pPr>
            <a:r>
              <a:rPr lang="en-US" sz="2800" dirty="0"/>
              <a:t>Identify and evaluate kinds of statistical influence: confounding, assembly, randomness and error. </a:t>
            </a:r>
          </a:p>
          <a:p>
            <a:pPr marL="514350" indent="-514350">
              <a:spcBef>
                <a:spcPts val="0"/>
              </a:spcBef>
              <a:spcAft>
                <a:spcPts val="600"/>
              </a:spcAft>
              <a:buFont typeface="+mj-lt"/>
              <a:buAutoNum type="arabicPeriod"/>
            </a:pPr>
            <a:r>
              <a:rPr lang="en-US" sz="2800" dirty="0"/>
              <a:t>Can identify, evaluate and use techniques to take control of – or control for – these influences.</a:t>
            </a:r>
          </a:p>
          <a:p>
            <a:pPr marL="514350" indent="-514350">
              <a:spcBef>
                <a:spcPts val="0"/>
              </a:spcBef>
              <a:spcAft>
                <a:spcPts val="600"/>
              </a:spcAft>
              <a:buFont typeface="+mj-lt"/>
              <a:buAutoNum type="arabicPeriod"/>
            </a:pPr>
            <a:r>
              <a:rPr lang="en-US" sz="2800" dirty="0"/>
              <a:t>Can describe and compare rates and percentages using ordinary English</a:t>
            </a:r>
          </a:p>
          <a:p>
            <a:pPr marL="514350" indent="-514350">
              <a:buFont typeface="+mj-lt"/>
              <a:buAutoNum type="arabicPeriod"/>
            </a:pPr>
            <a:r>
              <a:rPr lang="en-US" sz="2800" dirty="0"/>
              <a:t>Can analyze and evaluate the statistics in the everyday media, press releases and journal articles.</a:t>
            </a:r>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6</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1</a:t>
            </a:r>
            <a:endParaRPr lang="en-US" sz="1600" dirty="0"/>
          </a:p>
        </p:txBody>
      </p:sp>
    </p:spTree>
    <p:extLst>
      <p:ext uri="{BB962C8B-B14F-4D97-AF65-F5344CB8AC3E}">
        <p14:creationId xmlns:p14="http://schemas.microsoft.com/office/powerpoint/2010/main" val="4276907045"/>
      </p:ext>
    </p:extLst>
  </p:cSld>
  <p:clrMapOvr>
    <a:masterClrMapping/>
  </p:clrMapOvr>
  <p:transition spd="slow">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Confounder-Based</a:t>
            </a:r>
            <a:br>
              <a:rPr lang="en-US" dirty="0"/>
            </a:br>
            <a:r>
              <a:rPr lang="en-US" dirty="0"/>
              <a:t>Statistical Literacy Textbook</a:t>
            </a:r>
          </a:p>
        </p:txBody>
      </p:sp>
      <p:sp>
        <p:nvSpPr>
          <p:cNvPr id="3" name="Content Placeholder 2"/>
          <p:cNvSpPr>
            <a:spLocks noGrp="1"/>
          </p:cNvSpPr>
          <p:nvPr>
            <p:ph idx="1"/>
          </p:nvPr>
        </p:nvSpPr>
        <p:spPr/>
        <p:txBody>
          <a:bodyPr/>
          <a:lstStyle/>
          <a:p>
            <a:pPr marL="463550" indent="-463550" algn="ctr">
              <a:spcBef>
                <a:spcPts val="0"/>
              </a:spcBef>
              <a:spcAft>
                <a:spcPts val="1200"/>
              </a:spcAft>
              <a:buNone/>
            </a:pPr>
            <a:r>
              <a:rPr lang="en-US" dirty="0"/>
              <a:t>.</a:t>
            </a:r>
          </a:p>
          <a:p>
            <a:pPr marL="463550" indent="-463550">
              <a:spcBef>
                <a:spcPts val="0"/>
              </a:spcBef>
              <a:spcAft>
                <a:spcPts val="1200"/>
              </a:spcAft>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7</a:t>
            </a:fld>
            <a:endParaRPr lang="en-US" altLang="en-US" b="0"/>
          </a:p>
        </p:txBody>
      </p:sp>
      <p:pic>
        <p:nvPicPr>
          <p:cNvPr id="9" name="Picture 8">
            <a:extLst>
              <a:ext uri="{FF2B5EF4-FFF2-40B4-BE49-F238E27FC236}">
                <a16:creationId xmlns="" xmlns:a16="http://schemas.microsoft.com/office/drawing/2014/main" id="{D23BC009-D1DC-4D68-99A4-783F5B20DBC4}"/>
              </a:ext>
            </a:extLst>
          </p:cNvPr>
          <p:cNvPicPr>
            <a:picLocks noChangeAspect="1"/>
          </p:cNvPicPr>
          <p:nvPr/>
        </p:nvPicPr>
        <p:blipFill>
          <a:blip r:embed="rId2"/>
          <a:stretch>
            <a:fillRect/>
          </a:stretch>
        </p:blipFill>
        <p:spPr>
          <a:xfrm>
            <a:off x="34935" y="1818048"/>
            <a:ext cx="9074130" cy="4970102"/>
          </a:xfrm>
          <a:prstGeom prst="rect">
            <a:avLst/>
          </a:prstGeom>
        </p:spPr>
      </p:pic>
      <p:sp>
        <p:nvSpPr>
          <p:cNvPr id="6" name="TextBox 5"/>
          <p:cNvSpPr txBox="1"/>
          <p:nvPr/>
        </p:nvSpPr>
        <p:spPr>
          <a:xfrm>
            <a:off x="0" y="172845"/>
            <a:ext cx="1119226" cy="289310"/>
          </a:xfrm>
          <a:prstGeom prst="rect">
            <a:avLst/>
          </a:prstGeom>
          <a:noFill/>
        </p:spPr>
        <p:txBody>
          <a:bodyPr wrap="square" rtlCol="0">
            <a:spAutoFit/>
          </a:bodyPr>
          <a:lstStyle/>
          <a:p>
            <a:r>
              <a:rPr lang="en-US" sz="1600" dirty="0" smtClean="0"/>
              <a:t>Part 1</a:t>
            </a:r>
            <a:endParaRPr lang="en-US" sz="1600" dirty="0"/>
          </a:p>
        </p:txBody>
      </p:sp>
    </p:spTree>
    <p:extLst>
      <p:ext uri="{BB962C8B-B14F-4D97-AF65-F5344CB8AC3E}">
        <p14:creationId xmlns:p14="http://schemas.microsoft.com/office/powerpoint/2010/main" val="4218938374"/>
      </p:ext>
    </p:extLst>
  </p:cSld>
  <p:clrMapOvr>
    <a:masterClrMapping/>
  </p:clrMapOvr>
  <p:transition spd="slow">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t>
            </a:r>
            <a:br>
              <a:rPr lang="en-US" dirty="0" smtClean="0"/>
            </a:br>
            <a:r>
              <a:rPr lang="en-US" dirty="0" smtClean="0"/>
              <a:t>New Course Approved at UNM</a:t>
            </a:r>
            <a:endParaRPr lang="en-US" dirty="0"/>
          </a:p>
        </p:txBody>
      </p:sp>
      <p:sp>
        <p:nvSpPr>
          <p:cNvPr id="3" name="Content Placeholder 2"/>
          <p:cNvSpPr>
            <a:spLocks noGrp="1"/>
          </p:cNvSpPr>
          <p:nvPr>
            <p:ph idx="1"/>
          </p:nvPr>
        </p:nvSpPr>
        <p:spPr/>
        <p:txBody>
          <a:bodyPr/>
          <a:lstStyle/>
          <a:p>
            <a:pPr marL="0" indent="0">
              <a:buNone/>
            </a:pPr>
            <a:r>
              <a:rPr lang="en-US" dirty="0" smtClean="0"/>
              <a:t>New course approval is no small matter</a:t>
            </a:r>
          </a:p>
          <a:p>
            <a:pPr marL="0" indent="0">
              <a:buNone/>
            </a:pPr>
            <a:r>
              <a:rPr lang="en-US" dirty="0" smtClean="0"/>
              <a:t>These slides summarize the steps involved in getting statistical literacy approved:</a:t>
            </a:r>
          </a:p>
          <a:p>
            <a:pPr marL="514350" indent="-514350">
              <a:buFont typeface="+mj-lt"/>
              <a:buAutoNum type="arabicPeriod"/>
            </a:pPr>
            <a:r>
              <a:rPr lang="en-US" dirty="0" smtClean="0"/>
              <a:t>by the Mathematics-Statistics Department</a:t>
            </a:r>
          </a:p>
          <a:p>
            <a:pPr marL="514350" indent="-514350">
              <a:buFont typeface="+mj-lt"/>
              <a:buAutoNum type="arabicPeriod"/>
            </a:pPr>
            <a:r>
              <a:rPr lang="en-US" dirty="0" smtClean="0"/>
              <a:t>for the UNM core curriculum</a:t>
            </a:r>
          </a:p>
          <a:p>
            <a:pPr marL="514350" indent="-514350">
              <a:buFont typeface="+mj-lt"/>
              <a:buAutoNum type="arabicPeriod"/>
            </a:pPr>
            <a:r>
              <a:rPr lang="en-US" dirty="0" smtClean="0"/>
              <a:t>by the NM Higher Education Department for the general education curriculum </a:t>
            </a:r>
          </a:p>
          <a:p>
            <a:pPr marL="514350" indent="-514350">
              <a:buFont typeface="+mj-lt"/>
              <a:buAutoNum type="arabicPeriod"/>
            </a:pPr>
            <a:r>
              <a:rPr lang="en-US" dirty="0" smtClean="0"/>
              <a:t>For entry in the UNM catalog. </a:t>
            </a:r>
          </a:p>
          <a:p>
            <a:pPr marL="0" indent="0">
              <a:buNone/>
            </a:pP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8</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3823090568"/>
      </p:ext>
    </p:extLst>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 Responsibilities</a:t>
            </a:r>
            <a:endParaRPr lang="en-US" dirty="0"/>
          </a:p>
        </p:txBody>
      </p:sp>
      <p:sp>
        <p:nvSpPr>
          <p:cNvPr id="3" name="Content Placeholder 2"/>
          <p:cNvSpPr>
            <a:spLocks noGrp="1"/>
          </p:cNvSpPr>
          <p:nvPr>
            <p:ph idx="1"/>
          </p:nvPr>
        </p:nvSpPr>
        <p:spPr>
          <a:xfrm>
            <a:off x="512064" y="1981200"/>
            <a:ext cx="8098536" cy="4648200"/>
          </a:xfrm>
        </p:spPr>
        <p:txBody>
          <a:bodyPr/>
          <a:lstStyle/>
          <a:p>
            <a:pPr marL="0" indent="0">
              <a:buNone/>
            </a:pPr>
            <a:r>
              <a:rPr lang="en-US" dirty="0" smtClean="0"/>
              <a:t>Starting in fall 2018, the consultant’s job was to:</a:t>
            </a:r>
          </a:p>
          <a:p>
            <a:r>
              <a:rPr lang="en-US" dirty="0" smtClean="0"/>
              <a:t>Generate syllabus &amp; description for the course</a:t>
            </a:r>
          </a:p>
          <a:p>
            <a:r>
              <a:rPr lang="en-US" dirty="0" smtClean="0"/>
              <a:t>Generate Student Learning Outcomes (</a:t>
            </a:r>
            <a:r>
              <a:rPr lang="en-US" dirty="0" err="1" smtClean="0"/>
              <a:t>SLOs</a:t>
            </a:r>
            <a:r>
              <a:rPr lang="en-US" dirty="0" smtClean="0"/>
              <a:t>)</a:t>
            </a:r>
          </a:p>
          <a:p>
            <a:r>
              <a:rPr lang="en-US" dirty="0" smtClean="0"/>
              <a:t>Identify how </a:t>
            </a:r>
            <a:r>
              <a:rPr lang="en-US" dirty="0" err="1" smtClean="0"/>
              <a:t>SLOs</a:t>
            </a:r>
            <a:r>
              <a:rPr lang="en-US" dirty="0" smtClean="0"/>
              <a:t> would be assessed</a:t>
            </a:r>
          </a:p>
          <a:p>
            <a:r>
              <a:rPr lang="en-US" dirty="0" smtClean="0"/>
              <a:t>Generate sample assessment &amp; budget load</a:t>
            </a:r>
          </a:p>
          <a:p>
            <a:r>
              <a:rPr lang="en-US" dirty="0" smtClean="0"/>
              <a:t>Connect </a:t>
            </a:r>
            <a:r>
              <a:rPr lang="en-US" dirty="0" err="1" smtClean="0"/>
              <a:t>SLOs</a:t>
            </a:r>
            <a:r>
              <a:rPr lang="en-US" dirty="0" smtClean="0"/>
              <a:t> to UNM curriculum goals</a:t>
            </a:r>
          </a:p>
          <a:p>
            <a:r>
              <a:rPr lang="en-US" dirty="0" smtClean="0"/>
              <a:t>Get approved as a core course at UNM</a:t>
            </a:r>
          </a:p>
          <a:p>
            <a:r>
              <a:rPr lang="en-US" dirty="0" smtClean="0"/>
              <a:t>Get approved for Gen Ed in New Mexico. </a:t>
            </a:r>
          </a:p>
          <a:p>
            <a:pPr marL="0" indent="0">
              <a:buNone/>
            </a:pPr>
            <a:endParaRPr lang="en-US" dirty="0" smtClean="0"/>
          </a:p>
        </p:txBody>
      </p:sp>
      <p:sp>
        <p:nvSpPr>
          <p:cNvPr id="4" name="Slide Number Placeholder 3"/>
          <p:cNvSpPr>
            <a:spLocks noGrp="1"/>
          </p:cNvSpPr>
          <p:nvPr>
            <p:ph type="sldNum" sz="quarter" idx="10"/>
          </p:nvPr>
        </p:nvSpPr>
        <p:spPr/>
        <p:txBody>
          <a:bodyPr/>
          <a:lstStyle/>
          <a:p>
            <a:fld id="{BE33170A-3319-4A0B-8BFD-FEF976CE3C94}" type="slidenum">
              <a:rPr lang="en-US" altLang="en-US" smtClean="0"/>
              <a:pPr/>
              <a:t>9</a:t>
            </a:fld>
            <a:endParaRPr lang="en-US" altLang="en-US" b="0"/>
          </a:p>
        </p:txBody>
      </p:sp>
      <p:sp>
        <p:nvSpPr>
          <p:cNvPr id="5" name="TextBox 4"/>
          <p:cNvSpPr txBox="1"/>
          <p:nvPr/>
        </p:nvSpPr>
        <p:spPr>
          <a:xfrm>
            <a:off x="0" y="172845"/>
            <a:ext cx="1119226" cy="289310"/>
          </a:xfrm>
          <a:prstGeom prst="rect">
            <a:avLst/>
          </a:prstGeom>
          <a:noFill/>
        </p:spPr>
        <p:txBody>
          <a:bodyPr wrap="square" rtlCol="0">
            <a:spAutoFit/>
          </a:bodyPr>
          <a:lstStyle/>
          <a:p>
            <a:r>
              <a:rPr lang="en-US" sz="1600" dirty="0" smtClean="0"/>
              <a:t>Part 2</a:t>
            </a:r>
            <a:endParaRPr lang="en-US" sz="1600" dirty="0"/>
          </a:p>
        </p:txBody>
      </p:sp>
    </p:spTree>
    <p:extLst>
      <p:ext uri="{BB962C8B-B14F-4D97-AF65-F5344CB8AC3E}">
        <p14:creationId xmlns:p14="http://schemas.microsoft.com/office/powerpoint/2010/main" val="1702463555"/>
      </p:ext>
    </p:extLst>
  </p:cSld>
  <p:clrMapOvr>
    <a:masterClrMapping/>
  </p:clrMapOvr>
  <p:transition spd="slow">
    <p:pull dir="l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119466</TotalTime>
  <Words>1084</Words>
  <Application>Microsoft Office PowerPoint</Application>
  <PresentationFormat>Letter Paper (8.5x11 in)</PresentationFormat>
  <Paragraphs>189</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Rockwell Extra Bold</vt:lpstr>
      <vt:lpstr>Times New Roman</vt:lpstr>
      <vt:lpstr>Default Design</vt:lpstr>
      <vt:lpstr>UNM Offers New Confounder-Based Statistical Literacy Course</vt:lpstr>
      <vt:lpstr>Presentation has Two Main Parts</vt:lpstr>
      <vt:lpstr>Statistical Literacy:  MATH 1300 in the UNM Catalog</vt:lpstr>
      <vt:lpstr>UNM Math 1300: Quick Summary</vt:lpstr>
      <vt:lpstr>UNM Math 1300: Big Ideas</vt:lpstr>
      <vt:lpstr>UNM Math 1300: Student Learning Outcomes</vt:lpstr>
      <vt:lpstr>Confounder-Based Statistical Literacy Textbook</vt:lpstr>
      <vt:lpstr>Getting  New Course Approved at UNM</vt:lpstr>
      <vt:lpstr>Consultant Responsibilities</vt:lpstr>
      <vt:lpstr>New Course Approval: Document Categories</vt:lpstr>
      <vt:lpstr>New Course Approval: Document Categories</vt:lpstr>
      <vt:lpstr>New Course Request Form B:  1a Overview</vt:lpstr>
      <vt:lpstr>New Course Request Form B 1a Justification and Impact</vt:lpstr>
      <vt:lpstr>New Course MATH 1300: 1c Syllabus (2)</vt:lpstr>
      <vt:lpstr>New Course MATH 1300: 1c Syllabus Schedule by Week</vt:lpstr>
      <vt:lpstr>New Course MATH 1300: 1c Syllabus Schedule by Week</vt:lpstr>
      <vt:lpstr>New Course MATH 1300: 4a Form C: Program Change</vt:lpstr>
      <vt:lpstr>Statistical Literacy NM HED: 2b Student Learning Outcomes (1)</vt:lpstr>
      <vt:lpstr>Statistical Literacy NM HED: 2b Student Learning Outcomes (2)</vt:lpstr>
      <vt:lpstr>Statistical Literacy NM HED: 2b Student Learning Outcomes (3)</vt:lpstr>
      <vt:lpstr>Statistical Literacy NM HED: 3a Gen Ed Add Course</vt:lpstr>
      <vt:lpstr>Statistical Literacy NM HED: 3a Gen Ed Add Course</vt:lpstr>
      <vt:lpstr>Statistical Literacy NM HED: 3a Gen Ed Add Course</vt:lpstr>
      <vt:lpstr>Statistical Literacy NM HED: 3b: Assessment of SLOs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Inference for Managers</dc:title>
  <dc:creator>Milo Schield</dc:creator>
  <dc:description>ww.StatLit.org/pdf/2015-Schield-ASA-6up.pdf</dc:description>
  <cp:lastModifiedBy>Milo Schield</cp:lastModifiedBy>
  <cp:revision>1552</cp:revision>
  <cp:lastPrinted>2021-07-02T05:40:53Z</cp:lastPrinted>
  <dcterms:created xsi:type="dcterms:W3CDTF">1998-11-15T00:57:17Z</dcterms:created>
  <dcterms:modified xsi:type="dcterms:W3CDTF">2021-08-08T18:46:24Z</dcterms:modified>
  <cp:category>Statistical Literacy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C:\982Milo\PowerPt\BallaratTables</vt:lpwstr>
  </property>
</Properties>
</file>