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4" r:id="rId2"/>
    <p:sldId id="318" r:id="rId3"/>
    <p:sldId id="366" r:id="rId4"/>
    <p:sldId id="367" r:id="rId5"/>
    <p:sldId id="364" r:id="rId6"/>
    <p:sldId id="368" r:id="rId7"/>
    <p:sldId id="372" r:id="rId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1153B"/>
    <a:srgbClr val="79163B"/>
    <a:srgbClr val="642832"/>
    <a:srgbClr val="8C0046"/>
    <a:srgbClr val="CC0000"/>
    <a:srgbClr val="800000"/>
    <a:srgbClr val="33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4" autoAdjust="0"/>
    <p:restoredTop sz="87432" autoAdjust="0"/>
  </p:normalViewPr>
  <p:slideViewPr>
    <p:cSldViewPr snapToGrid="0">
      <p:cViewPr varScale="1">
        <p:scale>
          <a:sx n="100" d="100"/>
          <a:sy n="100" d="100"/>
        </p:scale>
        <p:origin x="12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696" y="-216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8800" y="266707"/>
            <a:ext cx="482442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>
            <a:lvl1pPr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/>
              <a:t>University of New Mexico Offers Statistical Literacy Course: Speed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1" y="266707"/>
            <a:ext cx="1311274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>
            <a:lvl1pPr algn="r"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 smtClean="0"/>
              <a:t>V0G  8/14/2021</a:t>
            </a:r>
            <a:endParaRPr lang="en-US" altLang="en-US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19126" y="8991607"/>
            <a:ext cx="45481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b" anchorCtr="0" compatLnSpc="1">
            <a:prstTxWarp prst="textNoShape">
              <a:avLst/>
            </a:prstTxWarp>
          </a:bodyPr>
          <a:lstStyle>
            <a:lvl1pPr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/>
              <a:t>www.StatLit.org/pdf/2021-Schield-ASA-Slides-Speed.pdf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83222" y="8994782"/>
            <a:ext cx="1362074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b" anchorCtr="0" compatLnSpc="1">
            <a:prstTxWarp prst="textNoShape">
              <a:avLst/>
            </a:prstTxWarp>
          </a:bodyPr>
          <a:lstStyle>
            <a:lvl1pPr algn="r"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Page </a:t>
            </a:r>
            <a:fld id="{FC1EE6B5-FBD1-44D8-B807-AA790ACC5D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7032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>
            <a:lvl1pPr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9" y="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>
            <a:lvl1pPr algn="r"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1 March 20132013</a:t>
            </a:r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2808" y="4560895"/>
            <a:ext cx="5770563" cy="447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121783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b" anchorCtr="0" compatLnSpc="1">
            <a:prstTxWarp prst="textNoShape">
              <a:avLst/>
            </a:prstTxWarp>
          </a:bodyPr>
          <a:lstStyle>
            <a:lvl1pPr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9" y="9121783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b" anchorCtr="0" compatLnSpc="1">
            <a:prstTxWarp prst="textNoShape">
              <a:avLst/>
            </a:prstTxWarp>
          </a:bodyPr>
          <a:lstStyle>
            <a:lvl1pPr algn="r"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fld id="{B370EAD3-75AD-482E-9F4F-4255BB375B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1046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D78D-5974-43E7-BB74-CAE453079FA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5" y="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4144969" y="8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5" y="912178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4144969" y="912178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1ACC686-3D74-448B-9EFE-BCAE24CE23B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5" y="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4144969" y="8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5" y="912178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4144969" y="912178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98DA9E7-7315-4672-9781-D272DA2266C7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58" name="Rectangle 2"/>
          <p:cNvSpPr txBox="1">
            <a:spLocks noGrp="1" noChangeArrowheads="1"/>
          </p:cNvSpPr>
          <p:nvPr/>
        </p:nvSpPr>
        <p:spPr bwMode="auto">
          <a:xfrm>
            <a:off x="12702" y="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59" name="Rectangle 3"/>
          <p:cNvSpPr txBox="1">
            <a:spLocks noGrp="1" noChangeArrowheads="1"/>
          </p:cNvSpPr>
          <p:nvPr/>
        </p:nvSpPr>
        <p:spPr bwMode="auto">
          <a:xfrm>
            <a:off x="4144969" y="8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0" name="Rectangle 6"/>
          <p:cNvSpPr txBox="1">
            <a:spLocks noGrp="1" noChangeArrowheads="1"/>
          </p:cNvSpPr>
          <p:nvPr/>
        </p:nvSpPr>
        <p:spPr bwMode="auto">
          <a:xfrm>
            <a:off x="5" y="912178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1" name="Rectangle 7"/>
          <p:cNvSpPr txBox="1">
            <a:spLocks noGrp="1" noChangeArrowheads="1"/>
          </p:cNvSpPr>
          <p:nvPr/>
        </p:nvSpPr>
        <p:spPr bwMode="auto">
          <a:xfrm>
            <a:off x="4144969" y="912178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09EB9BEE-2A39-45D5-AA60-43A782725BF9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0539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If the University of New Mexico can implement a confounder-based statistical literacy course for their students, </a:t>
            </a:r>
          </a:p>
          <a:p>
            <a:pPr marL="0" indent="0" algn="ctr">
              <a:buNone/>
            </a:pPr>
            <a:r>
              <a:rPr lang="en-US" dirty="0"/>
              <a:t>why can’t it happen at your college or university?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70EAD3-75AD-482E-9F4F-4255BB375B5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2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D78D-5974-43E7-BB74-CAE453079FA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1ACC686-3D74-448B-9EFE-BCAE24CE23B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98DA9E7-7315-4672-9781-D272DA2266C7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53258" name="Rectangle 2"/>
          <p:cNvSpPr txBox="1">
            <a:spLocks noGrp="1" noChangeArrowheads="1"/>
          </p:cNvSpPr>
          <p:nvPr/>
        </p:nvSpPr>
        <p:spPr bwMode="auto">
          <a:xfrm>
            <a:off x="12702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59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0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1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09EB9BEE-2A39-45D5-AA60-43A782725BF9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53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4462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314700" y="152400"/>
            <a:ext cx="24955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>
                <a:latin typeface="Arial" panose="020B0604020202020204" pitchFamily="34" charset="0"/>
              </a:rPr>
              <a:t>2021 Schield ASA Speed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33170A-3319-4A0B-8BFD-FEF976CE3C94}" type="slidenum">
              <a:rPr lang="en-US" altLang="en-US"/>
              <a:pPr/>
              <a:t>‹#›</a:t>
            </a:fld>
            <a:endParaRPr lang="en-US" altLang="en-US" b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533400" y="134937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 dirty="0" smtClean="0"/>
              <a:t>V0G</a:t>
            </a:r>
            <a:endParaRPr lang="en-US" altLang="en-US" b="0" dirty="0"/>
          </a:p>
          <a:p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3069336018"/>
      </p:ext>
    </p:extLst>
  </p:cSld>
  <p:clrMapOvr>
    <a:masterClrMapping/>
  </p:clrMapOvr>
  <p:transition spd="slow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3575" y="457200"/>
            <a:ext cx="7742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8001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b="1">
                <a:latin typeface="Arial" panose="020B0604020202020204" pitchFamily="34" charset="0"/>
              </a:defRPr>
            </a:lvl1pPr>
          </a:lstStyle>
          <a:p>
            <a:fld id="{15860158-6E81-4BA6-8B6F-5780F71662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1031" name="Rectangle 32"/>
          <p:cNvSpPr>
            <a:spLocks noChangeArrowheads="1"/>
          </p:cNvSpPr>
          <p:nvPr/>
        </p:nvSpPr>
        <p:spPr bwMode="auto">
          <a:xfrm>
            <a:off x="3265488" y="152400"/>
            <a:ext cx="2571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>
                <a:latin typeface="Arial" panose="020B0604020202020204" pitchFamily="34" charset="0"/>
              </a:rPr>
              <a:t>2016 </a:t>
            </a:r>
            <a:r>
              <a:rPr lang="en-US" altLang="en-US" sz="800" dirty="0" err="1">
                <a:latin typeface="Arial" panose="020B0604020202020204" pitchFamily="34" charset="0"/>
              </a:rPr>
              <a:t>IASE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533400" y="134937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 dirty="0"/>
              <a:t>V0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</p:sldLayoutIdLst>
  <p:transition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EC3C0-0CBF-4A82-A518-05600C80B24B}" type="slidenum">
              <a:rPr lang="en-US" altLang="en-US" sz="1400">
                <a:latin typeface="Arial" panose="020B0604020202020204" pitchFamily="34" charset="0"/>
              </a:rPr>
              <a:pPr/>
              <a:t>1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3675" y="1981200"/>
            <a:ext cx="8820150" cy="46482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dirty="0"/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en-US" b="1" dirty="0"/>
              <a:t>Milo Schield, Univ. New Mexico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en-US" sz="2800" b="1" i="1" dirty="0"/>
              <a:t>Fellow: American Statistical Association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en-US" sz="2800" b="1" i="1" dirty="0" smtClean="0"/>
              <a:t>Elected Member</a:t>
            </a:r>
            <a:r>
              <a:rPr lang="en-US" altLang="en-US" sz="2800" b="1" i="1" dirty="0"/>
              <a:t>: International Statistical Institute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en-US" sz="2800" b="1" i="1" dirty="0"/>
              <a:t>US Rep: International Statistical Literacy Project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en-US" sz="2800" b="1" i="1" dirty="0"/>
              <a:t>President: National Numeracy Network</a:t>
            </a:r>
            <a:br>
              <a:rPr lang="en-US" altLang="en-US" sz="2800" b="1" i="1" dirty="0"/>
            </a:br>
            <a:endParaRPr lang="en-US" altLang="en-US" sz="2800" b="1" i="1" dirty="0"/>
          </a:p>
          <a:p>
            <a:pPr marL="0" indent="0" algn="ctr">
              <a:buNone/>
            </a:pPr>
            <a:r>
              <a:rPr lang="en-US" altLang="en-US" sz="2800" b="1" i="1" dirty="0"/>
              <a:t>JSM Online   </a:t>
            </a:r>
            <a:r>
              <a:rPr lang="en-US" altLang="en-US" b="1" i="1" dirty="0"/>
              <a:t>August 11, 2021</a:t>
            </a:r>
            <a:br>
              <a:rPr lang="en-US" altLang="en-US" b="1" i="1" dirty="0"/>
            </a:br>
            <a:r>
              <a:rPr lang="en-US" altLang="en-US" sz="2400" b="1" i="1" dirty="0" smtClean="0"/>
              <a:t>Video</a:t>
            </a:r>
            <a:r>
              <a:rPr lang="en-US" altLang="en-US" sz="2400" b="1" i="1" dirty="0" smtClean="0"/>
              <a:t>: www.StatLit.org/pdf/2021-Schield-ASA-Speed-Video.mp4</a:t>
            </a:r>
            <a:r>
              <a:rPr lang="en-US" altLang="en-US" sz="2400" b="1" i="1" dirty="0"/>
              <a:t/>
            </a:r>
            <a:br>
              <a:rPr lang="en-US" altLang="en-US" sz="2400" b="1" i="1" dirty="0"/>
            </a:br>
            <a:r>
              <a:rPr lang="en-US" altLang="en-US" sz="2800" b="1" i="1" dirty="0"/>
              <a:t>Paper</a:t>
            </a:r>
            <a:r>
              <a:rPr lang="en-US" altLang="en-US" sz="2800" b="1" i="1" dirty="0"/>
              <a:t>:  www.StatLit.org/pdf/2021-Schield-ASA.pdf</a:t>
            </a:r>
            <a:br>
              <a:rPr lang="en-US" altLang="en-US" sz="2800" b="1" i="1" dirty="0"/>
            </a:br>
            <a:r>
              <a:rPr lang="en-US" altLang="en-US" sz="2400" b="1" i="1" dirty="0"/>
              <a:t>Speed: </a:t>
            </a:r>
            <a:r>
              <a:rPr lang="en-US" altLang="en-US" sz="2400" b="1" i="1" dirty="0" smtClean="0"/>
              <a:t>www.StatLit.org/pdf/2021-Schield-ASA-Slides-Speed.pdf</a:t>
            </a:r>
            <a:br>
              <a:rPr lang="en-US" altLang="en-US" sz="2400" b="1" i="1" dirty="0" smtClean="0"/>
            </a:br>
            <a:r>
              <a:rPr lang="en-US" altLang="en-US" sz="2400" b="1" i="1" dirty="0" smtClean="0"/>
              <a:t>Slides</a:t>
            </a:r>
            <a:r>
              <a:rPr lang="en-US" altLang="en-US" sz="2400" b="1" i="1" dirty="0"/>
              <a:t>: www.StatLit.org/pdf/2021-Schield-ASA-Slides.pdf</a:t>
            </a:r>
            <a:br>
              <a:rPr lang="en-US" altLang="en-US" sz="2400" b="1" i="1" dirty="0"/>
            </a:br>
            <a:endParaRPr lang="en-US" altLang="en-US" sz="2800" b="1" i="1" dirty="0"/>
          </a:p>
          <a:p>
            <a:pPr marL="0" indent="0" algn="ctr">
              <a:buFontTx/>
              <a:buNone/>
            </a:pPr>
            <a:endParaRPr lang="en-US" altLang="en-US" sz="2800" b="1" i="1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sz="3200" b="0" dirty="0" smtClean="0">
                <a:latin typeface="Rockwell Extra Bold" panose="02060903040505020403" pitchFamily="18" charset="0"/>
              </a:rPr>
              <a:t>UNM: New </a:t>
            </a:r>
            <a:r>
              <a:rPr lang="en-US" altLang="en-US" sz="3200" b="0" dirty="0">
                <a:latin typeface="Rockwell Extra Bold" panose="02060903040505020403" pitchFamily="18" charset="0"/>
              </a:rPr>
              <a:t>Confounder-Based Statistical Literacy Course</a:t>
            </a:r>
            <a:endParaRPr lang="en-US" altLang="en-US" sz="3200" b="0" i="1" dirty="0"/>
          </a:p>
        </p:txBody>
      </p:sp>
    </p:spTree>
  </p:cSld>
  <p:clrMapOvr>
    <a:masterClrMapping/>
  </p:clrMapOvr>
  <p:transition spd="slow">
    <p:pull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Literacy: </a:t>
            </a:r>
            <a:br>
              <a:rPr lang="en-US" dirty="0"/>
            </a:br>
            <a:r>
              <a:rPr lang="en-US" dirty="0"/>
              <a:t>MATH 1300 in the UNM Catalog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2</a:t>
            </a:fld>
            <a:endParaRPr lang="en-US" altLang="en-US" b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42" y="1833562"/>
            <a:ext cx="8718115" cy="479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486742"/>
      </p:ext>
    </p:extLst>
  </p:cSld>
  <p:clrMapOvr>
    <a:masterClrMapping/>
  </p:clrMapOvr>
  <p:transition spd="slow">
    <p:pull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UNM Math 1300:</a:t>
            </a:r>
            <a:br>
              <a:rPr lang="en-US" dirty="0" smtClean="0"/>
            </a:br>
            <a:r>
              <a:rPr lang="en-US" dirty="0" smtClean="0"/>
              <a:t>Quick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981200"/>
            <a:ext cx="8172450" cy="4648200"/>
          </a:xfrm>
        </p:spPr>
        <p:txBody>
          <a:bodyPr/>
          <a:lstStyle/>
          <a:p>
            <a:pPr marL="463550" indent="-46355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Less than 30% overlap with traditional statistics</a:t>
            </a:r>
          </a:p>
          <a:p>
            <a:pPr marL="463550" indent="-46355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Holistic: Studies all influences on a statistic:</a:t>
            </a:r>
            <a:br>
              <a:rPr lang="en-US" dirty="0"/>
            </a:br>
            <a:r>
              <a:rPr lang="en-US" dirty="0"/>
              <a:t>confounding, assembly, randomness &amp; error</a:t>
            </a:r>
          </a:p>
          <a:p>
            <a:pPr marL="228600" indent="-2286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Statistical: Study design, </a:t>
            </a:r>
            <a:r>
              <a:rPr lang="en-US" dirty="0"/>
              <a:t>Cornfield </a:t>
            </a:r>
            <a:r>
              <a:rPr lang="en-US" dirty="0" smtClean="0"/>
              <a:t>conditions,</a:t>
            </a:r>
            <a:r>
              <a:rPr lang="en-US" dirty="0"/>
              <a:t> </a:t>
            </a:r>
            <a:r>
              <a:rPr lang="en-US" dirty="0" smtClean="0"/>
              <a:t>confounder-influence on statistical significance</a:t>
            </a:r>
            <a:endParaRPr lang="en-US" dirty="0"/>
          </a:p>
          <a:p>
            <a:pPr marL="463550" indent="-46355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GAISE 2016: MV </a:t>
            </a:r>
            <a:r>
              <a:rPr lang="en-US" dirty="0" smtClean="0"/>
              <a:t>regression: standardization</a:t>
            </a:r>
            <a:endParaRPr lang="en-US" dirty="0"/>
          </a:p>
          <a:p>
            <a:pPr marL="463550" indent="-46355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Ordinary English: conditional probability</a:t>
            </a:r>
          </a:p>
          <a:p>
            <a:pPr marL="463550" indent="-46355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Applied/literary: Analyze </a:t>
            </a:r>
            <a:r>
              <a:rPr lang="en-US" dirty="0" smtClean="0"/>
              <a:t>one or two cases/week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3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896793558"/>
      </p:ext>
    </p:extLst>
  </p:cSld>
  <p:clrMapOvr>
    <a:masterClrMapping/>
  </p:clrMapOvr>
  <p:transition spd="slow">
    <p:pull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UNM Math 1300:</a:t>
            </a:r>
            <a:br>
              <a:rPr lang="en-US" dirty="0" smtClean="0"/>
            </a:br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Association is not [always] causation;</a:t>
            </a:r>
            <a:br>
              <a:rPr lang="en-US" dirty="0"/>
            </a:br>
            <a:r>
              <a:rPr lang="en-US" dirty="0"/>
              <a:t>Disparity is not [always] discrimination</a:t>
            </a:r>
          </a:p>
          <a:p>
            <a:pPr marL="463550" indent="-46355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Crude association: An association that does not take anything else into account;  a mixed-fruit (apples &amp; oranges) comparison.</a:t>
            </a:r>
          </a:p>
          <a:p>
            <a:pPr marL="463550" indent="-46355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To take into account (to control for) a confounder is to adjust (balance) the confounder mixture.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4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989113649"/>
      </p:ext>
    </p:extLst>
  </p:cSld>
  <p:clrMapOvr>
    <a:masterClrMapping/>
  </p:clrMapOvr>
  <p:transition spd="slow"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UNM Math 1300: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Student Learning </a:t>
            </a:r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753094"/>
            <a:ext cx="8001000" cy="4911053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Distinguish association from causation; form two-group comparisons using ordinary English. 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Identify and evaluate kinds of statistical influence: confounding, assembly, randomness and error. 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Can identify, evaluate and use techniques to take control of – or control for – these influences.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Can describe and compare rates and percentages using ordinary English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Can analyze and evaluate the statistics in the everyday media, press releases and journal articles.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5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270946593"/>
      </p:ext>
    </p:extLst>
  </p:cSld>
  <p:clrMapOvr>
    <a:masterClrMapping/>
  </p:clrMapOvr>
  <p:transition spd="slow">
    <p:pull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Confounder-Based</a:t>
            </a:r>
            <a:br>
              <a:rPr lang="en-US" dirty="0"/>
            </a:br>
            <a:r>
              <a:rPr lang="en-US" dirty="0"/>
              <a:t>Statistical Literacy Textbook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.</a:t>
            </a:r>
          </a:p>
          <a:p>
            <a:pPr marL="463550" indent="-463550"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6</a:t>
            </a:fld>
            <a:endParaRPr lang="en-US" altLang="en-US" b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23BC009-D1DC-4D68-99A4-783F5B20D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35" y="1818048"/>
            <a:ext cx="9074130" cy="497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84055"/>
      </p:ext>
    </p:extLst>
  </p:cSld>
  <p:clrMapOvr>
    <a:masterClrMapping/>
  </p:clrMapOvr>
  <p:transition spd="slow"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EC3C0-0CBF-4A82-A518-05600C80B24B}" type="slidenum">
              <a:rPr lang="en-US" altLang="en-US" sz="1400">
                <a:latin typeface="Arial" panose="020B0604020202020204" pitchFamily="34" charset="0"/>
              </a:rPr>
              <a:pPr/>
              <a:t>7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5725" y="1524000"/>
            <a:ext cx="8820150" cy="5238749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sz="2800" i="1" dirty="0" smtClean="0"/>
              <a:t>Statistical Literacy: The Diabolical Denominator</a:t>
            </a:r>
            <a:r>
              <a:rPr lang="en-US" altLang="en-US" sz="2800" i="1" dirty="0"/>
              <a:t/>
            </a:r>
            <a:br>
              <a:rPr lang="en-US" altLang="en-US" sz="2800" i="1" dirty="0"/>
            </a:br>
            <a:r>
              <a:rPr lang="en-US" altLang="en-US" sz="2800" dirty="0" smtClean="0"/>
              <a:t>www.StatLit.org/pdf/2021-Schield-MathFest.pdf</a:t>
            </a:r>
            <a:endParaRPr lang="en-US" altLang="en-US" sz="2800" dirty="0"/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1000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2800" i="1" dirty="0"/>
              <a:t>Statistical Literacy: Teaching Confounding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sz="2800" dirty="0"/>
              <a:t>www.StatLit.org/pdf/2021-Schield-USCOTS.pdf</a:t>
            </a:r>
          </a:p>
          <a:p>
            <a:pPr marL="0" indent="0" algn="ctr">
              <a:spcBef>
                <a:spcPct val="0"/>
              </a:spcBef>
              <a:buNone/>
            </a:pPr>
            <a:endParaRPr lang="en-US" altLang="en-US" sz="1000" dirty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2800" i="1" dirty="0" smtClean="0"/>
              <a:t>Confounding and Cornfield: Back to the Future</a:t>
            </a:r>
            <a:br>
              <a:rPr lang="en-US" altLang="en-US" sz="2800" i="1" dirty="0" smtClean="0"/>
            </a:br>
            <a:r>
              <a:rPr lang="en-US" altLang="en-US" sz="2800" dirty="0" smtClean="0"/>
              <a:t>www.StatLit.org/2018-Schield-ICOTS.pdf</a:t>
            </a:r>
            <a:br>
              <a:rPr lang="en-US" altLang="en-US" sz="2800" dirty="0" smtClean="0"/>
            </a:br>
            <a:endParaRPr lang="en-US" altLang="en-US" sz="1000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2800" i="1" dirty="0" smtClean="0"/>
              <a:t>University of New Mexico Offers Math 1300</a:t>
            </a:r>
            <a:br>
              <a:rPr lang="en-US" altLang="en-US" sz="2800" i="1" dirty="0" smtClean="0"/>
            </a:br>
            <a:r>
              <a:rPr lang="en-US" altLang="en-US" sz="2800" dirty="0" smtClean="0"/>
              <a:t>www.StatLit.org/pdf/2021-Schield-ASA.pdf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1050" dirty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For all of Schield’s papers by topic, 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www.StatLit.org/Schield-Pubs.htm</a:t>
            </a:r>
            <a:endParaRPr lang="en-US" altLang="en-US" sz="2800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193675" y="457200"/>
            <a:ext cx="8820150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dirty="0" smtClean="0">
                <a:latin typeface="Rockwell Extra Bold" panose="02060903040505020403" pitchFamily="18" charset="0"/>
              </a:rPr>
              <a:t>Study Confounder-Based Statistical Literacy</a:t>
            </a:r>
            <a:endParaRPr lang="en-US" altLang="en-US" sz="32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3668975849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119940</TotalTime>
  <Words>266</Words>
  <Application>Microsoft Office PowerPoint</Application>
  <PresentationFormat>Letter Paper (8.5x11 in)</PresentationFormat>
  <Paragraphs>80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Rockwell Extra Bold</vt:lpstr>
      <vt:lpstr>Times New Roman</vt:lpstr>
      <vt:lpstr>Default Design</vt:lpstr>
      <vt:lpstr>UNM: New Confounder-Based Statistical Literacy Course</vt:lpstr>
      <vt:lpstr>Statistical Literacy:  MATH 1300 in the UNM Catalog</vt:lpstr>
      <vt:lpstr>UNM Math 1300: Quick Summary</vt:lpstr>
      <vt:lpstr>UNM Math 1300: Big Ideas</vt:lpstr>
      <vt:lpstr>UNM Math 1300: Student Learning Outcomes</vt:lpstr>
      <vt:lpstr>Confounder-Based Statistical Literacy Textbook</vt:lpstr>
      <vt:lpstr>Study Confounder-Based Statistical Literacy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UNM Offers new Confounder-Based Statistical Literacy Course (Slides)</dc:title>
  <dc:subject>Speed presentation</dc:subject>
  <dc:creator>Milo Schield</dc:creator>
  <dc:description>www.StatLit.org/pdf/2021-Schield-ASA-Slides-Speed.pdf</dc:description>
  <cp:lastModifiedBy>Milo Schield</cp:lastModifiedBy>
  <cp:revision>1572</cp:revision>
  <cp:lastPrinted>2021-08-14T17:28:19Z</cp:lastPrinted>
  <dcterms:created xsi:type="dcterms:W3CDTF">1998-11-15T00:57:17Z</dcterms:created>
  <dcterms:modified xsi:type="dcterms:W3CDTF">2021-08-14T17:35:30Z</dcterms:modified>
  <cp:category>Statistical Literacy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C:\982Milo\PowerPt\BallaratTables</vt:lpwstr>
  </property>
</Properties>
</file>