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946" r:id="rId2"/>
    <p:sldId id="965" r:id="rId3"/>
    <p:sldId id="967" r:id="rId4"/>
    <p:sldId id="968" r:id="rId5"/>
    <p:sldId id="961" r:id="rId6"/>
    <p:sldId id="969" r:id="rId7"/>
    <p:sldId id="966" r:id="rId8"/>
    <p:sldId id="955" r:id="rId9"/>
    <p:sldId id="970" r:id="rId10"/>
    <p:sldId id="956" r:id="rId11"/>
    <p:sldId id="962" r:id="rId1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87432" autoAdjust="0"/>
  </p:normalViewPr>
  <p:slideViewPr>
    <p:cSldViewPr snapToGrid="0">
      <p:cViewPr varScale="1">
        <p:scale>
          <a:sx n="100" d="100"/>
          <a:sy n="100" d="100"/>
        </p:scale>
        <p:origin x="10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696" y="48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8"/>
            <a:ext cx="3549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t" anchorCtr="0" compatLnSpc="1">
            <a:prstTxWarp prst="textNoShape">
              <a:avLst/>
            </a:prstTxWarp>
          </a:bodyPr>
          <a:lstStyle>
            <a:lvl1pPr defTabSz="97159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Teaching Confounding: Covid Case Study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29250" y="203208"/>
            <a:ext cx="1323976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t" anchorCtr="0" compatLnSpc="1">
            <a:prstTxWarp prst="textNoShape">
              <a:avLst/>
            </a:prstTxWarp>
          </a:bodyPr>
          <a:lstStyle>
            <a:lvl1pPr algn="r" defTabSz="97159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V0B  8/12/2021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6" y="8991608"/>
            <a:ext cx="45481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b" anchorCtr="0" compatLnSpc="1">
            <a:prstTxWarp prst="textNoShape">
              <a:avLst/>
            </a:prstTxWarp>
          </a:bodyPr>
          <a:lstStyle>
            <a:lvl1pPr defTabSz="97159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www.StatLit.org/pdf/2021-Schield-ASA-BOF-Slides.pdf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3222" y="8994783"/>
            <a:ext cx="1362074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b" anchorCtr="0" compatLnSpc="1">
            <a:prstTxWarp prst="textNoShape">
              <a:avLst/>
            </a:prstTxWarp>
          </a:bodyPr>
          <a:lstStyle>
            <a:lvl1pPr algn="r" defTabSz="97159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Page </a:t>
            </a:r>
            <a:fld id="{FC1EE6B5-FBD1-44D8-B807-AA790ACC5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0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t" anchorCtr="0" compatLnSpc="1">
            <a:prstTxWarp prst="textNoShape">
              <a:avLst/>
            </a:prstTxWarp>
          </a:bodyPr>
          <a:lstStyle>
            <a:lvl1pPr defTabSz="97159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t" anchorCtr="0" compatLnSpc="1">
            <a:prstTxWarp prst="textNoShape">
              <a:avLst/>
            </a:prstTxWarp>
          </a:bodyPr>
          <a:lstStyle>
            <a:lvl1pPr algn="r" defTabSz="97159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1 March 20132013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9" y="4560895"/>
            <a:ext cx="5770563" cy="44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b" anchorCtr="0" compatLnSpc="1">
            <a:prstTxWarp prst="textNoShape">
              <a:avLst/>
            </a:prstTxWarp>
          </a:bodyPr>
          <a:lstStyle>
            <a:lvl1pPr defTabSz="97159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94" tIns="48546" rIns="97094" bIns="48546" numCol="1" anchor="b" anchorCtr="0" compatLnSpc="1">
            <a:prstTxWarp prst="textNoShape">
              <a:avLst/>
            </a:prstTxWarp>
          </a:bodyPr>
          <a:lstStyle>
            <a:lvl1pPr algn="r" defTabSz="97159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B370EAD3-75AD-482E-9F4F-4255BB375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046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6221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2589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191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0481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1120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269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1448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1020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33393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6069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9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70" y="9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70" y="912178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94" tIns="48546" rIns="97094" bIns="4854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19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2021 Schield ASA Birds of Feather Slides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170A-3319-4A0B-8BFD-FEF976CE3C94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V0B</a:t>
            </a:r>
          </a:p>
        </p:txBody>
      </p:sp>
    </p:spTree>
    <p:extLst>
      <p:ext uri="{BB962C8B-B14F-4D97-AF65-F5344CB8AC3E}">
        <p14:creationId xmlns:p14="http://schemas.microsoft.com/office/powerpoint/2010/main" val="30693360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fld id="{15860158-6E81-4BA6-8B6F-5780F7166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2021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 Schield USCOTS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V0A</a:t>
            </a:r>
            <a:endParaRPr lang="en-US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Milo Schield</a:t>
            </a:r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Consultant: Univ</a:t>
            </a:r>
            <a:r>
              <a:rPr lang="en-US" altLang="en-US" sz="2400" b="1" i="1" dirty="0"/>
              <a:t>. New Mexico</a:t>
            </a:r>
            <a:endParaRPr lang="en-US" altLang="en-US" sz="2400" b="1" i="1" dirty="0" smtClean="0"/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Fellow: American Statistical Association</a:t>
            </a:r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Elected Member: International Statistical Institute</a:t>
            </a:r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US Rep: International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President: National Numeracy Network</a:t>
            </a:r>
          </a:p>
          <a:p>
            <a:pPr marL="0" indent="0" algn="ctr">
              <a:buFontTx/>
              <a:buNone/>
            </a:pPr>
            <a:endParaRPr lang="en-US" altLang="en-US" sz="20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ASA Birds of Feather   Aug 12, 2021</a:t>
            </a:r>
          </a:p>
          <a:p>
            <a:pPr marL="0" indent="0" algn="ctr">
              <a:buFontTx/>
              <a:buNone/>
            </a:pPr>
            <a:r>
              <a:rPr lang="en-US" altLang="en-US" sz="800" b="1" i="1" dirty="0" smtClean="0"/>
              <a:t/>
            </a:r>
            <a:br>
              <a:rPr lang="en-US" altLang="en-US" sz="800" b="1" i="1" dirty="0" smtClean="0"/>
            </a:br>
            <a:r>
              <a:rPr lang="en-US" altLang="en-US" sz="2800" b="1" i="1" dirty="0" smtClean="0"/>
              <a:t>Paper: www.StatLit.org/pdf/2021-Schield-ASA-BOF.pdf</a:t>
            </a:r>
            <a:endParaRPr lang="en-US" altLang="en-US" sz="2800" b="1" i="1" dirty="0"/>
          </a:p>
          <a:p>
            <a:pPr marL="0" indent="0" algn="ctr">
              <a:buFontTx/>
              <a:buNone/>
            </a:pPr>
            <a:r>
              <a:rPr lang="en-US" altLang="en-US" sz="2600" b="1" i="1" dirty="0" smtClean="0"/>
              <a:t>Slides: www.StatLit.org/pdf/2021-Schield-ASA-BOF-Slides.pdf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Teaching Confounding: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Covid Deaths Case Study</a:t>
            </a:r>
            <a:endParaRPr lang="en-US" altLang="en-US" sz="32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07200080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10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724705"/>
            <a:ext cx="8820150" cy="479583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Offering 4 sections fall 2021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University of New Mexico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is offering such a course!</a:t>
            </a:r>
            <a:endParaRPr lang="en-US" altLang="en-US" sz="3200" b="0" i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37" y="2295115"/>
            <a:ext cx="8645525" cy="442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011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724705"/>
            <a:ext cx="8820150" cy="479583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2800" i="1" dirty="0" smtClean="0"/>
              <a:t>Statistical Literacy: The Diabolical Denominator</a:t>
            </a:r>
            <a:r>
              <a:rPr lang="en-US" altLang="en-US" sz="2800" i="1" dirty="0"/>
              <a:t/>
            </a:r>
            <a:br>
              <a:rPr lang="en-US" altLang="en-US" sz="2800" i="1" dirty="0"/>
            </a:br>
            <a:r>
              <a:rPr lang="en-US" altLang="en-US" sz="2800" dirty="0" smtClean="0"/>
              <a:t>www.StatLit.org/pdf/2021-Schield-MathFest.pdf</a:t>
            </a:r>
            <a:endParaRPr lang="en-US" altLang="en-US" sz="2800" dirty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10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i="1" dirty="0"/>
              <a:t>Statistical Literacy: Teaching Confounding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2800" dirty="0"/>
              <a:t>www.StatLit.org/pdf/2021-Schield-USCOTS.pdf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en-US" sz="1000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i="1" dirty="0" smtClean="0"/>
              <a:t>University of New Mexico Offers Math 1300</a:t>
            </a:r>
            <a:br>
              <a:rPr lang="en-US" altLang="en-US" sz="2800" i="1" dirty="0" smtClean="0"/>
            </a:br>
            <a:r>
              <a:rPr lang="en-US" altLang="en-US" sz="2800" dirty="0" smtClean="0"/>
              <a:t>www.StatLit.org/pdf/2021-Schield-ASA.pdf</a:t>
            </a:r>
            <a:endParaRPr lang="en-US" altLang="en-US" sz="2800" dirty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For all of Schield’s papers by topic,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www.StatLit.org/Schield-Pubs.htm </a:t>
            </a:r>
            <a:endParaRPr lang="en-US" alt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Study Confounder-Based Statistical Literacy</a:t>
            </a:r>
            <a:endParaRPr lang="en-US" altLang="en-US" sz="32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22488511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Deaths Among Covid Delta Cases by Vaccination &amp; Age</a:t>
            </a:r>
            <a:endParaRPr lang="en-US" altLang="en-US" sz="3200" b="0" i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15" y="1790357"/>
            <a:ext cx="8625670" cy="467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992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724705"/>
            <a:ext cx="8820150" cy="479583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800" dirty="0" smtClean="0"/>
              <a:t>Form </a:t>
            </a:r>
            <a:r>
              <a:rPr lang="en-US" altLang="en-US" sz="2800" dirty="0"/>
              <a:t>risk ratios &gt; 1</a:t>
            </a:r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800" dirty="0"/>
              <a:t>Eliminate deaths: keep cases (weights) and death rates</a:t>
            </a:r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800" dirty="0"/>
              <a:t>Create total data: cases, deaths and death rate</a:t>
            </a:r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800" dirty="0" smtClean="0"/>
              <a:t>Write </a:t>
            </a:r>
            <a:r>
              <a:rPr lang="en-US" altLang="en-US" sz="2800" dirty="0"/>
              <a:t>a two-group comparison for each table</a:t>
            </a:r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800" dirty="0" smtClean="0"/>
              <a:t>Calculate </a:t>
            </a:r>
            <a:r>
              <a:rPr lang="en-US" altLang="en-US" sz="2800" dirty="0"/>
              <a:t>prevalence of vaccinated for each age group</a:t>
            </a:r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800" dirty="0" smtClean="0"/>
              <a:t>Check </a:t>
            </a:r>
            <a:r>
              <a:rPr lang="en-US" altLang="en-US" sz="2800" dirty="0"/>
              <a:t>math in generating observed weighted averages</a:t>
            </a:r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800" dirty="0" smtClean="0"/>
              <a:t>Standardize </a:t>
            </a:r>
            <a:r>
              <a:rPr lang="en-US" altLang="en-US" sz="2800" dirty="0"/>
              <a:t>on group prevalence of </a:t>
            </a:r>
            <a:r>
              <a:rPr lang="en-US" altLang="en-US" sz="2800" dirty="0" smtClean="0"/>
              <a:t>vaccinated</a:t>
            </a:r>
            <a:endParaRPr lang="en-US" altLang="en-US" sz="28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200" b="0" dirty="0" smtClean="0">
                <a:latin typeface="Rockwell Extra Bold" panose="02060903040505020403" pitchFamily="18" charset="0"/>
              </a:rPr>
              <a:t>Converting Math Problem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From Factual to Informative</a:t>
            </a:r>
            <a:endParaRPr lang="en-US" altLang="en-US" sz="32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63342447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724705"/>
            <a:ext cx="8820150" cy="479583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800" dirty="0"/>
              <a:t>2</a:t>
            </a:r>
            <a:r>
              <a:rPr lang="en-US" altLang="en-US" sz="2800" dirty="0" smtClean="0"/>
              <a:t>.   Eliminate </a:t>
            </a:r>
            <a:r>
              <a:rPr lang="en-US" altLang="en-US" sz="2800" dirty="0"/>
              <a:t>deaths: keep cases (weights) and death rates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800" dirty="0"/>
              <a:t>3</a:t>
            </a:r>
            <a:r>
              <a:rPr lang="en-US" altLang="en-US" sz="2800" dirty="0" smtClean="0"/>
              <a:t>.   Create </a:t>
            </a:r>
            <a:r>
              <a:rPr lang="en-US" altLang="en-US" sz="2800" dirty="0"/>
              <a:t>total data: cases, deaths and death rate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800" dirty="0" smtClean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8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200" b="0" dirty="0" smtClean="0">
                <a:latin typeface="Rockwell Extra Bold" panose="02060903040505020403" pitchFamily="18" charset="0"/>
              </a:rPr>
              <a:t>Making Informative Comparisons</a:t>
            </a:r>
            <a:endParaRPr lang="en-US" altLang="en-US" sz="3200" b="0" i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66" y="2874549"/>
            <a:ext cx="8134881" cy="378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749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724705"/>
            <a:ext cx="8820150" cy="479583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800" dirty="0" smtClean="0"/>
              <a:t>Write </a:t>
            </a:r>
            <a:r>
              <a:rPr lang="en-US" altLang="en-US" sz="2800" dirty="0"/>
              <a:t>a two-group comparison for each </a:t>
            </a:r>
            <a:r>
              <a:rPr lang="en-US" altLang="en-US" sz="2800" dirty="0" smtClean="0"/>
              <a:t>table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800" dirty="0" smtClean="0"/>
          </a:p>
          <a:p>
            <a:pPr marL="457200" indent="-457200">
              <a:buNone/>
            </a:pPr>
            <a:r>
              <a:rPr lang="en-US" sz="2800" dirty="0" smtClean="0"/>
              <a:t>Among all Delta </a:t>
            </a:r>
            <a:r>
              <a:rPr lang="en-US" sz="2800" dirty="0"/>
              <a:t>cases, vaccinated are 2.45 times as likely to die as </a:t>
            </a:r>
            <a:r>
              <a:rPr lang="en-US" sz="2800" dirty="0" smtClean="0"/>
              <a:t>unvaccinated.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smtClean="0"/>
              <a:t>Among </a:t>
            </a:r>
            <a:r>
              <a:rPr lang="en-US" sz="2800" dirty="0"/>
              <a:t>Delta cases </a:t>
            </a:r>
            <a:r>
              <a:rPr lang="en-US" sz="2800" dirty="0" smtClean="0"/>
              <a:t>under </a:t>
            </a:r>
            <a:r>
              <a:rPr lang="en-US" sz="2800" dirty="0"/>
              <a:t>50, unvaccinated are 1.4 times as likely to die as are vaccinated.</a:t>
            </a:r>
          </a:p>
          <a:p>
            <a:pPr marL="457200" indent="-457200">
              <a:buNone/>
            </a:pPr>
            <a:r>
              <a:rPr lang="en-US" sz="2800" dirty="0"/>
              <a:t>Among Delta cases age at least 50, unvaccinated are 3.5 times as likely to die as are vaccinated.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800" dirty="0" smtClean="0"/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8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330199" y="385763"/>
            <a:ext cx="8483601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200" b="0" dirty="0" smtClean="0">
                <a:latin typeface="Rockwell Extra Bold" panose="02060903040505020403" pitchFamily="18" charset="0"/>
              </a:rPr>
              <a:t>Making Informative Comparisons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Step 4: 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Write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Comparisons</a:t>
            </a:r>
            <a:endParaRPr lang="en-US" altLang="en-US" sz="3200" b="0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5827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6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5425" y="1704963"/>
            <a:ext cx="8820150" cy="49720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dirty="0" smtClean="0"/>
              <a:t>Compute the weights: prevalence among 2 groups</a:t>
            </a:r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dirty="0"/>
              <a:t>S</a:t>
            </a:r>
            <a:r>
              <a:rPr lang="en-US" altLang="en-US" dirty="0" smtClean="0"/>
              <a:t>tudents can see the imbalance: 233 vs. 23.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dirty="0" smtClean="0"/>
              <a:t>Students </a:t>
            </a:r>
            <a:r>
              <a:rPr lang="en-US" altLang="en-US" dirty="0"/>
              <a:t>can </a:t>
            </a:r>
            <a:r>
              <a:rPr lang="en-US" altLang="en-US" dirty="0" smtClean="0"/>
              <a:t>describe the imbalance: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“</a:t>
            </a:r>
            <a:r>
              <a:rPr lang="en-US" altLang="en-US" i="1" dirty="0" smtClean="0"/>
              <a:t>Seniors (at least 50) are 10 times as prevalent among the vaccinated as among the unvaccinated</a:t>
            </a:r>
            <a:r>
              <a:rPr lang="en-US" altLang="en-US" dirty="0" smtClean="0"/>
              <a:t>.”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61925" y="487363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Informative Comparisons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Step 5: Explaining</a:t>
            </a:r>
            <a:endParaRPr lang="en-US" altLang="en-US" sz="3200" b="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02" y="2501900"/>
            <a:ext cx="8889513" cy="161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4242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7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682750"/>
            <a:ext cx="8820150" cy="4775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dirty="0" smtClean="0"/>
              <a:t>Standardize weighted averages on group mixture</a:t>
            </a:r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sz="1000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2800" dirty="0" smtClean="0"/>
              <a:t>Among Covid Delta cases, unvaccinated are 3.4 times as likely to die as vaccinated </a:t>
            </a:r>
            <a:r>
              <a:rPr lang="en-US" altLang="en-US" sz="2800" i="1" dirty="0" smtClean="0"/>
              <a:t>after controlling for age. </a:t>
            </a:r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endParaRPr lang="en-US" alt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61925" y="487363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Informative Comparisons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Step 7: Fixing the problem</a:t>
            </a:r>
            <a:endParaRPr lang="en-US" altLang="en-US" sz="3200" b="0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6" y="2316085"/>
            <a:ext cx="8921296" cy="318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48317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8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724705"/>
            <a:ext cx="8820150" cy="479583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 smtClean="0"/>
              <a:t>recognize Simpson’s paradox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/>
              <a:t>d</a:t>
            </a:r>
            <a:r>
              <a:rPr lang="en-US" altLang="en-US" dirty="0" smtClean="0"/>
              <a:t>escribe it using ordinary English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/>
              <a:t>r</a:t>
            </a:r>
            <a:r>
              <a:rPr lang="en-US" altLang="en-US" dirty="0" smtClean="0"/>
              <a:t>ecognize that it may be a crude comparison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 smtClean="0"/>
              <a:t>calculate the appropriate weights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 smtClean="0"/>
              <a:t>calculate an adjusted weighted-average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 smtClean="0"/>
              <a:t>present the results in ordinary English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en-US" dirty="0"/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 smtClean="0"/>
              <a:t>Understand “control for” or “take into account”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Result:  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Students should be able to: </a:t>
            </a:r>
            <a:endParaRPr lang="en-US" altLang="en-US" sz="32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4339969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9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" y="1724705"/>
            <a:ext cx="8820150" cy="479583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/>
              <a:t>A</a:t>
            </a:r>
            <a:r>
              <a:rPr lang="en-US" altLang="en-US" dirty="0" smtClean="0"/>
              <a:t>sserts </a:t>
            </a:r>
            <a:r>
              <a:rPr lang="en-US" altLang="en-US" dirty="0"/>
              <a:t>that </a:t>
            </a:r>
            <a:r>
              <a:rPr lang="en-US" altLang="en-US" i="1" dirty="0" smtClean="0"/>
              <a:t>Association </a:t>
            </a:r>
            <a:r>
              <a:rPr lang="en-US" altLang="en-US" i="1" dirty="0"/>
              <a:t>is Not </a:t>
            </a:r>
            <a:r>
              <a:rPr lang="en-US" altLang="en-US" i="1" dirty="0" smtClean="0"/>
              <a:t>Causation</a:t>
            </a:r>
            <a:endParaRPr lang="en-US" altLang="en-US" i="1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Asserts that </a:t>
            </a:r>
            <a:r>
              <a:rPr lang="en-US" altLang="en-US" i="1" dirty="0" smtClean="0"/>
              <a:t>Disparity is Not Discrimination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18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dirty="0" smtClean="0"/>
              <a:t>Focuses </a:t>
            </a:r>
            <a:r>
              <a:rPr lang="en-US" altLang="en-US" dirty="0"/>
              <a:t>on the </a:t>
            </a:r>
            <a:r>
              <a:rPr lang="en-US" altLang="en-US" i="1" dirty="0"/>
              <a:t>Story Behind the Statistics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Shows how a </a:t>
            </a:r>
            <a:r>
              <a:rPr lang="en-US" altLang="en-US" i="1" dirty="0" smtClean="0"/>
              <a:t>crude association </a:t>
            </a:r>
            <a:r>
              <a:rPr lang="en-US" altLang="en-US" dirty="0" smtClean="0"/>
              <a:t>(mixed fruit comparison)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may conceal the real story!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18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Shows students how to </a:t>
            </a:r>
            <a:r>
              <a:rPr lang="en-US" altLang="en-US" i="1" dirty="0" smtClean="0"/>
              <a:t>control for</a:t>
            </a:r>
            <a:r>
              <a:rPr lang="en-US" altLang="en-US" dirty="0" smtClean="0"/>
              <a:t> confounders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18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Shows students these things </a:t>
            </a:r>
            <a:r>
              <a:rPr lang="en-US" altLang="en-US" i="1" dirty="0" smtClean="0"/>
              <a:t>without computers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>
                <a:latin typeface="Rockwell Extra Bold" panose="02060903040505020403" pitchFamily="18" charset="0"/>
              </a:rPr>
              <a:t>Statistical </a:t>
            </a:r>
            <a:r>
              <a:rPr lang="en-US" altLang="en-US" b="0" smtClean="0">
                <a:latin typeface="Rockwell Extra Bold" panose="02060903040505020403" pitchFamily="18" charset="0"/>
              </a:rPr>
              <a:t>Educators Should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b="0" smtClean="0">
                <a:latin typeface="Rockwell Extra Bold" panose="02060903040505020403" pitchFamily="18" charset="0"/>
              </a:rPr>
              <a:t>Offer </a:t>
            </a:r>
            <a:r>
              <a:rPr lang="en-US" altLang="en-US" b="0" smtClean="0">
                <a:latin typeface="Rockwell Extra Bold" panose="02060903040505020403" pitchFamily="18" charset="0"/>
              </a:rPr>
              <a:t>a </a:t>
            </a:r>
            <a:r>
              <a:rPr lang="en-US" altLang="en-US" b="0" smtClean="0">
                <a:latin typeface="Rockwell Extra Bold" panose="02060903040505020403" pitchFamily="18" charset="0"/>
              </a:rPr>
              <a:t>New Course </a:t>
            </a:r>
            <a:r>
              <a:rPr lang="en-US" altLang="en-US" b="0" dirty="0" smtClean="0">
                <a:latin typeface="Rockwell Extra Bold" panose="02060903040505020403" pitchFamily="18" charset="0"/>
              </a:rPr>
              <a:t>that:</a:t>
            </a:r>
            <a:endParaRPr lang="en-US" altLang="en-US" sz="32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425747542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132641</TotalTime>
  <Words>658</Words>
  <Application>Microsoft Office PowerPoint</Application>
  <PresentationFormat>Letter Paper (8.5x11 in)</PresentationFormat>
  <Paragraphs>266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Rockwell Extra Bold</vt:lpstr>
      <vt:lpstr>Times New Roman</vt:lpstr>
      <vt:lpstr>Default Design</vt:lpstr>
      <vt:lpstr>Teaching Confounding: Covid Deaths Case Study</vt:lpstr>
      <vt:lpstr>Deaths Among Covid Delta Cases by Vaccination &amp; Age</vt:lpstr>
      <vt:lpstr>Converting Math Problem  From Factual to Informative</vt:lpstr>
      <vt:lpstr>Making Informative Comparisons</vt:lpstr>
      <vt:lpstr>Making Informative Comparisons Step 4: Write Comparisons</vt:lpstr>
      <vt:lpstr>Informative Comparisons Step 5: Explaining</vt:lpstr>
      <vt:lpstr>Informative Comparisons Step 7: Fixing the problem</vt:lpstr>
      <vt:lpstr>Result:   Students should be able to: </vt:lpstr>
      <vt:lpstr>Statistical Educators Should Offer a New Course that:</vt:lpstr>
      <vt:lpstr>University of New Mexico is offering such a course!</vt:lpstr>
      <vt:lpstr>Study Confounder-Based Statistical Literacy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Literacy: The Diabolical Denominator (slides)</dc:title>
  <dc:creator>Milo Schield</dc:creator>
  <dc:description/>
  <cp:lastModifiedBy>Milo Schield</cp:lastModifiedBy>
  <cp:revision>1687</cp:revision>
  <cp:lastPrinted>2021-08-01T11:09:09Z</cp:lastPrinted>
  <dcterms:created xsi:type="dcterms:W3CDTF">1998-11-15T00:57:17Z</dcterms:created>
  <dcterms:modified xsi:type="dcterms:W3CDTF">2021-08-12T19:20:26Z</dcterms:modified>
  <cp:category>MathFest: Statistical Literacy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