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4" r:id="rId2"/>
    <p:sldId id="788" r:id="rId3"/>
    <p:sldId id="811" r:id="rId4"/>
    <p:sldId id="813" r:id="rId5"/>
    <p:sldId id="812" r:id="rId6"/>
    <p:sldId id="803" r:id="rId7"/>
    <p:sldId id="814" r:id="rId8"/>
    <p:sldId id="789" r:id="rId9"/>
    <p:sldId id="799" r:id="rId10"/>
    <p:sldId id="818" r:id="rId11"/>
    <p:sldId id="815" r:id="rId12"/>
    <p:sldId id="800" r:id="rId13"/>
    <p:sldId id="797" r:id="rId14"/>
    <p:sldId id="817" r:id="rId15"/>
    <p:sldId id="806" r:id="rId16"/>
    <p:sldId id="805" r:id="rId17"/>
    <p:sldId id="807" r:id="rId18"/>
    <p:sldId id="808" r:id="rId19"/>
    <p:sldId id="809" r:id="rId20"/>
    <p:sldId id="773" r:id="rId21"/>
    <p:sldId id="822" r:id="rId22"/>
    <p:sldId id="816" r:id="rId23"/>
    <p:sldId id="819" r:id="rId24"/>
    <p:sldId id="820" r:id="rId25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53" autoAdjust="0"/>
  </p:normalViewPr>
  <p:slideViewPr>
    <p:cSldViewPr snapToGrid="0" showGuides="1">
      <p:cViewPr varScale="1">
        <p:scale>
          <a:sx n="88" d="100"/>
          <a:sy n="88" d="100"/>
        </p:scale>
        <p:origin x="78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66"/>
    </p:cViewPr>
  </p:sorterViewPr>
  <p:notesViewPr>
    <p:cSldViewPr snapToGrid="0" showGuides="1">
      <p:cViewPr>
        <p:scale>
          <a:sx n="100" d="100"/>
          <a:sy n="100" d="100"/>
        </p:scale>
        <p:origin x="912" y="-106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5775" y="203200"/>
            <a:ext cx="45942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t" anchorCtr="0" compatLnSpc="1">
            <a:prstTxWarp prst="textNoShape">
              <a:avLst/>
            </a:prstTxWarp>
          </a:bodyPr>
          <a:lstStyle>
            <a:lvl1pPr defTabSz="966417">
              <a:lnSpc>
                <a:spcPct val="100000"/>
              </a:lnSpc>
              <a:spcBef>
                <a:spcPct val="0"/>
              </a:spcBef>
              <a:defRPr sz="1300" dirty="0"/>
            </a:lvl1pPr>
          </a:lstStyle>
          <a:p>
            <a:pPr>
              <a:defRPr/>
            </a:pPr>
            <a:r>
              <a:rPr lang="en-US" altLang="en-US" dirty="0" smtClean="0"/>
              <a:t>Increasing Disparity: </a:t>
            </a:r>
            <a:r>
              <a:rPr lang="en-US" altLang="en-US" dirty="0"/>
              <a:t>The </a:t>
            </a:r>
            <a:r>
              <a:rPr lang="en-US" altLang="en-US" dirty="0" smtClean="0"/>
              <a:t>Scanlan </a:t>
            </a:r>
            <a:r>
              <a:rPr lang="en-US" altLang="en-US" dirty="0"/>
              <a:t>Effect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53050" y="203200"/>
            <a:ext cx="14001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t" anchorCtr="0" compatLnSpc="1">
            <a:prstTxWarp prst="textNoShape">
              <a:avLst/>
            </a:prstTxWarp>
          </a:bodyPr>
          <a:lstStyle>
            <a:lvl1pPr algn="r" defTabSz="966417">
              <a:lnSpc>
                <a:spcPct val="100000"/>
              </a:lnSpc>
              <a:spcBef>
                <a:spcPct val="0"/>
              </a:spcBef>
              <a:defRPr sz="1300" dirty="0" smtClean="0"/>
            </a:lvl1pPr>
          </a:lstStyle>
          <a:p>
            <a:pPr>
              <a:defRPr/>
            </a:pPr>
            <a:r>
              <a:rPr lang="en-US" altLang="en-US" dirty="0"/>
              <a:t>2</a:t>
            </a:r>
            <a:r>
              <a:rPr lang="en-US" altLang="en-US" dirty="0" smtClean="0"/>
              <a:t> Dec </a:t>
            </a:r>
            <a:r>
              <a:rPr lang="en-US" altLang="en-US" dirty="0"/>
              <a:t>2018 </a:t>
            </a:r>
            <a:r>
              <a:rPr lang="en-US" altLang="en-US" dirty="0" smtClean="0"/>
              <a:t>V1A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775" y="8982075"/>
            <a:ext cx="42386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b" anchorCtr="0" compatLnSpc="1">
            <a:prstTxWarp prst="textNoShape">
              <a:avLst/>
            </a:prstTxWarp>
          </a:bodyPr>
          <a:lstStyle>
            <a:lvl1pPr defTabSz="966417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 dirty="0" smtClean="0"/>
              <a:t>2018-Schield-CTC2-Slides.pdf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0000" y="8994775"/>
            <a:ext cx="16652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b" anchorCtr="0" compatLnSpc="1">
            <a:prstTxWarp prst="textNoShape">
              <a:avLst/>
            </a:prstTxWarp>
          </a:bodyPr>
          <a:lstStyle>
            <a:lvl1pPr algn="r" defTabSz="966417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6031820B-5A53-4071-A0C0-736E23C16A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799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t" anchorCtr="0" compatLnSpc="1">
            <a:prstTxWarp prst="textNoShape">
              <a:avLst/>
            </a:prstTxWarp>
          </a:bodyPr>
          <a:lstStyle>
            <a:lvl1pPr defTabSz="966417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/>
              <a:t>Segmented Regression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t" anchorCtr="0" compatLnSpc="1">
            <a:prstTxWarp prst="textNoShape">
              <a:avLst/>
            </a:prstTxWarp>
          </a:bodyPr>
          <a:lstStyle>
            <a:lvl1pPr algn="r" defTabSz="966417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/>
              <a:t>2014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4560888"/>
            <a:ext cx="57705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b" anchorCtr="0" compatLnSpc="1">
            <a:prstTxWarp prst="textNoShape">
              <a:avLst/>
            </a:prstTxWarp>
          </a:bodyPr>
          <a:lstStyle>
            <a:lvl1pPr defTabSz="966417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/>
              <a:t>2014-Schield-Segmented-Regression-slides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8" rIns="96577" bIns="48288" numCol="1" anchor="b" anchorCtr="0" compatLnSpc="1">
            <a:prstTxWarp prst="textNoShape">
              <a:avLst/>
            </a:prstTxWarp>
          </a:bodyPr>
          <a:lstStyle>
            <a:lvl1pPr algn="r" defTabSz="966417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D48B37F3-9300-482D-A79C-78A8803A9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338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4837A8-7583-4846-9A62-6E37080C6D47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  <p:sp>
        <p:nvSpPr>
          <p:cNvPr id="61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61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61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61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6EE1C4F-6E31-48E7-B996-6E241804C374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5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615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615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615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7F31A8C-5DE4-4C4F-A4D1-B7BA2848B542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9937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6AB343-0590-457D-A50D-4E8FFED1D875}" type="slidenum">
              <a:rPr lang="en-US" altLang="en-US" sz="1300" smtClean="0"/>
              <a:pPr/>
              <a:t>10</a:t>
            </a:fld>
            <a:endParaRPr lang="en-US" altLang="en-US" sz="1300" smtClean="0"/>
          </a:p>
        </p:txBody>
      </p:sp>
      <p:sp>
        <p:nvSpPr>
          <p:cNvPr id="286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2867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2868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2868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CE80772B-4719-41BB-8F57-C0E4AD7EFABB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28682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868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2868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868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5449402-325D-4E95-BDCE-3D85B92D1565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28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66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E5B625-CF61-4187-A9FE-342C73C95584}" type="slidenum">
              <a:rPr lang="en-US" altLang="en-US" sz="1300" smtClean="0"/>
              <a:pPr/>
              <a:t>11</a:t>
            </a:fld>
            <a:endParaRPr lang="en-US" altLang="en-US" sz="1300" smtClean="0"/>
          </a:p>
        </p:txBody>
      </p:sp>
      <p:sp>
        <p:nvSpPr>
          <p:cNvPr id="307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072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072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072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F1E12A-CDA1-4B48-964E-D36788AA8189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3073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073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073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073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2A0D0C6-AB47-46F8-B27A-73C31C97CBFD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30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645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7F3C17-E13F-48BC-AD60-566F8D42E6E6}" type="slidenum">
              <a:rPr lang="en-US" altLang="en-US" sz="1300" smtClean="0"/>
              <a:pPr/>
              <a:t>12</a:t>
            </a:fld>
            <a:endParaRPr lang="en-US" altLang="en-US" sz="1300" smtClean="0"/>
          </a:p>
        </p:txBody>
      </p:sp>
      <p:sp>
        <p:nvSpPr>
          <p:cNvPr id="327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277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277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277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E7E7F74-1D8B-49E2-9F1E-EDBEE7648890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3277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277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278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278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162D5D-E6AC-448C-B020-52A976259F1C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32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506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5EAA60-122F-4D46-805D-740070C84BE2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3D036FD-841D-44D4-A148-FE4A00524C0E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3687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687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687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687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6B8C2C9-B568-48D2-8706-2D5F38410A1B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36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273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7A777A-FEC3-464C-A2D9-629C038DD412}" type="slidenum">
              <a:rPr lang="en-US" altLang="en-US" sz="1300" smtClean="0"/>
              <a:pPr/>
              <a:t>14</a:t>
            </a:fld>
            <a:endParaRPr lang="en-US" altLang="en-US" sz="1300" smtClean="0"/>
          </a:p>
        </p:txBody>
      </p:sp>
      <p:sp>
        <p:nvSpPr>
          <p:cNvPr id="389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891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892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89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BAAD933-A183-4273-AC70-3F2BCCA2F377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38922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892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892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892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3401D0A-2505-4B69-BD03-BB89D60E183D}" type="slidenum">
              <a:rPr lang="en-US" altLang="en-US" sz="1300"/>
              <a:pPr algn="r"/>
              <a:t>14</a:t>
            </a:fld>
            <a:endParaRPr lang="en-US" altLang="en-US" sz="1300"/>
          </a:p>
        </p:txBody>
      </p:sp>
      <p:sp>
        <p:nvSpPr>
          <p:cNvPr id="38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910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80DEFF-5B85-41E5-9CD1-E0940864DD6F}" type="slidenum">
              <a:rPr lang="en-US" altLang="en-US" sz="1300" smtClean="0"/>
              <a:pPr/>
              <a:t>15</a:t>
            </a:fld>
            <a:endParaRPr lang="en-US" altLang="en-US" sz="1300" smtClean="0"/>
          </a:p>
        </p:txBody>
      </p:sp>
      <p:sp>
        <p:nvSpPr>
          <p:cNvPr id="430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430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4301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4301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BF8E94A-17E8-4B10-9978-2659BFC0BBC1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4301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301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4302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302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4C0E7A1-02DA-4573-8419-AA3A72428644}" type="slidenum">
              <a:rPr lang="en-US" altLang="en-US" sz="1300"/>
              <a:pPr algn="r"/>
              <a:t>15</a:t>
            </a:fld>
            <a:endParaRPr lang="en-US" altLang="en-US" sz="1300"/>
          </a:p>
        </p:txBody>
      </p:sp>
      <p:sp>
        <p:nvSpPr>
          <p:cNvPr id="43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1102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76A7A88-0B00-452D-9AAA-E8ADEB66D3FA}" type="slidenum">
              <a:rPr lang="en-US" altLang="en-US" sz="1300" smtClean="0"/>
              <a:pPr/>
              <a:t>16</a:t>
            </a:fld>
            <a:endParaRPr lang="en-US" altLang="en-US" sz="1300" smtClean="0"/>
          </a:p>
        </p:txBody>
      </p:sp>
      <p:sp>
        <p:nvSpPr>
          <p:cNvPr id="4506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450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4506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450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7917478-CAA3-4DAE-8E9A-E9618E586F1B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45066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50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4506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506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1487D32-F563-4E4D-9A65-0FA3562A2663}" type="slidenum">
              <a:rPr lang="en-US" altLang="en-US" sz="1300"/>
              <a:pPr algn="r"/>
              <a:t>16</a:t>
            </a:fld>
            <a:endParaRPr lang="en-US" altLang="en-US" sz="1300"/>
          </a:p>
        </p:txBody>
      </p:sp>
      <p:sp>
        <p:nvSpPr>
          <p:cNvPr id="45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70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9F2FFB-6C2A-4313-A720-66F1D27D263A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471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471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4711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4711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D87CF5A-6824-46F0-BBF8-CE5E8CF15B51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4711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711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4711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711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083D78E-11E7-4247-8783-CF9C90B5F397}" type="slidenum">
              <a:rPr lang="en-US" altLang="en-US" sz="1300"/>
              <a:pPr algn="r"/>
              <a:t>17</a:t>
            </a:fld>
            <a:endParaRPr lang="en-US" altLang="en-US" sz="1300"/>
          </a:p>
        </p:txBody>
      </p:sp>
      <p:sp>
        <p:nvSpPr>
          <p:cNvPr id="47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8408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A43F9D-0983-4A46-A8B0-56D48238F117}" type="slidenum">
              <a:rPr lang="en-US" altLang="en-US" sz="1300" smtClean="0"/>
              <a:pPr/>
              <a:t>18</a:t>
            </a:fld>
            <a:endParaRPr lang="en-US" altLang="en-US" sz="1300" smtClean="0"/>
          </a:p>
        </p:txBody>
      </p:sp>
      <p:sp>
        <p:nvSpPr>
          <p:cNvPr id="491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4915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4916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4916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8651C2-A14C-4B34-9537-B596E2509714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49162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916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4916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91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C010583-B7D0-443D-BC0F-A03E7F1A3F3D}" type="slidenum">
              <a:rPr lang="en-US" altLang="en-US" sz="1300"/>
              <a:pPr algn="r"/>
              <a:t>18</a:t>
            </a:fld>
            <a:endParaRPr lang="en-US" altLang="en-US" sz="1300"/>
          </a:p>
        </p:txBody>
      </p:sp>
      <p:sp>
        <p:nvSpPr>
          <p:cNvPr id="49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884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81C94A-2A37-4BAC-8FCE-27AD2FAC79A8}" type="slidenum">
              <a:rPr lang="en-US" altLang="en-US" sz="1300" smtClean="0"/>
              <a:pPr/>
              <a:t>19</a:t>
            </a:fld>
            <a:endParaRPr lang="en-US" altLang="en-US" sz="1300" smtClean="0"/>
          </a:p>
        </p:txBody>
      </p:sp>
      <p:sp>
        <p:nvSpPr>
          <p:cNvPr id="512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5120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5120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5120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0147DD4-0DF3-42E0-86F5-2900BC3DF13A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5121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5121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5121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5121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D8C931E-8A46-4383-9DCB-6CDC70F4BC06}" type="slidenum">
              <a:rPr lang="en-US" altLang="en-US" sz="1300"/>
              <a:pPr algn="r"/>
              <a:t>19</a:t>
            </a:fld>
            <a:endParaRPr lang="en-US" altLang="en-US" sz="1300"/>
          </a:p>
        </p:txBody>
      </p:sp>
      <p:sp>
        <p:nvSpPr>
          <p:cNvPr id="51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907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C0BB6A-0CB3-4CA8-A736-09A7DA86131C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19870A0-C0FC-44ED-A0FF-913A1AAA1B11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21E981E-8EEA-4B74-AC10-497519AABE1E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7658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15DAA8-2313-4D82-8C50-CF8313D4EFDA}" type="slidenum">
              <a:rPr lang="en-US" altLang="en-US" sz="1300" smtClean="0"/>
              <a:pPr/>
              <a:t>20</a:t>
            </a:fld>
            <a:endParaRPr lang="en-US" altLang="en-US" sz="1300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859618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7F3C17-E13F-48BC-AD60-566F8D42E6E6}" type="slidenum">
              <a:rPr lang="en-US" altLang="en-US" sz="1300" smtClean="0"/>
              <a:pPr/>
              <a:t>21</a:t>
            </a:fld>
            <a:endParaRPr lang="en-US" altLang="en-US" sz="1300" smtClean="0"/>
          </a:p>
        </p:txBody>
      </p:sp>
      <p:sp>
        <p:nvSpPr>
          <p:cNvPr id="327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277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277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277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E7E7F74-1D8B-49E2-9F1E-EDBEE7648890}" type="slidenum">
              <a:rPr lang="en-US" altLang="en-US" sz="1300"/>
              <a:pPr algn="r"/>
              <a:t>21</a:t>
            </a:fld>
            <a:endParaRPr lang="en-US" altLang="en-US" sz="1300"/>
          </a:p>
        </p:txBody>
      </p:sp>
      <p:sp>
        <p:nvSpPr>
          <p:cNvPr id="3277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277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278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278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162D5D-E6AC-448C-B020-52A976259F1C}" type="slidenum">
              <a:rPr lang="en-US" altLang="en-US" sz="1300"/>
              <a:pPr algn="r"/>
              <a:t>21</a:t>
            </a:fld>
            <a:endParaRPr lang="en-US" altLang="en-US" sz="1300"/>
          </a:p>
        </p:txBody>
      </p:sp>
      <p:sp>
        <p:nvSpPr>
          <p:cNvPr id="32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7874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70CC64-AEB2-459A-9FC0-886591D74C89}" type="slidenum">
              <a:rPr lang="en-US" altLang="en-US" sz="1300" smtClean="0"/>
              <a:pPr/>
              <a:t>22</a:t>
            </a:fld>
            <a:endParaRPr lang="en-US" altLang="en-US" sz="1300" smtClean="0"/>
          </a:p>
        </p:txBody>
      </p:sp>
      <p:sp>
        <p:nvSpPr>
          <p:cNvPr id="409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4096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4096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4096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41C94D4-7F15-4A83-9284-58D357FBA918}" type="slidenum">
              <a:rPr lang="en-US" altLang="en-US" sz="1300"/>
              <a:pPr algn="r"/>
              <a:t>22</a:t>
            </a:fld>
            <a:endParaRPr lang="en-US" altLang="en-US" sz="1300"/>
          </a:p>
        </p:txBody>
      </p:sp>
      <p:sp>
        <p:nvSpPr>
          <p:cNvPr id="4097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097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4097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4097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EB458BF-9808-4DFA-AB38-188B913B5838}" type="slidenum">
              <a:rPr lang="en-US" altLang="en-US" sz="1300"/>
              <a:pPr algn="r"/>
              <a:t>22</a:t>
            </a:fld>
            <a:endParaRPr lang="en-US" altLang="en-US" sz="1300"/>
          </a:p>
        </p:txBody>
      </p:sp>
      <p:sp>
        <p:nvSpPr>
          <p:cNvPr id="40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772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390701-4F5B-4232-AE2F-E7492C25A195}" type="slidenum">
              <a:rPr lang="en-US" altLang="en-US" sz="1300" smtClean="0"/>
              <a:pPr/>
              <a:t>23</a:t>
            </a:fld>
            <a:endParaRPr lang="en-US" altLang="en-US" sz="1300" smtClean="0"/>
          </a:p>
        </p:txBody>
      </p:sp>
      <p:sp>
        <p:nvSpPr>
          <p:cNvPr id="348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482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482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482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8E5474F-0651-44E8-A64A-3F532DC89C50}" type="slidenum">
              <a:rPr lang="en-US" altLang="en-US" sz="1300"/>
              <a:pPr algn="r"/>
              <a:t>23</a:t>
            </a:fld>
            <a:endParaRPr lang="en-US" altLang="en-US" sz="1300"/>
          </a:p>
        </p:txBody>
      </p:sp>
      <p:sp>
        <p:nvSpPr>
          <p:cNvPr id="34826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482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482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482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EB5D56F-2FCB-4CAF-874B-52D24E405EDF}" type="slidenum">
              <a:rPr lang="en-US" altLang="en-US" sz="1300"/>
              <a:pPr algn="r"/>
              <a:t>23</a:t>
            </a:fld>
            <a:endParaRPr lang="en-US" altLang="en-US" sz="1300"/>
          </a:p>
        </p:txBody>
      </p:sp>
      <p:sp>
        <p:nvSpPr>
          <p:cNvPr id="348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2403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E5B625-CF61-4187-A9FE-342C73C95584}" type="slidenum">
              <a:rPr lang="en-US" altLang="en-US" sz="1300" smtClean="0"/>
              <a:pPr/>
              <a:t>24</a:t>
            </a:fld>
            <a:endParaRPr lang="en-US" altLang="en-US" sz="1300" smtClean="0"/>
          </a:p>
        </p:txBody>
      </p:sp>
      <p:sp>
        <p:nvSpPr>
          <p:cNvPr id="307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3072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3072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3072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F1E12A-CDA1-4B48-964E-D36788AA8189}" type="slidenum">
              <a:rPr lang="en-US" altLang="en-US" sz="1300"/>
              <a:pPr algn="r"/>
              <a:t>24</a:t>
            </a:fld>
            <a:endParaRPr lang="en-US" altLang="en-US" sz="1300"/>
          </a:p>
        </p:txBody>
      </p:sp>
      <p:sp>
        <p:nvSpPr>
          <p:cNvPr id="3073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073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3073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3073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2A0D0C6-AB47-46F8-B27A-73C31C97CBFD}" type="slidenum">
              <a:rPr lang="en-US" altLang="en-US" sz="1300"/>
              <a:pPr algn="r"/>
              <a:t>24</a:t>
            </a:fld>
            <a:endParaRPr lang="en-US" altLang="en-US" sz="1300"/>
          </a:p>
        </p:txBody>
      </p:sp>
      <p:sp>
        <p:nvSpPr>
          <p:cNvPr id="30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551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7E7DA6-31A5-440B-9D99-697C689BCE56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2C4B6DC-3395-4C80-BE36-12E49F5EF6F3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5D80B38-45E1-4795-A6AB-AACF60A3D48A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4379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125ACD-BD3D-424F-B6BC-555C9AF44C98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  <p:sp>
        <p:nvSpPr>
          <p:cNvPr id="143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43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43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43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266DB39-A0DC-45BF-BFBE-A67AEC16B7F6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14346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43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419BF7C-D13C-4C62-946F-3915B9D8691D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14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898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CCB6FB-6BC6-4042-9A6D-EE667579C430}" type="slidenum">
              <a:rPr lang="en-US" altLang="en-US" sz="1300" smtClean="0"/>
              <a:pPr/>
              <a:t>5</a:t>
            </a:fld>
            <a:endParaRPr lang="en-US" altLang="en-US" sz="1300" smtClean="0"/>
          </a:p>
        </p:txBody>
      </p:sp>
      <p:sp>
        <p:nvSpPr>
          <p:cNvPr id="1639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63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63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63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3B91892-6EED-49A4-990F-87F726DC811A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639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63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63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356016A-4A70-433B-9C00-AE825135D46E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6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161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0B6165-9B70-49CE-A862-B06304BA373F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  <p:sp>
        <p:nvSpPr>
          <p:cNvPr id="204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2048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2048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2048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F359C20-58EE-4A7B-9EF0-C7A1C6716125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20490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049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2049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04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FB85DFC-BF43-4563-A12E-E4248301637F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20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922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5B48A6-9CEF-408F-9372-41C7D7F0C80C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  <p:sp>
        <p:nvSpPr>
          <p:cNvPr id="2253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225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2253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2253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E77548B-05B6-4DF5-898B-1194F1A24945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22538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253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2254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254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0AD98BE-8245-4D2A-9790-2BDE6DAC0982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22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007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5DB338-02E2-49FC-9B61-D4755FD9EBCD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  <p:sp>
        <p:nvSpPr>
          <p:cNvPr id="245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2458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2458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2458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1B1AB60-23E2-4F71-8890-3DAD1C242228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24586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458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2458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458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8E5C4CD-7C96-43F1-A940-C0BB3C19CCBD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245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806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Segmented Regression Model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2014-Schield-Segmented-Regression-slides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775" indent="-280988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238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0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4225" indent="-225425" defTabSz="963613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14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86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8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3025" indent="-225425" defTabSz="9636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28A960-3788-4E3F-A462-14C7CA533B55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  <p:sp>
        <p:nvSpPr>
          <p:cNvPr id="266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2663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2663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2663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04159D8-746D-4DEE-B5C5-A430C92F8DFF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2663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663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2663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2663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7" tIns="48288" rIns="96577" bIns="48288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8EEBA7E-4E03-416D-A41F-279A7E90254F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26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001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400" smtClean="0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latin typeface="Arial" panose="020B0604020202020204" pitchFamily="34" charset="0"/>
              </a:rPr>
              <a:t>Increasing Disparity: The Scanlan Effect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09600" y="147638"/>
            <a:ext cx="1227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 dirty="0" smtClean="0"/>
              <a:t>V1A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D01-5CD2-4F6D-9178-696FCCEF0BBA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59307214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3B91-3FDE-458A-8128-C19C162FE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400" smtClean="0"/>
          </a:p>
        </p:txBody>
      </p:sp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400" smtClean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265488" y="152400"/>
            <a:ext cx="2571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latin typeface="Arial" panose="020B0604020202020204" pitchFamily="34" charset="0"/>
              </a:rPr>
              <a:t>Reducing Disparities: The Scanlon Effect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9600" y="147638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200" dirty="0" smtClean="0"/>
              <a:t>NNN 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5D669D-72BE-4A0F-977B-35D313465215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b="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225" y="1981200"/>
            <a:ext cx="86296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Milo Schield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Augsburg University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Editor of www.StatLit.org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Fellow, American Statistical Association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US Rep: International Statistical Literacy Project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altLang="en-US" sz="36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2018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Twin Cities Critical Thinking Club</a:t>
            </a:r>
            <a:r>
              <a:rPr lang="en-US" altLang="en-US" sz="2400" b="1" dirty="0" smtClean="0"/>
              <a:t>www.StatLit.org/pdf/2018-Schield-CTC2-Slides.pdf</a:t>
            </a:r>
            <a:endParaRPr lang="en-US" altLang="en-US" sz="2400" b="1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76225" y="487363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Increasing Disparity: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The Scanlan Effect</a:t>
            </a:r>
            <a:endParaRPr lang="en-US" altLang="en-US" sz="3200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F4C29B4-F8F4-4779-B6CF-BC8BBC64CF99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mtClean="0"/>
              <a:t>Disparity ratio before: 2 to 1 (20%/10%)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smtClean="0">
                <a:latin typeface="Rockwell Extra Bold" panose="02060903040505020403" pitchFamily="18" charset="0"/>
              </a:rPr>
              <a:t>School Suspension Disparity:</a:t>
            </a:r>
            <a:br>
              <a:rPr lang="en-US" altLang="en-US" sz="3200" b="0" smtClean="0">
                <a:latin typeface="Rockwell Extra Bold" panose="02060903040505020403" pitchFamily="18" charset="0"/>
              </a:rPr>
            </a:br>
            <a:r>
              <a:rPr lang="en-US" altLang="en-US" sz="3200" b="0" smtClean="0">
                <a:latin typeface="Rockwell Extra Bold" panose="02060903040505020403" pitchFamily="18" charset="0"/>
              </a:rPr>
              <a:t>Good Intention; Bad Result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9875" y="5011738"/>
            <a:ext cx="85423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Action: Eliminate suspension for ‘small stuff.’</a:t>
            </a:r>
            <a:br>
              <a:rPr lang="en-US" altLang="en-US"/>
            </a:br>
            <a:r>
              <a:rPr lang="en-US" altLang="en-US"/>
              <a:t>Result 1: Disparity difference decreases by 3 pts.</a:t>
            </a:r>
            <a:br>
              <a:rPr lang="en-US" altLang="en-US"/>
            </a:br>
            <a:r>
              <a:rPr lang="en-US" altLang="en-US"/>
              <a:t>Result 2: Disparity ratio increases from 2 to 3.3.</a:t>
            </a:r>
            <a:endParaRPr lang="en-US" altLang="en-US" sz="4800"/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506663"/>
            <a:ext cx="72723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09300E9-5B9E-4E80-BA4A-88E8E32B28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 defTabSz="454025">
              <a:spcBef>
                <a:spcPct val="30000"/>
              </a:spcBef>
              <a:buFontTx/>
              <a:buNone/>
            </a:pPr>
            <a:r>
              <a:rPr lang="en-US" altLang="en-US" smtClean="0"/>
              <a:t>Unlikely outcomes: If percentage reductions are identical for advantaged and disadvantaged, </a:t>
            </a:r>
            <a:br>
              <a:rPr lang="en-US" altLang="en-US" smtClean="0"/>
            </a:br>
            <a:r>
              <a:rPr lang="en-US" altLang="en-US" smtClean="0"/>
              <a:t>then the disparity ratio remains the same.</a:t>
            </a:r>
          </a:p>
          <a:p>
            <a:pPr marL="0" indent="0" defTabSz="454025">
              <a:spcBef>
                <a:spcPct val="30000"/>
              </a:spcBef>
              <a:buFontTx/>
              <a:buNone/>
            </a:pPr>
            <a:endParaRPr lang="en-US" alt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Summary: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Longitudinal Change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269875" y="3781425"/>
            <a:ext cx="78628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Unlikely outcomes; If percentage decrease is bigger for advantaged than for disadvantaged, </a:t>
            </a:r>
            <a:r>
              <a:rPr lang="en-US" altLang="en-US" b="1"/>
              <a:t>then disparity ratio will increase.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Bottom line: It all depends on the “mix”!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EFEDE14-878F-4AD0-B39C-3B900EEF426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 smtClean="0"/>
              <a:t>Scanlan rule</a:t>
            </a:r>
            <a:r>
              <a:rPr lang="en-US" altLang="en-US" sz="2800" dirty="0" smtClean="0"/>
              <a:t>: “the rarer an outcome, the greater tends to be the relative difference in experiencing it and the smaller tends to be the relative difference in avoiding it.”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 err="1" smtClean="0"/>
              <a:t>Bauld</a:t>
            </a:r>
            <a:r>
              <a:rPr lang="en-US" altLang="en-US" sz="2000" dirty="0" smtClean="0"/>
              <a:t> L, Day P, Judge K.     “Off target: A critical review of setting goals for reducing health inequalities in the United Kingdom”. </a:t>
            </a:r>
            <a:r>
              <a:rPr lang="en-US" altLang="en-US" sz="2000" i="1" dirty="0" smtClean="0"/>
              <a:t>International Journal of Health Services.  </a:t>
            </a:r>
            <a:r>
              <a:rPr lang="en-US" altLang="en-US" sz="2000" dirty="0" smtClean="0"/>
              <a:t>2008; 38(3): 439-454.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1600" dirty="0"/>
              <a:t>Access: </a:t>
            </a:r>
            <a:endParaRPr lang="en-US" altLang="en-US" sz="1600" dirty="0" smtClean="0"/>
          </a:p>
          <a:p>
            <a:pPr>
              <a:spcBef>
                <a:spcPct val="0"/>
              </a:spcBef>
            </a:pPr>
            <a:r>
              <a:rPr lang="en-US" altLang="en-US" sz="1600" dirty="0" smtClean="0"/>
              <a:t>http</a:t>
            </a:r>
            <a:r>
              <a:rPr lang="en-US" altLang="en-US" sz="1600" dirty="0"/>
              <a:t>://</a:t>
            </a:r>
            <a:r>
              <a:rPr lang="en-US" altLang="en-US" sz="1600" dirty="0" smtClean="0"/>
              <a:t>journals.sagepub.com/doi/10.2190/HS.38.3.d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https://</a:t>
            </a:r>
            <a:r>
              <a:rPr lang="en-US" altLang="en-US" sz="1600" dirty="0" smtClean="0"/>
              <a:t>www.scopus.com/record/display.uri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3600" i="1" dirty="0" smtClean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The Scanlan Rule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DEA7C0A-E9AC-4559-9070-7317173879C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81400" y="1833563"/>
            <a:ext cx="5230813" cy="4760912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Washington DC. Harvard Law</a:t>
            </a:r>
            <a:br>
              <a:rPr lang="en-US" altLang="en-US" dirty="0" smtClean="0"/>
            </a:br>
            <a:r>
              <a:rPr lang="en-US" altLang="en-US" dirty="0" smtClean="0"/>
              <a:t>His website:  </a:t>
            </a:r>
            <a:r>
              <a:rPr lang="en-US" altLang="en-US" b="1" i="1" dirty="0" smtClean="0"/>
              <a:t>JPScanlan.com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/>
              <a:t>S</a:t>
            </a:r>
            <a:r>
              <a:rPr lang="en-US" altLang="en-US" dirty="0" smtClean="0"/>
              <a:t>pecializes in using statistics as evidence in legal matters. </a:t>
            </a:r>
          </a:p>
          <a:p>
            <a:pPr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Affirmative action</a:t>
            </a:r>
          </a:p>
          <a:p>
            <a:pPr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Education, Housing</a:t>
            </a:r>
          </a:p>
          <a:p>
            <a:pPr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Employment, Mortgages.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en-US" i="1" dirty="0" smtClean="0"/>
              <a:t>Calling attention to the Scanlan effect for 31 years. 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alt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James P. Scanlan, Attorney: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Identified the Scanlan Effect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833563"/>
            <a:ext cx="3144838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3521236-A930-4423-898B-D55CE346D00F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702675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smtClean="0"/>
              <a:t>As mortality declines, disparities in </a:t>
            </a:r>
            <a:r>
              <a:rPr lang="en-US" altLang="en-US" sz="2400" i="1" dirty="0" smtClean="0"/>
              <a:t>survival</a:t>
            </a:r>
            <a:r>
              <a:rPr lang="en-US" altLang="en-US" sz="2400" dirty="0" smtClean="0"/>
              <a:t> tend to decrease but relative differences in </a:t>
            </a:r>
            <a:r>
              <a:rPr lang="en-US" altLang="en-US" sz="2400" i="1" dirty="0" smtClean="0"/>
              <a:t>mortality</a:t>
            </a:r>
            <a:r>
              <a:rPr lang="en-US" altLang="en-US" sz="2400" dirty="0" smtClean="0"/>
              <a:t> tend to increase.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smtClean="0"/>
              <a:t>As health-care receipt rates increase, disparities in </a:t>
            </a:r>
            <a:r>
              <a:rPr lang="en-US" altLang="en-US" sz="2400" i="1" dirty="0" smtClean="0"/>
              <a:t>receipt</a:t>
            </a:r>
            <a:r>
              <a:rPr lang="en-US" altLang="en-US" sz="2400" dirty="0" smtClean="0"/>
              <a:t> tend to decrease but relative differences in </a:t>
            </a:r>
            <a:r>
              <a:rPr lang="en-US" altLang="en-US" sz="2400" i="1" dirty="0" smtClean="0"/>
              <a:t>non-receipt</a:t>
            </a:r>
            <a:r>
              <a:rPr lang="en-US" altLang="en-US" sz="2400" dirty="0" smtClean="0"/>
              <a:t> tend to increase.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smtClean="0"/>
              <a:t>Lowering credit score requirements tends to reduce disparities in </a:t>
            </a:r>
            <a:r>
              <a:rPr lang="en-US" altLang="en-US" sz="2400" i="1" dirty="0" smtClean="0"/>
              <a:t>acceptance</a:t>
            </a:r>
            <a:r>
              <a:rPr lang="en-US" altLang="en-US" sz="2400" dirty="0" smtClean="0"/>
              <a:t> while increasing relative differences in </a:t>
            </a:r>
            <a:r>
              <a:rPr lang="en-US" altLang="en-US" sz="2400" i="1" dirty="0" smtClean="0"/>
              <a:t>rejection</a:t>
            </a:r>
            <a:r>
              <a:rPr lang="en-US" altLang="en-US" sz="2400" dirty="0" smtClean="0"/>
              <a:t>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/>
              <a:t>As </a:t>
            </a:r>
            <a:r>
              <a:rPr lang="en-US" altLang="en-US" sz="2400" dirty="0" smtClean="0"/>
              <a:t>immunization </a:t>
            </a:r>
            <a:r>
              <a:rPr lang="en-US" altLang="en-US" sz="2400" dirty="0"/>
              <a:t>and cancer screening become more common, relative differences in </a:t>
            </a:r>
            <a:r>
              <a:rPr lang="en-US" altLang="en-US" sz="2400" i="1" dirty="0"/>
              <a:t>receipt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tend </a:t>
            </a:r>
            <a:r>
              <a:rPr lang="en-US" altLang="en-US" sz="2400" dirty="0"/>
              <a:t>to decrease while relative differences in </a:t>
            </a:r>
            <a:r>
              <a:rPr lang="en-US" altLang="en-US" sz="2400" i="1" dirty="0"/>
              <a:t>failing to receive </a:t>
            </a:r>
            <a:r>
              <a:rPr lang="en-US" altLang="en-US" sz="2400" dirty="0"/>
              <a:t>them tend to increase.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smtClean="0"/>
              <a:t>As </a:t>
            </a:r>
            <a:r>
              <a:rPr lang="en-US" altLang="en-US" sz="2400" i="1" dirty="0" smtClean="0"/>
              <a:t>hiring and promotion </a:t>
            </a:r>
            <a:r>
              <a:rPr lang="en-US" altLang="en-US" sz="2400" dirty="0" smtClean="0"/>
              <a:t>percentages increase, the disparity ratios for those </a:t>
            </a:r>
            <a:r>
              <a:rPr lang="en-US" altLang="en-US" sz="2400" i="1" dirty="0" smtClean="0"/>
              <a:t>not hired or not promoted </a:t>
            </a:r>
            <a:r>
              <a:rPr lang="en-US" altLang="en-US" sz="2400" dirty="0" smtClean="0"/>
              <a:t>tend to increase.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Scanlan Effect Examples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FE46CA1D-3EC2-4BA2-944C-0BBA87B0F502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Black students are expelled or suspended eight times as often as white students; American Indians are punished 10 times as often.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3000" smtClean="0"/>
              <a:t>Students with disabilities make up 14% of all K-12 students; 43% of suspensions and expulsions.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240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A third of all school exclusions are for minor incidents: talking back, eye rolling or swearing.</a:t>
            </a:r>
          </a:p>
          <a:p>
            <a:pPr marL="0" indent="0">
              <a:buFontTx/>
              <a:buNone/>
            </a:pPr>
            <a:r>
              <a:rPr lang="en-US" altLang="en-US" sz="1800" smtClean="0"/>
              <a:t>https://www.twincities.com/2018/06/29/st-paul-schools-to-scrutinize-student-suspensions-under-human-rights-agreement/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r>
              <a:rPr lang="en-US" altLang="en-US" dirty="0" smtClean="0"/>
              <a:t>Example: Minnesota School Data: </a:t>
            </a:r>
            <a:br>
              <a:rPr lang="en-US" altLang="en-US" dirty="0" smtClean="0"/>
            </a:br>
            <a:r>
              <a:rPr lang="en-US" altLang="en-US" dirty="0" smtClean="0"/>
              <a:t>2013-2018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A40D559-0F10-4FB4-96F0-FDB8E6E3144C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St. Paul staff “took racial equity training, the district narrowed the types of behaviors that were to result in suspension, and principals were instructed to keep kids in class when possible.”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i="1" dirty="0" smtClean="0"/>
              <a:t>Suspensions dropped significantly, </a:t>
            </a:r>
            <a:r>
              <a:rPr lang="en-US" altLang="en-US" sz="3600" b="1" i="1" dirty="0" smtClean="0"/>
              <a:t>but </a:t>
            </a:r>
            <a:br>
              <a:rPr lang="en-US" altLang="en-US" sz="3600" b="1" i="1" dirty="0" smtClean="0"/>
            </a:br>
            <a:r>
              <a:rPr lang="en-US" altLang="en-US" sz="3600" b="1" i="1" dirty="0" smtClean="0"/>
              <a:t>racial disparities … actually increased</a:t>
            </a:r>
            <a:r>
              <a:rPr lang="en-US" altLang="en-US" sz="3600" dirty="0" smtClean="0"/>
              <a:t>.</a:t>
            </a:r>
          </a:p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FontTx/>
              <a:buNone/>
            </a:pPr>
            <a:r>
              <a:rPr lang="en-US" altLang="en-US" sz="1800" dirty="0" smtClean="0"/>
              <a:t>https://www.twincities.com/2018/06/29/st-paul-schools-to-scrutinize-student-suspensions-under-human-rights-agreement/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r>
              <a:rPr lang="en-US" altLang="en-US" smtClean="0"/>
              <a:t>St. Paul schools scrutinize </a:t>
            </a:r>
            <a:br>
              <a:rPr lang="en-US" altLang="en-US" smtClean="0"/>
            </a:br>
            <a:r>
              <a:rPr lang="en-US" altLang="en-US" smtClean="0"/>
              <a:t>student suspensions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928471B-97C8-4ED7-9726-0AFE27B6A26C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r>
              <a:rPr lang="en-US" altLang="en-US" sz="1800" smtClean="0"/>
              <a:t>https://www.twincities.com/2018/06/29/st-paul-schools-to-scrutinize-student-suspensions-under-human-rights-agreement/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r>
              <a:rPr lang="en-US" altLang="en-US" smtClean="0"/>
              <a:t>St. Paul Schools: </a:t>
            </a:r>
            <a:br>
              <a:rPr lang="en-US" altLang="en-US" smtClean="0"/>
            </a:br>
            <a:r>
              <a:rPr lang="en-US" altLang="en-US" smtClean="0"/>
              <a:t>The Data (Last 5 years)</a:t>
            </a:r>
          </a:p>
        </p:txBody>
      </p:sp>
      <p:pic>
        <p:nvPicPr>
          <p:cNvPr id="460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086" name="Straight Arrow Connector 3"/>
          <p:cNvCxnSpPr>
            <a:cxnSpLocks noChangeShapeType="1"/>
          </p:cNvCxnSpPr>
          <p:nvPr/>
        </p:nvCxnSpPr>
        <p:spPr bwMode="auto">
          <a:xfrm>
            <a:off x="2584450" y="2127250"/>
            <a:ext cx="2163763" cy="1917700"/>
          </a:xfrm>
          <a:prstGeom prst="straightConnector1">
            <a:avLst/>
          </a:prstGeom>
          <a:noFill/>
          <a:ln w="60325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3084513" y="2127250"/>
            <a:ext cx="365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/>
              <a:t>Suspensions</a:t>
            </a:r>
            <a:br>
              <a:rPr lang="en-US" altLang="en-US" sz="2800" b="1"/>
            </a:br>
            <a:r>
              <a:rPr lang="en-US" altLang="en-US" sz="2800" b="1"/>
              <a:t>      Down  2011 - 2013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FB32B13-CA88-4B4A-A782-E8E569E2B513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  <a:p>
            <a:pPr marL="0" indent="0">
              <a:buFontTx/>
              <a:buNone/>
            </a:pPr>
            <a:endParaRPr lang="en-US" altLang="en-US" sz="180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r>
              <a:rPr lang="en-US" altLang="en-US" smtClean="0"/>
              <a:t>Disparity (Ratios) Up</a:t>
            </a:r>
            <a:br>
              <a:rPr lang="en-US" altLang="en-US" smtClean="0"/>
            </a:br>
            <a:endParaRPr lang="en-US" altLang="en-US" smtClean="0"/>
          </a:p>
        </p:txBody>
      </p:sp>
      <p:pic>
        <p:nvPicPr>
          <p:cNvPr id="481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95375"/>
            <a:ext cx="8715375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874867A-5D71-4816-847B-966D4EADB588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51025"/>
            <a:ext cx="8542338" cy="4648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2012-2014: Suspension rates drop</a:t>
            </a:r>
          </a:p>
          <a:p>
            <a:pPr>
              <a:defRPr/>
            </a:pPr>
            <a:r>
              <a:rPr lang="en-US" dirty="0" smtClean="0"/>
              <a:t>44% drop for Whites, 37% drop for Afro-Am.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Afro-American vs. white disparity ratio increased</a:t>
            </a:r>
          </a:p>
          <a:p>
            <a:pPr>
              <a:defRPr/>
            </a:pPr>
            <a:r>
              <a:rPr lang="en-US" dirty="0" smtClean="0"/>
              <a:t>From 6.2 to 7.6  (23% increase)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Why?  White rate dropped more than Afro-Amer.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Source: Josh Vergas, St. Paul Pioneer Press.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r>
              <a:rPr lang="en-US" altLang="en-US" dirty="0" smtClean="0"/>
              <a:t>Suspension Disparity Ratio: </a:t>
            </a:r>
            <a:br>
              <a:rPr lang="en-US" altLang="en-US" dirty="0" smtClean="0"/>
            </a:br>
            <a:r>
              <a:rPr lang="en-US" altLang="en-US" dirty="0" smtClean="0"/>
              <a:t>Up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311737F-4222-43C9-8DDB-18FD463F02F7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Disparate outcomes are typically relative. </a:t>
            </a:r>
            <a:br>
              <a:rPr lang="en-US" altLang="en-US" dirty="0" smtClean="0"/>
            </a:br>
            <a:r>
              <a:rPr lang="en-US" altLang="en-US" dirty="0" smtClean="0"/>
              <a:t>Today, disparate group outcomes are viewed as:</a:t>
            </a:r>
            <a:endParaRPr lang="en-US" altLang="en-US" dirty="0"/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 smtClean="0"/>
              <a:t>being bad.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 smtClean="0"/>
              <a:t>something to be eliminated.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s</a:t>
            </a:r>
            <a:r>
              <a:rPr lang="en-US" altLang="en-US" sz="3200" dirty="0" smtClean="0"/>
              <a:t>omething requiring political action. </a:t>
            </a:r>
            <a:endParaRPr lang="en-US" altLang="en-US" sz="3200" dirty="0"/>
          </a:p>
          <a:p>
            <a:pPr marL="461963" indent="-461963">
              <a:spcBef>
                <a:spcPct val="0"/>
              </a:spcBef>
              <a:spcAft>
                <a:spcPts val="0"/>
              </a:spcAft>
              <a:buFontTx/>
              <a:buNone/>
            </a:pPr>
            <a:endParaRPr lang="en-US" altLang="en-US" dirty="0" smtClean="0"/>
          </a:p>
          <a:p>
            <a:pPr marL="461963" indent="-461963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 smtClean="0"/>
              <a:t>Disparities </a:t>
            </a:r>
            <a:r>
              <a:rPr lang="en-US" altLang="en-US" dirty="0"/>
              <a:t>can be </a:t>
            </a:r>
          </a:p>
          <a:p>
            <a:pPr marL="461963" indent="-461963">
              <a:spcBef>
                <a:spcPct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dirty="0"/>
              <a:t>Cross-sectional (at the same time)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</a:pPr>
            <a:r>
              <a:rPr lang="en-US" altLang="en-US" dirty="0"/>
              <a:t>Longitudinal (before-after time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Disparate Outcomes: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Call to Action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D3771-33CE-42F5-B87F-BCD5C98FA394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b="0" smtClean="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smtClean="0">
                <a:latin typeface="Rockwell Extra Bold" panose="02060903040505020403" pitchFamily="18" charset="0"/>
              </a:rPr>
              <a:t>Four Conclusions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4150" y="1833563"/>
            <a:ext cx="8699500" cy="4852987"/>
          </a:xfrm>
        </p:spPr>
        <p:txBody>
          <a:bodyPr/>
          <a:lstStyle/>
          <a:p>
            <a:pPr marL="461963" indent="-461963" defTabSz="454025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 smtClean="0"/>
              <a:t>A small ratio of two large percentages always creates a larger ratio of their complements.</a:t>
            </a:r>
          </a:p>
          <a:p>
            <a:pPr marL="461963" indent="-461963" defTabSz="454025">
              <a:spcBef>
                <a:spcPts val="600"/>
              </a:spcBef>
              <a:buFont typeface="+mj-lt"/>
              <a:buAutoNum type="arabicPeriod"/>
            </a:pPr>
            <a:r>
              <a:rPr lang="en-US" altLang="en-US" sz="2800" dirty="0" smtClean="0"/>
              <a:t>If the percentage reduction in the less-likely outcomes is bigger for the advantaged than for the disadvantaged, then the disparity ratio will increase.</a:t>
            </a:r>
          </a:p>
          <a:p>
            <a:pPr marL="461963" indent="-461963" defTabSz="454025">
              <a:spcBef>
                <a:spcPts val="600"/>
              </a:spcBef>
              <a:buFont typeface="+mj-lt"/>
              <a:buAutoNum type="arabicPeriod" startAt="3"/>
            </a:pPr>
            <a:r>
              <a:rPr lang="en-US" altLang="en-US" sz="2800" dirty="0"/>
              <a:t>Less-Likely outcome: If the percentage  reduction in the advantaged rate is greater than </a:t>
            </a:r>
            <a:r>
              <a:rPr lang="en-US" altLang="en-US" sz="2800" dirty="0" smtClean="0"/>
              <a:t>that in </a:t>
            </a:r>
            <a:r>
              <a:rPr lang="en-US" altLang="en-US" sz="2800" dirty="0"/>
              <a:t>the disparity difference, then </a:t>
            </a:r>
            <a:r>
              <a:rPr lang="en-US" altLang="en-US" sz="2800" dirty="0" smtClean="0"/>
              <a:t>disparity </a:t>
            </a:r>
            <a:r>
              <a:rPr lang="en-US" altLang="en-US" sz="2800" dirty="0"/>
              <a:t>ratio will increase.  </a:t>
            </a:r>
          </a:p>
          <a:p>
            <a:pPr marL="461963" indent="-461963" defTabSz="454025">
              <a:spcBef>
                <a:spcPts val="600"/>
              </a:spcBef>
              <a:buFont typeface="+mj-lt"/>
              <a:buAutoNum type="arabicPeriod" startAt="3"/>
            </a:pPr>
            <a:r>
              <a:rPr lang="en-US" altLang="en-US" sz="2800" dirty="0"/>
              <a:t>As prevalence of rare outcomes decrease, the easier (more likely) it is for the disparity ratio to increase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7EFEDE14-878F-4AD0-B39C-3B900EEF426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 smtClean="0"/>
              <a:t>Scanlan Effect</a:t>
            </a:r>
            <a:r>
              <a:rPr lang="en-US" altLang="en-US" sz="2800" dirty="0" smtClean="0"/>
              <a:t>:  “As the chance of an unlikely outcome decreases, the disparity ratios tend to increase. 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Why?  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 smtClean="0"/>
              <a:t>Percentage decreases in rate of adverse outcomes tends to be larger for advantaged than for disadvantaged.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 smtClean="0"/>
              <a:t>Relative decreases in differences tend to be outweighed by larger relative decreases in the smaller prevalence so the disparity ratio increases.</a:t>
            </a:r>
            <a:endParaRPr lang="en-US" alt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The Scanlan Effect</a:t>
            </a:r>
          </a:p>
        </p:txBody>
      </p:sp>
    </p:spTree>
    <p:extLst>
      <p:ext uri="{BB962C8B-B14F-4D97-AF65-F5344CB8AC3E}">
        <p14:creationId xmlns:p14="http://schemas.microsoft.com/office/powerpoint/2010/main" val="90630870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AC7377C-DAA0-47CB-9FF9-DA2DB4DB82BF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1800" dirty="0" smtClean="0"/>
              <a:t>1987: The </a:t>
            </a:r>
            <a:r>
              <a:rPr lang="en-US" altLang="en-US" sz="1800" dirty="0"/>
              <a:t>“Feminization of Poverty” is Misunderstood   (Plain Dealer, Nov. 11, 1987). </a:t>
            </a:r>
            <a:br>
              <a:rPr lang="en-US" altLang="en-US" sz="1800" dirty="0"/>
            </a:br>
            <a:r>
              <a:rPr lang="en-US" altLang="en-US" sz="1600" dirty="0"/>
              <a:t>http://www.jpscanlan.com/images/Poverty_and_Women.pdf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dirty="0" smtClean="0"/>
              <a:t>1994: ‘Divining difference’.  </a:t>
            </a:r>
            <a:r>
              <a:rPr lang="en-US" altLang="en-US" sz="1800" i="1" dirty="0" smtClean="0"/>
              <a:t>CHANCE</a:t>
            </a:r>
            <a:r>
              <a:rPr lang="en-US" altLang="en-US" sz="1800" dirty="0" smtClean="0"/>
              <a:t>, 7(4): 38–9, 48.</a:t>
            </a:r>
            <a:br>
              <a:rPr lang="en-US" altLang="en-US" sz="1800" dirty="0" smtClean="0"/>
            </a:br>
            <a:r>
              <a:rPr lang="en-US" altLang="en-US" sz="1600" dirty="0"/>
              <a:t>www.jpscanlan.com/images/Can_We_Actually_Measure_Health_Disparities.pdf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dirty="0" smtClean="0"/>
              <a:t>2006: ‘Can We Actually Measure Health Disparities?’</a:t>
            </a:r>
            <a:r>
              <a:rPr lang="en-US" altLang="en-US" sz="1800" i="1" dirty="0" smtClean="0"/>
              <a:t> Chance.</a:t>
            </a:r>
            <a:br>
              <a:rPr lang="en-US" altLang="en-US" sz="1800" i="1" dirty="0" smtClean="0"/>
            </a:br>
            <a:r>
              <a:rPr lang="en-US" altLang="en-US" sz="1600" dirty="0"/>
              <a:t>www.jpscanlan.com/images/Can_We_Actually_Measure_Health_Disparities.pdf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dirty="0" smtClean="0"/>
              <a:t>2012: ‘Misunderstanding Statistics Leads to Misguided Law Enforcement’.  </a:t>
            </a:r>
            <a:r>
              <a:rPr lang="en-US" altLang="en-US" sz="1800" i="1" dirty="0" err="1" smtClean="0"/>
              <a:t>Amstat</a:t>
            </a:r>
            <a:r>
              <a:rPr lang="en-US" altLang="en-US" sz="1800" i="1" dirty="0" smtClean="0"/>
              <a:t> News</a:t>
            </a:r>
            <a:r>
              <a:rPr lang="en-US" altLang="en-US" sz="1800" dirty="0" smtClean="0"/>
              <a:t> </a:t>
            </a:r>
            <a:r>
              <a:rPr lang="en-US" altLang="en-US" sz="1600" dirty="0" smtClean="0"/>
              <a:t>http://</a:t>
            </a:r>
            <a:r>
              <a:rPr lang="en-US" altLang="en-US" sz="1600" dirty="0"/>
              <a:t>magazine.amstat.org/blog/2012/12/01/misguided-law-enforcement</a:t>
            </a:r>
            <a:r>
              <a:rPr lang="en-US" altLang="en-US" sz="1600" dirty="0" smtClean="0"/>
              <a:t>/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dirty="0" smtClean="0"/>
              <a:t>2014: ‘Race and Mortality Revisited’. </a:t>
            </a:r>
            <a:r>
              <a:rPr lang="en-US" altLang="en-US" sz="1800" i="1" dirty="0" smtClean="0"/>
              <a:t>Society</a:t>
            </a:r>
            <a:r>
              <a:rPr lang="en-US" altLang="en-US" sz="1800" dirty="0" smtClean="0"/>
              <a:t> </a:t>
            </a:r>
            <a:br>
              <a:rPr lang="en-US" altLang="en-US" sz="1800" dirty="0" smtClean="0"/>
            </a:br>
            <a:r>
              <a:rPr lang="en-US" altLang="en-US" sz="1600" dirty="0" smtClean="0"/>
              <a:t>http://</a:t>
            </a:r>
            <a:r>
              <a:rPr lang="en-US" altLang="en-US" sz="1600" dirty="0"/>
              <a:t>jpscanlan.com/images/Race_and_Mortality_Revisited.pdf</a:t>
            </a:r>
            <a:r>
              <a:rPr lang="en-US" altLang="en-US" sz="1600" dirty="0" smtClean="0"/>
              <a:t>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 dirty="0" smtClean="0"/>
              <a:t>2015: ‘Letter to the American Statistical Association.’ </a:t>
            </a:r>
            <a:r>
              <a:rPr lang="en-US" altLang="en-US" sz="1600" dirty="0" smtClean="0"/>
              <a:t>http://</a:t>
            </a:r>
            <a:r>
              <a:rPr lang="en-US" altLang="en-US" sz="1600" dirty="0"/>
              <a:t>jpscanlan.com/images/Letter_to_American_Statistical_Association_Oct</a:t>
            </a:r>
            <a:r>
              <a:rPr lang="en-US" altLang="en-US" sz="1600" dirty="0" smtClean="0"/>
              <a:t>._8,_2015_.pdf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1800" dirty="0" smtClean="0"/>
              <a:t>2016: ‘Mismeasure of Health Disparities’. </a:t>
            </a:r>
            <a:r>
              <a:rPr lang="en-US" altLang="en-US" sz="1800" i="1" dirty="0" smtClean="0"/>
              <a:t>J. Public Health Mgmt.</a:t>
            </a:r>
            <a:r>
              <a:rPr lang="en-US" altLang="en-US" sz="1800" dirty="0" smtClean="0"/>
              <a:t> </a:t>
            </a:r>
            <a:r>
              <a:rPr lang="en-US" altLang="en-US" sz="1600" dirty="0" smtClean="0"/>
              <a:t>www.jpscanlan.com/images/The_Mismeasure_of_Health_Disparities_JPHMP_2016_.pdf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Key Scanlan References: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Statistics-Related (31 years)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F53D09E-653E-4952-8010-B902F157EFE0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P(Adv,1): Prevalence for advantaged before the change</a:t>
            </a:r>
            <a:br>
              <a:rPr lang="en-US" altLang="en-US" sz="2800" dirty="0" smtClean="0"/>
            </a:br>
            <a:r>
              <a:rPr lang="en-US" altLang="en-US" sz="2800" dirty="0" smtClean="0"/>
              <a:t>P(Dis, 2): prevalence for disadvantaged after the change. </a:t>
            </a:r>
            <a:br>
              <a:rPr lang="en-US" altLang="en-US" sz="2800" dirty="0" smtClean="0"/>
            </a:br>
            <a:r>
              <a:rPr lang="en-US" altLang="en-US" sz="2800" dirty="0" smtClean="0"/>
              <a:t>D(1) = Initial difference = P(Dis,1)-P(Adv,1) &gt; 0.</a:t>
            </a:r>
            <a:br>
              <a:rPr lang="en-US" altLang="en-US" sz="2800" dirty="0" smtClean="0"/>
            </a:br>
            <a:r>
              <a:rPr lang="en-US" altLang="en-US" sz="2800" dirty="0" smtClean="0"/>
              <a:t>R(2) = Final ratio = P(Ddis,2)/P(Adv,2) &gt; 1.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R(k) = P(</a:t>
            </a:r>
            <a:r>
              <a:rPr lang="en-US" altLang="en-US" sz="2800" dirty="0" err="1" smtClean="0"/>
              <a:t>Dis,k</a:t>
            </a:r>
            <a:r>
              <a:rPr lang="en-US" altLang="en-US" sz="2800" dirty="0" smtClean="0"/>
              <a:t>)/P(</a:t>
            </a:r>
            <a:r>
              <a:rPr lang="en-US" altLang="en-US" sz="2800" dirty="0" err="1" smtClean="0"/>
              <a:t>Adv,k</a:t>
            </a:r>
            <a:r>
              <a:rPr lang="en-US" altLang="en-US" sz="2800" dirty="0" smtClean="0"/>
              <a:t>) = 1 + D(k)/P(</a:t>
            </a:r>
            <a:r>
              <a:rPr lang="en-US" altLang="en-US" sz="2800" dirty="0" err="1" smtClean="0"/>
              <a:t>Adv,k</a:t>
            </a:r>
            <a:r>
              <a:rPr lang="en-US" altLang="en-US" sz="2800" dirty="0" smtClean="0"/>
              <a:t>).   k = 1, 2.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R(2) – R(1) = D(2)/P(Adv,2) – D(1)/P(Adv,1)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R(2) – R(1) &gt; 0 if D(2)/D(1) &gt; P(Adv,2)/P(Adv,1)</a:t>
            </a:r>
            <a:br>
              <a:rPr lang="en-US" altLang="en-US" sz="2800" dirty="0" smtClean="0"/>
            </a:br>
            <a:r>
              <a:rPr lang="en-US" altLang="en-US" sz="2800" dirty="0" smtClean="0"/>
              <a:t>R(2) – R(1) &gt; 0 if P(Adv,1)/</a:t>
            </a:r>
            <a:r>
              <a:rPr lang="en-US" altLang="en-US" sz="2800" b="1" dirty="0" smtClean="0"/>
              <a:t>P(Adv,2)</a:t>
            </a:r>
            <a:r>
              <a:rPr lang="en-US" altLang="en-US" sz="2800" dirty="0" smtClean="0"/>
              <a:t> &gt; D(1)/D(2)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dirty="0" smtClean="0"/>
              <a:t>Adverse disparity ratio must increase if relative reduction in prevalence exceeds the relative reduction in difference. 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Prevalence-Difference Proof: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dirty="0" smtClean="0"/>
              <a:t>Prevalences: small adverse outcomes</a:t>
            </a:r>
            <a:endParaRPr lang="en-US" altLang="en-US" b="0" dirty="0" smtClean="0"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09300E9-5B9E-4E80-BA4A-88E8E32B285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5279" y="1833563"/>
            <a:ext cx="8666934" cy="4648200"/>
          </a:xfrm>
        </p:spPr>
        <p:txBody>
          <a:bodyPr/>
          <a:lstStyle/>
          <a:p>
            <a:pPr marL="0" indent="0" defTabSz="454025">
              <a:spcBef>
                <a:spcPct val="30000"/>
              </a:spcBef>
              <a:buFontTx/>
              <a:buNone/>
            </a:pPr>
            <a:r>
              <a:rPr lang="en-US" altLang="en-US" dirty="0" smtClean="0"/>
              <a:t>P(Adv,1) = Prevalence among Advantaged before.</a:t>
            </a:r>
            <a:br>
              <a:rPr lang="en-US" altLang="en-US" dirty="0" smtClean="0"/>
            </a:br>
            <a:r>
              <a:rPr lang="en-US" altLang="en-US" dirty="0" smtClean="0"/>
              <a:t>P(Dis,2) = Prevalence among Disadvantaged after.</a:t>
            </a:r>
          </a:p>
          <a:p>
            <a:pPr marL="0" indent="0" defTabSz="454025">
              <a:spcBef>
                <a:spcPct val="30000"/>
              </a:spcBef>
              <a:buFontTx/>
              <a:buNone/>
            </a:pPr>
            <a:r>
              <a:rPr lang="en-US" altLang="en-US" dirty="0" smtClean="0"/>
              <a:t>1-P(Adv,2)/P(Adv,1): Reduction ratio </a:t>
            </a:r>
            <a:r>
              <a:rPr lang="en-US" altLang="en-US" dirty="0" err="1" smtClean="0"/>
              <a:t>Adv</a:t>
            </a:r>
            <a:r>
              <a:rPr lang="en-US" altLang="en-US" dirty="0" smtClean="0"/>
              <a:t> [</a:t>
            </a:r>
            <a:r>
              <a:rPr lang="en-US" altLang="en-US" dirty="0" err="1" smtClean="0"/>
              <a:t>Radv</a:t>
            </a:r>
            <a:r>
              <a:rPr lang="en-US" altLang="en-US" dirty="0" smtClean="0"/>
              <a:t>]</a:t>
            </a:r>
            <a:br>
              <a:rPr lang="en-US" altLang="en-US" dirty="0" smtClean="0"/>
            </a:br>
            <a:r>
              <a:rPr lang="en-US" altLang="en-US" dirty="0" smtClean="0"/>
              <a:t>1-P(Dis,2) / P(Dis,1): Reduction ratio Dis </a:t>
            </a:r>
            <a:r>
              <a:rPr lang="en-US" altLang="en-US" dirty="0"/>
              <a:t> </a:t>
            </a:r>
            <a:r>
              <a:rPr lang="en-US" altLang="en-US" dirty="0" smtClean="0"/>
              <a:t>[</a:t>
            </a:r>
            <a:r>
              <a:rPr lang="en-US" altLang="en-US" dirty="0" err="1" smtClean="0"/>
              <a:t>Rdis</a:t>
            </a:r>
            <a:r>
              <a:rPr lang="en-US" altLang="en-US" dirty="0" smtClean="0"/>
              <a:t>]</a:t>
            </a:r>
          </a:p>
          <a:p>
            <a:pPr marL="0" indent="0" defTabSz="454025">
              <a:spcBef>
                <a:spcPct val="30000"/>
              </a:spcBef>
              <a:buFontTx/>
              <a:buNone/>
            </a:pPr>
            <a:r>
              <a:rPr lang="en-US" altLang="en-US" dirty="0" err="1" smtClean="0"/>
              <a:t>Rk</a:t>
            </a:r>
            <a:r>
              <a:rPr lang="en-US" altLang="en-US" dirty="0" smtClean="0"/>
              <a:t> = Disparity ratio = P(</a:t>
            </a:r>
            <a:r>
              <a:rPr lang="en-US" altLang="en-US" dirty="0" err="1" smtClean="0"/>
              <a:t>Dis,k</a:t>
            </a:r>
            <a:r>
              <a:rPr lang="en-US" altLang="en-US" dirty="0" smtClean="0"/>
              <a:t>)/P(</a:t>
            </a:r>
            <a:r>
              <a:rPr lang="en-US" altLang="en-US" dirty="0" err="1"/>
              <a:t>A</a:t>
            </a:r>
            <a:r>
              <a:rPr lang="en-US" altLang="en-US" dirty="0" err="1" smtClean="0"/>
              <a:t>dv,k</a:t>
            </a:r>
            <a:r>
              <a:rPr lang="en-US" altLang="en-US" dirty="0" smtClean="0"/>
              <a:t>) for k =1,2</a:t>
            </a:r>
          </a:p>
          <a:p>
            <a:pPr marL="0" indent="0" defTabSz="454025">
              <a:spcBef>
                <a:spcPct val="30000"/>
              </a:spcBef>
              <a:buNone/>
            </a:pPr>
            <a:r>
              <a:rPr lang="en-US" altLang="en-US" dirty="0" smtClean="0"/>
              <a:t>R2 – R1 = P(Dis,2)/P(Adv,2) - P(Dis,1)/P(Adv,1)</a:t>
            </a:r>
            <a:br>
              <a:rPr lang="en-US" altLang="en-US" dirty="0" smtClean="0"/>
            </a:br>
            <a:r>
              <a:rPr lang="en-US" altLang="en-US" dirty="0" smtClean="0"/>
              <a:t>R2-R1 &gt; 0 if </a:t>
            </a:r>
            <a:r>
              <a:rPr lang="en-US" altLang="en-US" dirty="0"/>
              <a:t>P(Dis,2)/P(Adv,2</a:t>
            </a:r>
            <a:r>
              <a:rPr lang="en-US" altLang="en-US" dirty="0" smtClean="0"/>
              <a:t>)&gt;P(Dis,1</a:t>
            </a:r>
            <a:r>
              <a:rPr lang="en-US" altLang="en-US" dirty="0"/>
              <a:t>)/P(Adv,1</a:t>
            </a:r>
            <a:r>
              <a:rPr lang="en-US" altLang="en-US" dirty="0" smtClean="0"/>
              <a:t>)</a:t>
            </a:r>
            <a:br>
              <a:rPr lang="en-US" altLang="en-US" dirty="0" smtClean="0"/>
            </a:br>
            <a:r>
              <a:rPr lang="en-US" altLang="en-US" dirty="0" smtClean="0"/>
              <a:t>R2-R1 &gt; 0 if P(Dis,2)/P(Dis,1)&gt; P(Adv,2)/P(Adv,1)</a:t>
            </a:r>
            <a:br>
              <a:rPr lang="en-US" altLang="en-US" dirty="0" smtClean="0"/>
            </a:br>
            <a:r>
              <a:rPr lang="en-US" altLang="en-US" dirty="0" smtClean="0"/>
              <a:t>R2-R1 &gt; 0 if -</a:t>
            </a:r>
            <a:r>
              <a:rPr lang="en-US" altLang="en-US" dirty="0" err="1" smtClean="0"/>
              <a:t>Rdis</a:t>
            </a:r>
            <a:r>
              <a:rPr lang="en-US" altLang="en-US" dirty="0" smtClean="0"/>
              <a:t> &gt; -</a:t>
            </a:r>
            <a:r>
              <a:rPr lang="en-US" altLang="en-US" dirty="0" err="1" smtClean="0"/>
              <a:t>Radv</a:t>
            </a:r>
            <a:r>
              <a:rPr lang="en-US" altLang="en-US" dirty="0" smtClean="0"/>
              <a:t> or </a:t>
            </a:r>
            <a:r>
              <a:rPr lang="en-US" altLang="en-US" dirty="0" err="1" smtClean="0"/>
              <a:t>Radv</a:t>
            </a:r>
            <a:r>
              <a:rPr lang="en-US" altLang="en-US" dirty="0" smtClean="0"/>
              <a:t> &gt; </a:t>
            </a:r>
            <a:r>
              <a:rPr lang="en-US" altLang="en-US" dirty="0" err="1" smtClean="0"/>
              <a:t>Rdis</a:t>
            </a:r>
            <a:r>
              <a:rPr lang="en-US" altLang="en-US" dirty="0" smtClean="0"/>
              <a:t>.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Percentage Reduction Proof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Assume unlikely outcomes</a:t>
            </a:r>
          </a:p>
        </p:txBody>
      </p:sp>
    </p:spTree>
    <p:extLst>
      <p:ext uri="{BB962C8B-B14F-4D97-AF65-F5344CB8AC3E}">
        <p14:creationId xmlns:p14="http://schemas.microsoft.com/office/powerpoint/2010/main" val="415179697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DFD2753-A2A7-42AB-A05F-E48ED366D8B5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99% of men would remarry their spouse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dirty="0" smtClean="0"/>
              <a:t>90% of women ………………………...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dirty="0" smtClean="0"/>
              <a:t>Men are 10% more likely to remarry their spouse.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/>
          </a:p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dirty="0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Hypothetical Case Study #1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Cross-sectional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9875" y="3921125"/>
            <a:ext cx="81549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/>
              <a:t>1% of men would not remarry their spouse </a:t>
            </a:r>
            <a:br>
              <a:rPr lang="en-US" altLang="en-US"/>
            </a:br>
            <a:r>
              <a:rPr lang="en-US" altLang="en-US"/>
              <a:t>10% of women ……………………………..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Women are 10 times as likely to not remarry their spouse as are men. </a:t>
            </a:r>
            <a:endParaRPr lang="en-US" altLang="en-US" sz="48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8B80572A-7553-46A1-BA79-5396A34EA16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461963" indent="-461963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en-US" smtClean="0"/>
              <a:t>A ratio of two large percentages always creates </a:t>
            </a:r>
            <a:br>
              <a:rPr lang="en-US" altLang="en-US" smtClean="0"/>
            </a:br>
            <a:r>
              <a:rPr lang="en-US" altLang="en-US" smtClean="0"/>
              <a:t>a larger ratio of their small complements.</a:t>
            </a:r>
          </a:p>
          <a:p>
            <a:pPr marL="461963" indent="-461963">
              <a:lnSpc>
                <a:spcPts val="4000"/>
              </a:lnSpc>
              <a:spcBef>
                <a:spcPct val="0"/>
              </a:spcBef>
              <a:buFontTx/>
              <a:buNone/>
            </a:pPr>
            <a:endParaRPr lang="en-US" altLang="en-US" smtClean="0"/>
          </a:p>
          <a:p>
            <a:pPr marL="461963" indent="-461963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en-US" smtClean="0"/>
              <a:t>This is true for complementary ratios taken at the same moment in time (cross-sectional).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Hypothetical Case Study #1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Cross-sectional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AB46B0C-3DC9-49DB-AE4C-198B7FD732EE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4" y="1833563"/>
            <a:ext cx="8694663" cy="4648200"/>
          </a:xfrm>
        </p:spPr>
        <p:txBody>
          <a:bodyPr/>
          <a:lstStyle/>
          <a:p>
            <a:pPr marL="461963" indent="-461963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Initially </a:t>
            </a:r>
            <a:r>
              <a:rPr lang="en-US" altLang="en-US" dirty="0"/>
              <a:t>(</a:t>
            </a:r>
            <a:r>
              <a:rPr lang="en-US" altLang="en-US" dirty="0" smtClean="0"/>
              <a:t>for success)</a:t>
            </a:r>
          </a:p>
          <a:p>
            <a:pPr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Advantaged (90%); Disadvantaged (80%).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000" dirty="0" smtClean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Relative to the disadvantaged, the advantaged have: </a:t>
            </a:r>
          </a:p>
          <a:p>
            <a:pPr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a 10 </a:t>
            </a:r>
            <a:r>
              <a:rPr lang="en-US" altLang="en-US" dirty="0"/>
              <a:t>point </a:t>
            </a:r>
            <a:r>
              <a:rPr lang="en-US" altLang="en-US" dirty="0" smtClean="0"/>
              <a:t>(13%) higher </a:t>
            </a:r>
            <a:r>
              <a:rPr lang="en-US" altLang="en-US" dirty="0"/>
              <a:t>success </a:t>
            </a:r>
            <a:r>
              <a:rPr lang="en-US" altLang="en-US" dirty="0" smtClean="0"/>
              <a:t>rate. </a:t>
            </a:r>
            <a:endParaRPr lang="en-US" altLang="en-US" dirty="0"/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b="1" dirty="0" smtClean="0"/>
              <a:t>Suppose these disparities are seen as a problem!</a:t>
            </a:r>
          </a:p>
          <a:p>
            <a:pPr marL="0" indent="0">
              <a:lnSpc>
                <a:spcPts val="4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dirty="0" smtClean="0"/>
              <a:t>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Hypothetical Case Study #2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Longitudinal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875" y="4721207"/>
            <a:ext cx="8694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0"/>
              </a:spcAft>
              <a:defRPr/>
            </a:pPr>
            <a:r>
              <a:rPr lang="en-US" altLang="en-US" sz="2800" dirty="0"/>
              <a:t>Management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Institutes training program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Redefines criteria for failure and success.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Monitors progress</a:t>
            </a:r>
            <a:r>
              <a:rPr lang="en-US" altLang="en-US" sz="2800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BBEADCF-E5AB-44DD-8EF6-C383CDB60EB4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A year later (for success outcome): 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/>
              <a:t>A</a:t>
            </a:r>
            <a:r>
              <a:rPr lang="en-US" altLang="en-US" dirty="0" smtClean="0"/>
              <a:t>dvantaged success 99%; disadvantaged 94%.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Advantaged rate: up 10% (90% to 99%).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Disadvantaged rate: up by 18% (80% to 94%)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/>
              <a:t>Disparity difference cut </a:t>
            </a:r>
            <a:r>
              <a:rPr lang="en-US" altLang="en-US" dirty="0"/>
              <a:t>from 10 points to 5.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/>
              <a:t>D</a:t>
            </a:r>
            <a:r>
              <a:rPr lang="en-US" altLang="en-US" b="1" dirty="0" smtClean="0"/>
              <a:t>isparity </a:t>
            </a:r>
            <a:r>
              <a:rPr lang="en-US" altLang="en-US" b="1" dirty="0"/>
              <a:t>ratio </a:t>
            </a:r>
            <a:r>
              <a:rPr lang="en-US" altLang="en-US" b="1" dirty="0" smtClean="0"/>
              <a:t>decreased</a:t>
            </a:r>
            <a:r>
              <a:rPr lang="en-US" altLang="en-US" dirty="0" smtClean="0"/>
              <a:t> from 1.13 </a:t>
            </a:r>
            <a:r>
              <a:rPr lang="en-US" altLang="en-US" dirty="0"/>
              <a:t>to </a:t>
            </a:r>
            <a:r>
              <a:rPr lang="en-US" altLang="en-US" dirty="0" smtClean="0"/>
              <a:t>1.05.</a:t>
            </a:r>
            <a:endParaRPr lang="en-US" altLang="en-US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dirty="0" smtClean="0"/>
              <a:t>Looks good.  Mission accomplished???</a:t>
            </a:r>
            <a:endParaRPr lang="en-US" altLang="en-US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Hypothetical Case Study #2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Success Rates Improved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10F64DEA-2D26-44AB-8F2F-F37D3977B13F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A year later: 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/>
              <a:t>A</a:t>
            </a:r>
            <a:r>
              <a:rPr lang="en-US" altLang="en-US" dirty="0" smtClean="0"/>
              <a:t>dvantaged failure rate is 1%. 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smtClean="0"/>
              <a:t>Disadvantaged failure rate is 6%.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 smtClean="0"/>
              <a:t>Disparity difference </a:t>
            </a:r>
            <a:r>
              <a:rPr lang="en-US" altLang="en-US" dirty="0" smtClean="0"/>
              <a:t>cut by 5 points.</a:t>
            </a: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 smtClean="0"/>
              <a:t>Disparity </a:t>
            </a:r>
            <a:r>
              <a:rPr lang="en-US" altLang="en-US" b="1" dirty="0"/>
              <a:t>ratio </a:t>
            </a:r>
            <a:r>
              <a:rPr lang="en-US" altLang="en-US" b="1" dirty="0" smtClean="0"/>
              <a:t>increases</a:t>
            </a:r>
            <a:r>
              <a:rPr lang="en-US" altLang="en-US" dirty="0" smtClean="0"/>
              <a:t> from two </a:t>
            </a:r>
            <a:r>
              <a:rPr lang="en-US" altLang="en-US" dirty="0"/>
              <a:t>to </a:t>
            </a:r>
            <a:r>
              <a:rPr lang="en-US" altLang="en-US" dirty="0" smtClean="0"/>
              <a:t>6.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b="1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dirty="0" smtClean="0"/>
              <a:t>This three-fold increase is a </a:t>
            </a:r>
            <a:r>
              <a:rPr lang="en-US" altLang="en-US" b="1" dirty="0"/>
              <a:t>BIG problem</a:t>
            </a:r>
            <a:r>
              <a:rPr lang="en-US" altLang="en-US" b="1" dirty="0" smtClean="0"/>
              <a:t>!!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dirty="0" smtClean="0"/>
              <a:t>This increase is “journalistically-significant”!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Hypothetical Case Study #2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Failure Disparity Increased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AF66023-8135-4E5B-9A0B-478D4E15A0B9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dirty="0" smtClean="0"/>
              <a:t>Disparity ratio before: 2 to 1 (20</a:t>
            </a:r>
            <a:r>
              <a:rPr lang="en-US" altLang="en-US" dirty="0"/>
              <a:t>%/10</a:t>
            </a:r>
            <a:r>
              <a:rPr lang="en-US" altLang="en-US" dirty="0" smtClean="0"/>
              <a:t>%)</a:t>
            </a:r>
            <a:r>
              <a:rPr lang="en-US" altLang="en-US" dirty="0"/>
              <a:t>	</a:t>
            </a: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000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smtClean="0">
                <a:latin typeface="Rockwell Extra Bold" panose="02060903040505020403" pitchFamily="18" charset="0"/>
              </a:rPr>
              <a:t>School Suspension Disparity:</a:t>
            </a:r>
            <a:br>
              <a:rPr lang="en-US" altLang="en-US" b="0" smtClean="0">
                <a:latin typeface="Rockwell Extra Bold" panose="02060903040505020403" pitchFamily="18" charset="0"/>
              </a:rPr>
            </a:br>
            <a:r>
              <a:rPr lang="en-US" altLang="en-US" b="0" smtClean="0">
                <a:latin typeface="Rockwell Extra Bold" panose="02060903040505020403" pitchFamily="18" charset="0"/>
              </a:rPr>
              <a:t>Good Intention; Good Result</a:t>
            </a:r>
          </a:p>
        </p:txBody>
      </p:sp>
      <p:pic>
        <p:nvPicPr>
          <p:cNvPr id="2355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555875"/>
            <a:ext cx="6983413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9875" y="4954588"/>
            <a:ext cx="83804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Action: Eliminate suspension for ‘small stuff.’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Result 1: Disparity difference eliminated: Zero</a:t>
            </a:r>
            <a:br>
              <a:rPr lang="en-US" altLang="en-US"/>
            </a:br>
            <a:r>
              <a:rPr lang="en-US" altLang="en-US"/>
              <a:t>Result 2: Disparity ratio eliminated. One.</a:t>
            </a:r>
            <a:endParaRPr lang="en-US" altLang="en-US" sz="48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2741614-5B08-4F6C-B54C-97E1F769DD7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9875" y="1833563"/>
            <a:ext cx="8542338" cy="4648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mtClean="0"/>
              <a:t>Disparity ratio before: 2 to 1 (20%/10%)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57200"/>
            <a:ext cx="8793162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3200" b="0" smtClean="0">
                <a:latin typeface="Rockwell Extra Bold" panose="02060903040505020403" pitchFamily="18" charset="0"/>
              </a:rPr>
              <a:t>School Suspension Disparity:</a:t>
            </a:r>
            <a:br>
              <a:rPr lang="en-US" altLang="en-US" sz="3200" b="0" smtClean="0">
                <a:latin typeface="Rockwell Extra Bold" panose="02060903040505020403" pitchFamily="18" charset="0"/>
              </a:rPr>
            </a:br>
            <a:r>
              <a:rPr lang="en-US" altLang="en-US" sz="3200" b="0" smtClean="0">
                <a:latin typeface="Rockwell Extra Bold" panose="02060903040505020403" pitchFamily="18" charset="0"/>
              </a:rPr>
              <a:t>Good Intention; Neutral Result</a:t>
            </a:r>
          </a:p>
        </p:txBody>
      </p:sp>
      <p:pic>
        <p:nvPicPr>
          <p:cNvPr id="256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489200"/>
            <a:ext cx="794226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838" y="5141913"/>
            <a:ext cx="83804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Action: Eliminate suspension for ‘small stuff.’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Result 1: Disparity difference halved: 10 pts to 5.</a:t>
            </a:r>
            <a:br>
              <a:rPr lang="en-US" altLang="en-US"/>
            </a:br>
            <a:r>
              <a:rPr lang="en-US" altLang="en-US"/>
              <a:t>Result 2: Disparity ratio (2 to 1) unchanged. </a:t>
            </a:r>
            <a:endParaRPr lang="en-US" altLang="en-US" sz="48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134042</TotalTime>
  <Words>1372</Words>
  <Application>Microsoft Office PowerPoint</Application>
  <PresentationFormat>Letter Paper (8.5x11 in)</PresentationFormat>
  <Paragraphs>445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Rockwell Extra Bold</vt:lpstr>
      <vt:lpstr>Times New Roman</vt:lpstr>
      <vt:lpstr>Default Design</vt:lpstr>
      <vt:lpstr>Increasing Disparity: The Scanlan Effect</vt:lpstr>
      <vt:lpstr>Disparate Outcomes: Call to Action</vt:lpstr>
      <vt:lpstr>Hypothetical Case Study #1 Cross-sectional</vt:lpstr>
      <vt:lpstr>Hypothetical Case Study #1 Cross-sectional</vt:lpstr>
      <vt:lpstr>Hypothetical Case Study #2 Longitudinal</vt:lpstr>
      <vt:lpstr>Hypothetical Case Study #2 Success Rates Improved</vt:lpstr>
      <vt:lpstr>Hypothetical Case Study #2 Failure Disparity Increased</vt:lpstr>
      <vt:lpstr>School Suspension Disparity: Good Intention; Good Result</vt:lpstr>
      <vt:lpstr>School Suspension Disparity: Good Intention; Neutral Result</vt:lpstr>
      <vt:lpstr>School Suspension Disparity: Good Intention; Bad Result</vt:lpstr>
      <vt:lpstr>Summary: Longitudinal Change</vt:lpstr>
      <vt:lpstr>The Scanlan Rule</vt:lpstr>
      <vt:lpstr>James P. Scanlan, Attorney: Identified the Scanlan Effect</vt:lpstr>
      <vt:lpstr>Scanlan Effect Examples</vt:lpstr>
      <vt:lpstr>Example: Minnesota School Data:  2013-2018</vt:lpstr>
      <vt:lpstr>St. Paul schools scrutinize  student suspensions</vt:lpstr>
      <vt:lpstr>St. Paul Schools:  The Data (Last 5 years)</vt:lpstr>
      <vt:lpstr>Disparity (Ratios) Up </vt:lpstr>
      <vt:lpstr>Suspension Disparity Ratio:  Up</vt:lpstr>
      <vt:lpstr>Four Conclusions</vt:lpstr>
      <vt:lpstr>The Scanlan Effect</vt:lpstr>
      <vt:lpstr>Key Scanlan References: Statistics-Related (31 years)</vt:lpstr>
      <vt:lpstr>Prevalence-Difference Proof: Prevalences: small adverse outcomes</vt:lpstr>
      <vt:lpstr>Percentage Reduction Proof Assume unlikely outcomes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Disparities: The Scanlon Effect</dc:title>
  <dc:subject/>
  <dc:creator>Milo Schield</dc:creator>
  <cp:keywords>Statistical Literacy</cp:keywords>
  <cp:lastModifiedBy>Milo Schield</cp:lastModifiedBy>
  <cp:revision>1447</cp:revision>
  <cp:lastPrinted>2018-10-21T14:57:35Z</cp:lastPrinted>
  <dcterms:created xsi:type="dcterms:W3CDTF">1998-11-15T00:57:17Z</dcterms:created>
  <dcterms:modified xsi:type="dcterms:W3CDTF">2018-12-02T04:56:17Z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