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4" r:id="rId2"/>
    <p:sldId id="315" r:id="rId3"/>
    <p:sldId id="339" r:id="rId4"/>
    <p:sldId id="340" r:id="rId5"/>
    <p:sldId id="344" r:id="rId6"/>
    <p:sldId id="341" r:id="rId7"/>
    <p:sldId id="349" r:id="rId8"/>
    <p:sldId id="333" r:id="rId9"/>
    <p:sldId id="335" r:id="rId10"/>
    <p:sldId id="336" r:id="rId11"/>
    <p:sldId id="338" r:id="rId12"/>
    <p:sldId id="337" r:id="rId13"/>
    <p:sldId id="328" r:id="rId14"/>
    <p:sldId id="329" r:id="rId15"/>
    <p:sldId id="330" r:id="rId16"/>
    <p:sldId id="317" r:id="rId17"/>
    <p:sldId id="316" r:id="rId18"/>
    <p:sldId id="326" r:id="rId19"/>
    <p:sldId id="327" r:id="rId20"/>
    <p:sldId id="332" r:id="rId21"/>
    <p:sldId id="325" r:id="rId22"/>
    <p:sldId id="348" r:id="rId23"/>
    <p:sldId id="346" r:id="rId24"/>
    <p:sldId id="319" r:id="rId25"/>
    <p:sldId id="347" r:id="rId26"/>
    <p:sldId id="320" r:id="rId27"/>
    <p:sldId id="345" r:id="rId28"/>
    <p:sldId id="321" r:id="rId29"/>
    <p:sldId id="322" r:id="rId30"/>
    <p:sldId id="334" r:id="rId31"/>
  </p:sldIdLst>
  <p:sldSz cx="9144000" cy="6858000" type="letter"/>
  <p:notesSz cx="6950075" cy="9236075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8" autoAdjust="0"/>
    <p:restoredTop sz="87432" autoAdjust="0"/>
  </p:normalViewPr>
  <p:slideViewPr>
    <p:cSldViewPr snapToGrid="0">
      <p:cViewPr varScale="1">
        <p:scale>
          <a:sx n="51" d="100"/>
          <a:sy n="51" d="100"/>
        </p:scale>
        <p:origin x="14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636" y="-2904"/>
      </p:cViewPr>
      <p:guideLst>
        <p:guide orient="horz" pos="2910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908" y="256564"/>
            <a:ext cx="2686217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 dirty="0" smtClean="0"/>
              <a:t>Handling Objections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4357" y="195479"/>
            <a:ext cx="279179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 dirty="0" smtClean="0"/>
              <a:t>V0c  7/1/2016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8223" y="8649664"/>
            <a:ext cx="432117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 dirty="0" smtClean="0"/>
              <a:t>www.StatLit.org/pdf/2016-Schield-IASE-3Slides.pdf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14527" y="8652718"/>
            <a:ext cx="1294089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Page </a:t>
            </a:r>
            <a:fld id="{FC1EE6B5-FBD1-44D8-B807-AA790ACC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1 March 20132013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2238" y="4387448"/>
            <a:ext cx="5482536" cy="430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B370EAD3-75AD-482E-9F4F-4255BB375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046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068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53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61770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73508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Adding Context to Introductory StatisticsClinical Trials vs. Causal HeterogeneityStatistical Literacy: Confounding2008 StatLit Skills Survey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22 May 201329 July, 2012Dec 10, 2010Fall 2008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2013-Schield-ASA-TC6up.pdf2012Schield-ASA6up.pdf2010SchieldUST6up.pdf2008SchieldSkillsSurvey6up.pdf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1F9EC-429C-4C65-B5C0-4447EEB2841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defTabSz="923503">
              <a:defRPr/>
            </a:pPr>
            <a:r>
              <a:rPr lang="en-US" sz="1200"/>
              <a:t>Clinical Trials vs. Causal HeterogeneityStatistical Literacy: Confounding2008 StatLit Skills Survey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algn="r" defTabSz="923503">
              <a:defRPr/>
            </a:pPr>
            <a:r>
              <a:rPr lang="en-US" sz="1200"/>
              <a:t>29 July, 2012Dec 10, 2010Fall 2008</a:t>
            </a:r>
          </a:p>
        </p:txBody>
      </p:sp>
      <p:sp>
        <p:nvSpPr>
          <p:cNvPr id="40964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/>
          <a:p>
            <a:pPr defTabSz="923503">
              <a:defRPr/>
            </a:pPr>
            <a:r>
              <a:rPr lang="en-US" sz="1200"/>
              <a:t>2012Schield-ASA6up.pdf2010SchieldUST6up.pdf2008SchieldSkillsSurvey6up.pdf</a:t>
            </a: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9E4E9754-1A96-42DC-999F-19C7DD45C814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686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Statistical Literacy: Confounding2008 StatLit Skills Survey</a:t>
            </a:r>
          </a:p>
        </p:txBody>
      </p:sp>
      <p:sp>
        <p:nvSpPr>
          <p:cNvPr id="68615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Dec 10, 2010Fall 2008</a:t>
            </a:r>
          </a:p>
        </p:txBody>
      </p:sp>
      <p:sp>
        <p:nvSpPr>
          <p:cNvPr id="68616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2010SchieldUST6up.pdf2008SchieldSkillsSurvey6up.pdf</a:t>
            </a:r>
          </a:p>
        </p:txBody>
      </p:sp>
      <p:sp>
        <p:nvSpPr>
          <p:cNvPr id="68617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8849D15A-01C4-4B2C-9AE4-EF7B4FAB9435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686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 StatLit Skills Survey</a:t>
            </a:r>
          </a:p>
        </p:txBody>
      </p:sp>
      <p:sp>
        <p:nvSpPr>
          <p:cNvPr id="68619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Fall 2008</a:t>
            </a:r>
          </a:p>
        </p:txBody>
      </p:sp>
      <p:sp>
        <p:nvSpPr>
          <p:cNvPr id="68620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2008SchieldSkillsSurvey6up.pdf</a:t>
            </a:r>
          </a:p>
        </p:txBody>
      </p:sp>
      <p:sp>
        <p:nvSpPr>
          <p:cNvPr id="68621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5B34E97-7969-4DEC-BD59-6ABDA4B7D164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68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/>
              <a:t>We have the top and bottom of this pyramid.</a:t>
            </a:r>
          </a:p>
          <a:p>
            <a:r>
              <a:rPr lang="en-US" altLang="en-US" sz="1100"/>
              <a:t>The Top:  We know where we are headed.  We are clear on our goal. </a:t>
            </a:r>
          </a:p>
          <a:p>
            <a:r>
              <a:rPr lang="en-US" altLang="en-US" sz="1100"/>
              <a:t>Our common goal is to see quantitative literacy grow.</a:t>
            </a:r>
          </a:p>
          <a:p>
            <a:endParaRPr lang="en-US" altLang="en-US" sz="1100"/>
          </a:p>
          <a:p>
            <a:endParaRPr lang="en-US" altLang="en-US" sz="1100"/>
          </a:p>
          <a:p>
            <a:r>
              <a:rPr lang="en-US" altLang="en-US" sz="1100"/>
              <a:t>The bottom: We have the foundation.</a:t>
            </a:r>
          </a:p>
          <a:p>
            <a:r>
              <a:rPr lang="en-US" altLang="en-US" sz="1100"/>
              <a:t>The need for quantitative literacy has been documented. </a:t>
            </a:r>
          </a:p>
          <a:p>
            <a:r>
              <a:rPr lang="en-US" altLang="en-US" sz="1100"/>
              <a:t>The books by Steen and Madison have documented this very clearly.</a:t>
            </a:r>
          </a:p>
          <a:p>
            <a:endParaRPr lang="en-US" altLang="en-US" sz="1100"/>
          </a:p>
          <a:p>
            <a:r>
              <a:rPr lang="en-US" altLang="en-US" sz="1100"/>
              <a:t>So, we have the foundation and we know where we are headed.</a:t>
            </a:r>
          </a:p>
          <a:p>
            <a:r>
              <a:rPr lang="en-US" altLang="en-US" sz="1100"/>
              <a:t>-------------------------------------</a:t>
            </a:r>
          </a:p>
          <a:p>
            <a:r>
              <a:rPr lang="en-US" altLang="en-US" sz="1100"/>
              <a:t>To support an interdisciplinary area, college-wide support is necessary.</a:t>
            </a:r>
          </a:p>
          <a:p>
            <a:r>
              <a:rPr lang="en-US" altLang="en-US" sz="1100"/>
              <a:t>To obtain college-wide support, the subject must have wide faculty support.</a:t>
            </a:r>
          </a:p>
          <a:p>
            <a:r>
              <a:rPr lang="en-US" altLang="en-US" sz="1100"/>
              <a:t>And in today’s climate, it must be assessable.</a:t>
            </a:r>
          </a:p>
          <a:p>
            <a:endParaRPr lang="en-US" altLang="en-US" sz="1100"/>
          </a:p>
          <a:p>
            <a:r>
              <a:rPr lang="en-US" altLang="en-US" sz="11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59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Adding Context to Introductory StatisticsClinical Trials vs. Causal HeterogeneityStatistical Literacy: Confounding2008 StatLit Skills Survey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22 May 201329 July, 2012Dec 10, 2010Fall 2008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2013-Schield-ASA-TC6up.pdf2012Schield-ASA6up.pdf2010SchieldUST6up.pdf2008SchieldSkillsSurvey6up.pdf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1F9EC-429C-4C65-B5C0-4447EEB2841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defTabSz="923503">
              <a:defRPr/>
            </a:pPr>
            <a:r>
              <a:rPr lang="en-US" sz="1200"/>
              <a:t>Clinical Trials vs. Causal HeterogeneityStatistical Literacy: Confounding2008 StatLit Skills Survey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algn="r" defTabSz="923503">
              <a:defRPr/>
            </a:pPr>
            <a:r>
              <a:rPr lang="en-US" sz="1200"/>
              <a:t>29 July, 2012Dec 10, 2010Fall 2008</a:t>
            </a:r>
          </a:p>
        </p:txBody>
      </p:sp>
      <p:sp>
        <p:nvSpPr>
          <p:cNvPr id="40964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/>
          <a:p>
            <a:pPr defTabSz="923503">
              <a:defRPr/>
            </a:pPr>
            <a:r>
              <a:rPr lang="en-US" sz="1200"/>
              <a:t>2012Schield-ASA6up.pdf2010SchieldUST6up.pdf2008SchieldSkillsSurvey6up.pdf</a:t>
            </a: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9E4E9754-1A96-42DC-999F-19C7DD45C814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686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Statistical Literacy: Confounding2008 StatLit Skills Survey</a:t>
            </a:r>
          </a:p>
        </p:txBody>
      </p:sp>
      <p:sp>
        <p:nvSpPr>
          <p:cNvPr id="68615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Dec 10, 2010Fall 2008</a:t>
            </a:r>
          </a:p>
        </p:txBody>
      </p:sp>
      <p:sp>
        <p:nvSpPr>
          <p:cNvPr id="68616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2010SchieldUST6up.pdf2008SchieldSkillsSurvey6up.pdf</a:t>
            </a:r>
          </a:p>
        </p:txBody>
      </p:sp>
      <p:sp>
        <p:nvSpPr>
          <p:cNvPr id="68617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8849D15A-01C4-4B2C-9AE4-EF7B4FAB9435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686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 StatLit Skills Survey</a:t>
            </a:r>
          </a:p>
        </p:txBody>
      </p:sp>
      <p:sp>
        <p:nvSpPr>
          <p:cNvPr id="68619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Fall 2008</a:t>
            </a:r>
          </a:p>
        </p:txBody>
      </p:sp>
      <p:sp>
        <p:nvSpPr>
          <p:cNvPr id="68620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2008SchieldSkillsSurvey6up.pdf</a:t>
            </a:r>
          </a:p>
        </p:txBody>
      </p:sp>
      <p:sp>
        <p:nvSpPr>
          <p:cNvPr id="68621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5B34E97-7969-4DEC-BD59-6ABDA4B7D164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68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/>
              <a:t>We have the top and bottom of this pyramid.</a:t>
            </a:r>
          </a:p>
          <a:p>
            <a:r>
              <a:rPr lang="en-US" altLang="en-US" sz="1100"/>
              <a:t>The Top:  We know where we are headed.  We are clear on our goal. </a:t>
            </a:r>
          </a:p>
          <a:p>
            <a:r>
              <a:rPr lang="en-US" altLang="en-US" sz="1100"/>
              <a:t>Our common goal is to see quantitative literacy grow.</a:t>
            </a:r>
          </a:p>
          <a:p>
            <a:endParaRPr lang="en-US" altLang="en-US" sz="1100"/>
          </a:p>
          <a:p>
            <a:endParaRPr lang="en-US" altLang="en-US" sz="1100"/>
          </a:p>
          <a:p>
            <a:r>
              <a:rPr lang="en-US" altLang="en-US" sz="1100"/>
              <a:t>The bottom: We have the foundation.</a:t>
            </a:r>
          </a:p>
          <a:p>
            <a:r>
              <a:rPr lang="en-US" altLang="en-US" sz="1100"/>
              <a:t>The need for quantitative literacy has been documented. </a:t>
            </a:r>
          </a:p>
          <a:p>
            <a:r>
              <a:rPr lang="en-US" altLang="en-US" sz="1100"/>
              <a:t>The books by Steen and Madison have documented this very clearly.</a:t>
            </a:r>
          </a:p>
          <a:p>
            <a:endParaRPr lang="en-US" altLang="en-US" sz="1100"/>
          </a:p>
          <a:p>
            <a:r>
              <a:rPr lang="en-US" altLang="en-US" sz="1100"/>
              <a:t>So, we have the foundation and we know where we are headed.</a:t>
            </a:r>
          </a:p>
          <a:p>
            <a:r>
              <a:rPr lang="en-US" altLang="en-US" sz="1100"/>
              <a:t>-------------------------------------</a:t>
            </a:r>
          </a:p>
          <a:p>
            <a:r>
              <a:rPr lang="en-US" altLang="en-US" sz="1100"/>
              <a:t>To support an interdisciplinary area, college-wide support is necessary.</a:t>
            </a:r>
          </a:p>
          <a:p>
            <a:r>
              <a:rPr lang="en-US" altLang="en-US" sz="1100"/>
              <a:t>To obtain college-wide support, the subject must have wide faculty support.</a:t>
            </a:r>
          </a:p>
          <a:p>
            <a:r>
              <a:rPr lang="en-US" altLang="en-US" sz="1100"/>
              <a:t>And in today’s climate, it must be assessable.</a:t>
            </a:r>
          </a:p>
          <a:p>
            <a:endParaRPr lang="en-US" altLang="en-US" sz="1100"/>
          </a:p>
          <a:p>
            <a:r>
              <a:rPr lang="en-US" altLang="en-US" sz="11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053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2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2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2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21357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2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2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2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08728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2016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IASE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3170A-3319-4A0B-8BFD-FEF976CE3C94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693360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01675" y="1331913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cs typeface="+mn-cs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cs typeface="+mn-cs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3810000" y="152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00">
                <a:latin typeface="Arial" panose="020B0604020202020204" pitchFamily="34" charset="0"/>
              </a:rPr>
              <a:t>ASA TC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457200"/>
            <a:ext cx="774223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58DD9-8DF7-40D9-B688-EFAAC37B4C26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7972955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fld id="{15860158-6E81-4BA6-8B6F-5780F71662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3265488" y="152400"/>
            <a:ext cx="2571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2016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IASE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Milo Schield, Augsburg College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Member: International Statistical Institute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US Rep: International Statistical Literacy Project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VP. National Numeracy Network</a:t>
            </a:r>
          </a:p>
          <a:p>
            <a:pPr marL="0" indent="0" algn="ctr">
              <a:buFontTx/>
              <a:buNone/>
            </a:pPr>
            <a:endParaRPr lang="en-US" altLang="en-US" sz="20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err="1" smtClean="0"/>
              <a:t>IASE</a:t>
            </a:r>
            <a:r>
              <a:rPr lang="en-US" altLang="en-US" sz="2800" b="1" i="1" dirty="0" smtClean="0"/>
              <a:t> Roundtable in Berlin</a:t>
            </a:r>
          </a:p>
          <a:p>
            <a:pPr marL="0" indent="0" algn="ctr">
              <a:buFontTx/>
              <a:buNone/>
            </a:pPr>
            <a:r>
              <a:rPr lang="en-US" altLang="en-US" b="1" i="1" dirty="0" smtClean="0"/>
              <a:t>July 1, 2016</a:t>
            </a:r>
            <a:endParaRPr lang="en-US" altLang="en-US" sz="28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www.StatLit.org/pdf/2016-Schield-IASE-3Slides.pdf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Teaching Social Statistics: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Handling Objections</a:t>
            </a:r>
            <a:endParaRPr lang="en-US" altLang="en-US" sz="3200" b="0" i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and </a:t>
            </a:r>
            <a:br>
              <a:rPr lang="en-US" dirty="0"/>
            </a:br>
            <a:r>
              <a:rPr lang="en-US" dirty="0" smtClean="0"/>
              <a:t>Bayesian </a:t>
            </a:r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981200"/>
            <a:ext cx="813435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Shifting from statistical significance to p-values is a way of avoiding the decision-making; we “win the battle but lose the war.”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10</a:t>
            </a:fld>
            <a:endParaRPr lang="en-US" altLang="en-US" b="0"/>
          </a:p>
        </p:txBody>
      </p:sp>
      <p:sp>
        <p:nvSpPr>
          <p:cNvPr id="5" name="TextBox 4"/>
          <p:cNvSpPr txBox="1"/>
          <p:nvPr/>
        </p:nvSpPr>
        <p:spPr>
          <a:xfrm>
            <a:off x="476250" y="3723861"/>
            <a:ext cx="8401051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Instead </a:t>
            </a:r>
            <a:r>
              <a:rPr lang="en-US" sz="3200" dirty="0" smtClean="0"/>
              <a:t>statisticians should </a:t>
            </a:r>
            <a:r>
              <a:rPr lang="en-US" sz="3200" dirty="0"/>
              <a:t>embrace </a:t>
            </a:r>
            <a:r>
              <a:rPr lang="en-US" sz="3200" dirty="0" smtClean="0"/>
              <a:t>Bayes.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If </a:t>
            </a:r>
            <a:r>
              <a:rPr lang="en-US" sz="3200" dirty="0"/>
              <a:t>the </a:t>
            </a:r>
            <a:r>
              <a:rPr lang="en-US" sz="3200" dirty="0" smtClean="0"/>
              <a:t>alternate (Ha) is more likely to be true than the null (Ho), </a:t>
            </a:r>
            <a:r>
              <a:rPr lang="en-US" sz="3200" dirty="0"/>
              <a:t>then a statistically-significant result gives at least a 95% confidence that </a:t>
            </a:r>
            <a:r>
              <a:rPr lang="en-US" sz="3200" dirty="0" smtClean="0"/>
              <a:t>Ho is False and Ha is true.   </a:t>
            </a:r>
            <a:r>
              <a:rPr lang="en-US" dirty="0" smtClean="0"/>
              <a:t>Schield (1996)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1438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Coincidence in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11</a:t>
            </a:fld>
            <a:endParaRPr lang="en-US" alt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59" y="1849799"/>
            <a:ext cx="8026691" cy="49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190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Teaching</a:t>
            </a:r>
            <a:br>
              <a:rPr lang="en-US" dirty="0" smtClean="0"/>
            </a:b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12</a:t>
            </a:fld>
            <a:endParaRPr lang="en-US" altLang="en-US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114300"/>
            <a:ext cx="581095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946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Show: Law Very Large Numbers:</a:t>
            </a:r>
            <a:br>
              <a:rPr lang="en-US" dirty="0" smtClean="0"/>
            </a:br>
            <a:r>
              <a:rPr lang="en-US" sz="2400" u="sng" dirty="0"/>
              <a:t>www.StatLit.org/Excel/2012Schield-Runs.xls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13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7" y="1833563"/>
            <a:ext cx="8347416" cy="47958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267450" y="5257800"/>
            <a:ext cx="1962150" cy="6477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9243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8" y="1764713"/>
            <a:ext cx="8441111" cy="5011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Show: Law Very Large Numbers:</a:t>
            </a:r>
            <a:br>
              <a:rPr lang="en-US" dirty="0" smtClean="0"/>
            </a:br>
            <a:r>
              <a:rPr lang="en-US" sz="2400" u="sng" dirty="0"/>
              <a:t>www.StatLit.org/Excel/2012Schield-Rice.xls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14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582266" y="4339581"/>
            <a:ext cx="1405558" cy="6477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8392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Show: Law Very Large Numbers:</a:t>
            </a:r>
            <a:br>
              <a:rPr lang="en-US" dirty="0" smtClean="0"/>
            </a:br>
            <a:r>
              <a:rPr lang="en-US" sz="2400" u="sng" dirty="0"/>
              <a:t>www.StatLit.org/Excel/2012Schield-Bday.xls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15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6" y="1821307"/>
            <a:ext cx="8499293" cy="480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621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We Should Teach </a:t>
            </a:r>
            <a:br>
              <a:rPr lang="en-US" smtClean="0"/>
            </a:br>
            <a:r>
              <a:rPr lang="en-US" smtClean="0"/>
              <a:t>Social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Most students need it, see value in it.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Separating stats from math has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Inductive reasoning is critical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We are all subject-matter experts on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Can teach idea of stat. inference in less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Can show influence of confounding, assembly and bias on statistical significance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Cornfield conditions offset cynicism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78997048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Statistical Inference</a:t>
            </a:r>
            <a:br>
              <a:rPr lang="en-US" dirty="0" smtClean="0"/>
            </a:br>
            <a:r>
              <a:rPr lang="en-US" dirty="0" smtClean="0"/>
              <a:t>Differently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Skip derivation of the sampling distribution.  </a:t>
            </a:r>
            <a:br>
              <a:rPr lang="en-US" dirty="0" smtClean="0"/>
            </a:br>
            <a:r>
              <a:rPr lang="en-US" dirty="0" smtClean="0"/>
              <a:t>See Utts (2099) and de Veaux (2099).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1-2-3 rule for Confidence levels.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 statistical significance – not p-values.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 test-sufficiency short-cuts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 sufficient conditions for statistical significance.  E.g., Lack of overlap of 95% confidence intervals is sufficient for statistical significance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64785217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Statistically-Significant </a:t>
            </a:r>
            <a:r>
              <a:rPr lang="en-US" dirty="0" smtClean="0"/>
              <a:t>Short-Cut:</a:t>
            </a:r>
            <a:br>
              <a:rPr lang="en-US" dirty="0" smtClean="0"/>
            </a:br>
            <a:r>
              <a:rPr lang="en-US" dirty="0" smtClean="0"/>
              <a:t>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Statistically significant if chi-square &gt; 2(DF+1)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18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32" y="2549002"/>
            <a:ext cx="6807018" cy="408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843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Statistically-Significant Short-Cut:</a:t>
            </a:r>
            <a:br>
              <a:rPr lang="en-US" dirty="0" smtClean="0"/>
            </a:br>
            <a:r>
              <a:rPr lang="en-US" dirty="0" smtClean="0"/>
              <a:t>Bivariate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Statistically significant if r &gt; 2/Sqrt(n)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19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61" y="2639709"/>
            <a:ext cx="6725478" cy="40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882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Teachers Won’t Teach</a:t>
            </a:r>
            <a:br>
              <a:rPr lang="en-US" smtClean="0"/>
            </a:br>
            <a:r>
              <a:rPr lang="en-US" smtClean="0"/>
              <a:t>Social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Supports using statistical associations as  evidence for causal connections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Statisticians got burned on </a:t>
            </a:r>
            <a:r>
              <a:rPr lang="en-US" dirty="0" smtClean="0"/>
              <a:t>causation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have less trust in </a:t>
            </a:r>
            <a:r>
              <a:rPr lang="en-US" dirty="0" smtClean="0"/>
              <a:t>statistics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Statisticians are not subject-matter </a:t>
            </a:r>
            <a:r>
              <a:rPr lang="en-US" dirty="0" smtClean="0"/>
              <a:t>experts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Takes </a:t>
            </a:r>
            <a:r>
              <a:rPr lang="en-US" dirty="0"/>
              <a:t>time away from statistical </a:t>
            </a:r>
            <a:r>
              <a:rPr lang="en-US" dirty="0" smtClean="0"/>
              <a:t>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Replaces deductive reasoning with inductive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</a:t>
            </a:fld>
            <a:endParaRPr lang="en-US" altLang="en-US" b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63575" y="5029200"/>
            <a:ext cx="7470775" cy="5715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30905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Statistically-Significant Short-Cut:</a:t>
            </a:r>
            <a:br>
              <a:rPr lang="en-US" dirty="0" smtClean="0"/>
            </a:br>
            <a:r>
              <a:rPr lang="en-US" dirty="0" smtClean="0"/>
              <a:t>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Statistically significant if  T  &gt; Z + 2.5/</a:t>
            </a:r>
            <a:r>
              <a:rPr lang="en-US" dirty="0" err="1" smtClean="0"/>
              <a:t>sqrt</a:t>
            </a:r>
            <a:r>
              <a:rPr lang="en-US" dirty="0" smtClean="0"/>
              <a:t>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20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68" y="2673537"/>
            <a:ext cx="6773197" cy="40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262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08" y="457200"/>
            <a:ext cx="8582118" cy="1066800"/>
          </a:xfrm>
        </p:spPr>
        <p:txBody>
          <a:bodyPr/>
          <a:lstStyle/>
          <a:p>
            <a:r>
              <a:rPr lang="en-US" dirty="0" smtClean="0"/>
              <a:t>Can we show Confounder Influence on Statistical Significance?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3562"/>
            <a:ext cx="800100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Variation – random variation – is at the core of the introductory statistics course.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know that controlling for a confounder can negate or reverse an observed association.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show this with minimal assumptions?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21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950" y="6143113"/>
            <a:ext cx="79676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Yes, using Wainer’s standardization diagram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83954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08" y="457200"/>
            <a:ext cx="8582118" cy="1066800"/>
          </a:xfrm>
        </p:spPr>
        <p:txBody>
          <a:bodyPr/>
          <a:lstStyle/>
          <a:p>
            <a:r>
              <a:rPr lang="en-US" dirty="0" smtClean="0"/>
              <a:t>Confounder Influence:</a:t>
            </a:r>
            <a:br>
              <a:rPr lang="en-US" dirty="0" smtClean="0"/>
            </a:br>
            <a:r>
              <a:rPr lang="en-US" dirty="0" smtClean="0"/>
              <a:t>Non-Overlap = 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3562"/>
            <a:ext cx="800100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22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7" y="1833562"/>
            <a:ext cx="8648234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592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Confounder Influence on 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3562"/>
            <a:ext cx="800100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23</a:t>
            </a:fld>
            <a:endParaRPr lang="en-US" altLang="en-US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3707" y="4089730"/>
            <a:ext cx="14422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7" y="1833562"/>
            <a:ext cx="864908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9061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Influence on </a:t>
            </a:r>
            <a:br>
              <a:rPr lang="en-US" dirty="0" smtClean="0"/>
            </a:br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58150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 smtClean="0">
                <a:sym typeface="Wingdings" panose="05000000000000000000" pitchFamily="2" charset="2"/>
              </a:rPr>
              <a:t>Variation – random variation – should be at the core of the introductory statistics course. 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000" dirty="0" smtClean="0">
                <a:sym typeface="Wingdings" panose="05000000000000000000" pitchFamily="2" charset="2"/>
              </a:rPr>
              <a:t>Wainer’s Standardization technique allow us to show students how controlling for a confounder can influence statistical significance.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24</a:t>
            </a:fld>
            <a:endParaRPr lang="en-US" altLang="en-US" b="0"/>
          </a:p>
        </p:txBody>
      </p:sp>
      <p:sp>
        <p:nvSpPr>
          <p:cNvPr id="5" name="TextBox 4"/>
          <p:cNvSpPr txBox="1"/>
          <p:nvPr/>
        </p:nvSpPr>
        <p:spPr>
          <a:xfrm>
            <a:off x="609600" y="4438876"/>
            <a:ext cx="781526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54025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dirty="0">
                <a:sym typeface="Wingdings" panose="05000000000000000000" pitchFamily="2" charset="2"/>
              </a:rPr>
              <a:t>Showing confounder influence on statistical significance should be included in every introductory statistic course.   </a:t>
            </a:r>
          </a:p>
          <a:p>
            <a:pPr marL="0" indent="0" defTabSz="454025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3200" dirty="0">
                <a:sym typeface="Wingdings" panose="05000000000000000000" pitchFamily="2" charset="2"/>
              </a:rPr>
              <a:t>Anything less is professional negligence.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5743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Re-Design:</a:t>
            </a:r>
            <a:br>
              <a:rPr lang="en-US" smtClean="0"/>
            </a:br>
            <a:r>
              <a:rPr lang="en-US" smtClean="0"/>
              <a:t>Recommendations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58150" cy="4648200"/>
          </a:xfrm>
        </p:spPr>
        <p:txBody>
          <a:bodyPr/>
          <a:lstStyle/>
          <a:p>
            <a:pPr marL="395288" indent="-395288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ym typeface="Wingdings" panose="05000000000000000000" pitchFamily="2" charset="2"/>
              </a:rPr>
              <a:t>To uphold statistics as mathematics with a context, the </a:t>
            </a:r>
            <a:r>
              <a:rPr lang="en-US" altLang="en-US" sz="3000" smtClean="0">
                <a:sym typeface="Wingdings" panose="05000000000000000000" pitchFamily="2" charset="2"/>
              </a:rPr>
              <a:t>intro </a:t>
            </a:r>
            <a:r>
              <a:rPr lang="en-US" altLang="en-US" sz="3000">
                <a:sym typeface="Wingdings" panose="05000000000000000000" pitchFamily="2" charset="2"/>
              </a:rPr>
              <a:t>statistics course must be redesigned.</a:t>
            </a:r>
          </a:p>
          <a:p>
            <a:pPr marL="395288" indent="-395288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ym typeface="Wingdings" panose="05000000000000000000" pitchFamily="2" charset="2"/>
              </a:rPr>
              <a:t>The intro course needs </a:t>
            </a:r>
            <a:r>
              <a:rPr lang="en-US" altLang="en-US" sz="3000" smtClean="0">
                <a:sym typeface="Wingdings" panose="05000000000000000000" pitchFamily="2" charset="2"/>
              </a:rPr>
              <a:t>more </a:t>
            </a:r>
            <a:r>
              <a:rPr lang="en-US" altLang="en-US" sz="3000">
                <a:sym typeface="Wingdings" panose="05000000000000000000" pitchFamily="2" charset="2"/>
              </a:rPr>
              <a:t>focus on big ideas:</a:t>
            </a:r>
          </a:p>
          <a:p>
            <a:pPr marL="395288" indent="-395288" defTabSz="454025">
              <a:lnSpc>
                <a:spcPct val="90000"/>
              </a:lnSpc>
              <a:spcBef>
                <a:spcPts val="600"/>
              </a:spcBef>
            </a:pPr>
            <a:r>
              <a:rPr lang="en-US" altLang="en-US" sz="3000" b="1">
                <a:sym typeface="Wingdings" panose="05000000000000000000" pitchFamily="2" charset="2"/>
              </a:rPr>
              <a:t>Context</a:t>
            </a:r>
            <a:r>
              <a:rPr lang="en-US" altLang="en-US" sz="3000">
                <a:sym typeface="Wingdings" panose="05000000000000000000" pitchFamily="2" charset="2"/>
              </a:rPr>
              <a:t> </a:t>
            </a:r>
            <a:r>
              <a:rPr lang="en-US" altLang="en-US" sz="3000" smtClean="0">
                <a:sym typeface="Wingdings" panose="05000000000000000000" pitchFamily="2" charset="2"/>
              </a:rPr>
              <a:t>(control), </a:t>
            </a:r>
            <a:r>
              <a:rPr lang="en-US" altLang="en-US" sz="3000" b="1">
                <a:sym typeface="Wingdings" panose="05000000000000000000" pitchFamily="2" charset="2"/>
              </a:rPr>
              <a:t>assembly</a:t>
            </a:r>
            <a:r>
              <a:rPr lang="en-US" altLang="en-US" sz="3000">
                <a:sym typeface="Wingdings" panose="05000000000000000000" pitchFamily="2" charset="2"/>
              </a:rPr>
              <a:t> (definitions) and </a:t>
            </a:r>
            <a:r>
              <a:rPr lang="en-US" altLang="en-US" sz="3000" b="1">
                <a:sym typeface="Wingdings" panose="05000000000000000000" pitchFamily="2" charset="2"/>
              </a:rPr>
              <a:t>bias</a:t>
            </a:r>
            <a:r>
              <a:rPr lang="en-US" altLang="en-US" sz="3000">
                <a:sym typeface="Wingdings" panose="05000000000000000000" pitchFamily="2" charset="2"/>
              </a:rPr>
              <a:t> are big ideas for non-statisticians.</a:t>
            </a:r>
          </a:p>
          <a:p>
            <a:pPr marL="395288" indent="-395288" defTabSz="454025">
              <a:lnSpc>
                <a:spcPct val="90000"/>
              </a:lnSpc>
              <a:spcBef>
                <a:spcPts val="600"/>
              </a:spcBef>
            </a:pPr>
            <a:r>
              <a:rPr lang="en-US" altLang="en-US" sz="3000" b="1">
                <a:sym typeface="Wingdings" panose="05000000000000000000" pitchFamily="2" charset="2"/>
              </a:rPr>
              <a:t>Randomness</a:t>
            </a:r>
            <a:r>
              <a:rPr lang="en-US" altLang="en-US" sz="3000">
                <a:sym typeface="Wingdings" panose="05000000000000000000" pitchFamily="2" charset="2"/>
              </a:rPr>
              <a:t> and </a:t>
            </a:r>
            <a:r>
              <a:rPr lang="en-US" altLang="en-US" sz="3000" b="1">
                <a:sym typeface="Wingdings" panose="05000000000000000000" pitchFamily="2" charset="2"/>
              </a:rPr>
              <a:t>statistical significance</a:t>
            </a:r>
            <a:r>
              <a:rPr lang="en-US" altLang="en-US" sz="3000">
                <a:sym typeface="Wingdings" panose="05000000000000000000" pitchFamily="2" charset="2"/>
              </a:rPr>
              <a:t> are big ideas for statisticians.  </a:t>
            </a:r>
          </a:p>
          <a:p>
            <a:pPr marL="395288" indent="-395288" defTabSz="454025">
              <a:lnSpc>
                <a:spcPct val="90000"/>
              </a:lnSpc>
              <a:spcBef>
                <a:spcPts val="600"/>
              </a:spcBef>
            </a:pPr>
            <a:r>
              <a:rPr lang="en-US" altLang="en-US" sz="3000" b="1">
                <a:sym typeface="Wingdings" panose="05000000000000000000" pitchFamily="2" charset="2"/>
              </a:rPr>
              <a:t>Seeing how confounding, assembly and bias can influence statistical significance should be central </a:t>
            </a:r>
            <a:r>
              <a:rPr lang="en-US" altLang="en-US" sz="3000" b="1" smtClean="0">
                <a:sym typeface="Wingdings" panose="05000000000000000000" pitchFamily="2" charset="2"/>
              </a:rPr>
              <a:t> for </a:t>
            </a:r>
            <a:r>
              <a:rPr lang="en-US" altLang="en-US" sz="3000" b="1">
                <a:sym typeface="Wingdings" panose="05000000000000000000" pitchFamily="2" charset="2"/>
              </a:rPr>
              <a:t>a “statistics-in-context” course</a:t>
            </a:r>
            <a:r>
              <a:rPr lang="en-US" altLang="en-US" sz="3000">
                <a:sym typeface="Wingdings" panose="05000000000000000000" pitchFamily="2" charset="2"/>
              </a:rPr>
              <a:t>.  </a:t>
            </a:r>
            <a:endParaRPr lang="en-US" sz="3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140635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fld id="{77B7AFDF-881A-48FD-8A0B-DEB400209B22}" type="slidenum">
              <a:rPr lang="en-US" altLang="en-US" sz="1400" b="1">
                <a:latin typeface="Arial" panose="020B0604020202020204" pitchFamily="34" charset="0"/>
              </a:rPr>
              <a:pPr algn="ctr"/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7742238" cy="863600"/>
          </a:xfrm>
        </p:spPr>
        <p:txBody>
          <a:bodyPr/>
          <a:lstStyle/>
          <a:p>
            <a:r>
              <a:rPr lang="en-US" altLang="en-US" b="0" smtClean="0">
                <a:latin typeface="Rockwell Extra Bold" panose="02060903040505020403" pitchFamily="18" charset="0"/>
              </a:rPr>
              <a:t>Thesis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2600" y="1501775"/>
            <a:ext cx="8129588" cy="4943475"/>
          </a:xfrm>
        </p:spPr>
        <p:txBody>
          <a:bodyPr/>
          <a:lstStyle/>
          <a:p>
            <a:pPr marL="339725" indent="-339725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ym typeface="Wingdings" panose="05000000000000000000" pitchFamily="2" charset="2"/>
              </a:rPr>
              <a:t>Adding context to introductory statistics will </a:t>
            </a:r>
          </a:p>
          <a:p>
            <a:pPr marL="339725" indent="-339725" defTabSz="454025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sym typeface="Wingdings" panose="05000000000000000000" pitchFamily="2" charset="2"/>
              </a:rPr>
              <a:t>uphold context as the essence of statistics (e.g., statistics are numbers in context),</a:t>
            </a:r>
          </a:p>
          <a:p>
            <a:pPr marL="339725" indent="-339725" defTabSz="454025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sym typeface="Wingdings" panose="05000000000000000000" pitchFamily="2" charset="2"/>
              </a:rPr>
              <a:t>more clearly separate statistics as a liberal art from mathematical statistics, </a:t>
            </a:r>
          </a:p>
          <a:p>
            <a:pPr marL="339725" indent="-339725" defTabSz="454025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sym typeface="Wingdings" panose="05000000000000000000" pitchFamily="2" charset="2"/>
              </a:rPr>
              <a:t>improve student retention of key ideas, and</a:t>
            </a:r>
            <a:br>
              <a:rPr lang="en-US" altLang="en-US" sz="2800" dirty="0" smtClean="0">
                <a:sym typeface="Wingdings" panose="05000000000000000000" pitchFamily="2" charset="2"/>
              </a:rPr>
            </a:br>
            <a:r>
              <a:rPr lang="en-US" altLang="en-US" sz="2800" dirty="0" smtClean="0">
                <a:sym typeface="Wingdings" panose="05000000000000000000" pitchFamily="2" charset="2"/>
              </a:rPr>
              <a:t>improve student attitudes on the value of statistics.</a:t>
            </a:r>
          </a:p>
          <a:p>
            <a:pPr marL="339725" indent="-339725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800" dirty="0" smtClean="0">
              <a:sym typeface="Wingdings" panose="05000000000000000000" pitchFamily="2" charset="2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701675" y="5359400"/>
            <a:ext cx="7623175" cy="3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90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fld id="{77B7AFDF-881A-48FD-8A0B-DEB400209B22}" type="slidenum">
              <a:rPr lang="en-US" altLang="en-US" sz="1400" b="1">
                <a:latin typeface="Arial" panose="020B0604020202020204" pitchFamily="34" charset="0"/>
              </a:rPr>
              <a:pPr algn="ctr"/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7742238" cy="863600"/>
          </a:xfrm>
        </p:spPr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Student Evaluations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2600" y="1501775"/>
            <a:ext cx="8129588" cy="4943475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ym typeface="Wingdings" panose="05000000000000000000" pitchFamily="2" charset="2"/>
              </a:rPr>
              <a:t>Claim: Statistical literacy should be required for all students for graduation. </a:t>
            </a:r>
            <a:r>
              <a:rPr lang="en-US" sz="2800" dirty="0" smtClean="0"/>
              <a:t>Students were given 5 choices: strongly disagree, disagree, neutral, agree or strongly agree in an anonymous survey.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dirty="0" smtClean="0"/>
              <a:t>Of </a:t>
            </a:r>
            <a:r>
              <a:rPr lang="en-US" sz="2800" dirty="0"/>
              <a:t>the 57 students </a:t>
            </a:r>
            <a:r>
              <a:rPr lang="en-US" sz="2800" dirty="0" smtClean="0"/>
              <a:t>in my classes </a:t>
            </a:r>
            <a:r>
              <a:rPr lang="en-US" sz="2800" dirty="0"/>
              <a:t>this past year,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68</a:t>
            </a:r>
            <a:r>
              <a:rPr lang="en-US" sz="2800" dirty="0"/>
              <a:t>% chose Agree or "Strongly </a:t>
            </a:r>
            <a:r>
              <a:rPr lang="en-US" sz="2800" dirty="0" smtClean="0"/>
              <a:t>agree " </a:t>
            </a:r>
            <a:r>
              <a:rPr lang="en-US" sz="2800" dirty="0"/>
              <a:t>while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21</a:t>
            </a:r>
            <a:r>
              <a:rPr lang="en-US" sz="2800" dirty="0"/>
              <a:t>% chose "Strongly agree."</a:t>
            </a:r>
          </a:p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ym typeface="Wingdings" panose="05000000000000000000" pitchFamily="2" charset="2"/>
              </a:rPr>
              <a:t>This is a strong confirmation that a class more-focused on observational studies and using statistical associations as evidence for causal connections is of value to future decision makers. </a:t>
            </a:r>
          </a:p>
          <a:p>
            <a:pPr marL="339725" indent="-339725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4690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28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39701"/>
            <a:ext cx="7742238" cy="1066800"/>
          </a:xfrm>
        </p:spPr>
        <p:txBody>
          <a:bodyPr/>
          <a:lstStyle/>
          <a:p>
            <a:r>
              <a:rPr lang="en-US" altLang="en-US" sz="3200" b="0" dirty="0">
                <a:latin typeface="Rockwell Extra Bold" panose="02060903040505020403" pitchFamily="18" charset="0"/>
              </a:rPr>
              <a:t>3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. Broader Scope for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Significance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571" y="1789113"/>
            <a:ext cx="8490858" cy="4840287"/>
          </a:xfrm>
        </p:spPr>
        <p:txBody>
          <a:bodyPr/>
          <a:lstStyle/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en-US" sz="2800" dirty="0" smtClean="0"/>
              <a:t>Statistical significance: Less than a 5% chance…</a:t>
            </a:r>
          </a:p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en-US" sz="2800" dirty="0" smtClean="0"/>
              <a:t>Name &amp; suit of next card.   Count of next two die.  </a:t>
            </a:r>
            <a:br>
              <a:rPr lang="en-US" altLang="en-US" sz="2800" dirty="0" smtClean="0"/>
            </a:br>
            <a:r>
              <a:rPr lang="en-US" altLang="en-US" sz="2800" dirty="0" smtClean="0"/>
              <a:t>Suit of next three cards.       Heads/tails of next five coins. </a:t>
            </a:r>
          </a:p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endParaRPr lang="en-US" altLang="en-US" sz="2800" dirty="0" smtClean="0"/>
          </a:p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en-US" sz="2800" dirty="0" smtClean="0"/>
              <a:t>Correlation &gt; 2/Sqrt(N).         N = # pairs.    For N &gt; 10</a:t>
            </a:r>
          </a:p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en-US" sz="2800" dirty="0" err="1" smtClean="0"/>
              <a:t>Rel</a:t>
            </a:r>
            <a:r>
              <a:rPr lang="en-US" altLang="en-US" sz="2800" dirty="0" smtClean="0"/>
              <a:t>-Risk &gt; 1 + 2/Sqrt(k).       K = n*p1 for p1 &lt; p2</a:t>
            </a:r>
          </a:p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en-US" sz="2800" dirty="0" smtClean="0"/>
              <a:t>Chi-square </a:t>
            </a:r>
            <a:r>
              <a:rPr lang="en-US" altLang="en-US" sz="2800" dirty="0"/>
              <a:t>&gt; </a:t>
            </a:r>
            <a:r>
              <a:rPr lang="en-US" altLang="en-US" sz="2800" dirty="0" smtClean="0"/>
              <a:t>2N.         		   N = DF + 1 = # Groups</a:t>
            </a:r>
            <a:endParaRPr lang="en-US" altLang="en-US" sz="2800" dirty="0"/>
          </a:p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en-US" sz="2800" dirty="0" smtClean="0"/>
              <a:t>F &gt; 2.1 + 11/(n-k) + 2/(k-1).   N = sample size; k = groups</a:t>
            </a:r>
          </a:p>
          <a:p>
            <a:pPr marL="0" indent="0" defTabSz="454025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en-US" sz="2400" dirty="0" smtClean="0"/>
              <a:t>Source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www.statlit.org/pdf/2015-Schield-StatChat-Slides.pdf</a:t>
            </a:r>
            <a:endParaRPr lang="en-US" altLang="en-US" sz="28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5"/>
          <p:cNvSpPr/>
          <p:nvPr/>
        </p:nvSpPr>
        <p:spPr bwMode="auto">
          <a:xfrm>
            <a:off x="206374" y="3594100"/>
            <a:ext cx="8677275" cy="28575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9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2115" y="317500"/>
            <a:ext cx="7742238" cy="1066800"/>
          </a:xfrm>
        </p:spPr>
        <p:txBody>
          <a:bodyPr/>
          <a:lstStyle/>
          <a:p>
            <a:r>
              <a:rPr lang="en-US" altLang="en-US" sz="3200" dirty="0"/>
              <a:t>3</a:t>
            </a:r>
            <a:r>
              <a:rPr lang="en-US" altLang="en-US" sz="3200" dirty="0" smtClean="0"/>
              <a:t>. Correlation </a:t>
            </a:r>
            <a:r>
              <a:rPr lang="en-US" altLang="en-US" sz="3200" dirty="0"/>
              <a:t>= 93.6%.  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Isn’t </a:t>
            </a:r>
            <a:r>
              <a:rPr lang="en-US" altLang="en-US" sz="3200" dirty="0"/>
              <a:t>this statistically significant?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264" y="5867400"/>
            <a:ext cx="8490858" cy="901700"/>
          </a:xfrm>
        </p:spPr>
        <p:txBody>
          <a:bodyPr/>
          <a:lstStyle/>
          <a:p>
            <a:pPr marL="0" indent="0" defTabSz="454025">
              <a:buFontTx/>
              <a:buNone/>
            </a:pPr>
            <a:r>
              <a:rPr lang="en-US" altLang="en-US" sz="2800" b="1" dirty="0" smtClean="0"/>
              <a:t>Normal Statistical Significance </a:t>
            </a:r>
            <a:r>
              <a:rPr lang="en-US" altLang="en-US" sz="2800" b="1" dirty="0"/>
              <a:t>Cutoffs 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      </a:t>
            </a:r>
            <a:r>
              <a:rPr lang="en-US" altLang="en-US" sz="2800" b="1" i="1" dirty="0" smtClean="0"/>
              <a:t>Don’t </a:t>
            </a:r>
            <a:r>
              <a:rPr lang="en-US" altLang="en-US" sz="2800" b="1" i="1" dirty="0"/>
              <a:t>Apply</a:t>
            </a:r>
            <a:r>
              <a:rPr lang="en-US" altLang="en-US" sz="2800" b="1" dirty="0"/>
              <a:t> to Time-Based </a:t>
            </a:r>
            <a:r>
              <a:rPr lang="en-US" altLang="en-US" sz="2800" b="1" dirty="0" smtClean="0"/>
              <a:t>Correlations</a:t>
            </a:r>
            <a:endParaRPr lang="en-US" altLang="en-US" sz="2800" b="1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69" y="1770457"/>
            <a:ext cx="8842131" cy="4112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399" y="4696230"/>
            <a:ext cx="194786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www.tylervigen.com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0439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Cornfield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replying to Fisher, Cornfield proved a necessary condition for a confounder to nullify (or reverse) an observed association.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“Cornfield's </a:t>
            </a:r>
            <a:r>
              <a:rPr lang="en-US" dirty="0"/>
              <a:t>minimum effect size is as important to </a:t>
            </a:r>
            <a:r>
              <a:rPr lang="en-US" dirty="0" smtClean="0"/>
              <a:t>observational </a:t>
            </a:r>
            <a:r>
              <a:rPr lang="en-US" dirty="0"/>
              <a:t>studies as is the use of randomized </a:t>
            </a:r>
            <a:r>
              <a:rPr lang="en-US" dirty="0" smtClean="0"/>
              <a:t>assignment </a:t>
            </a:r>
            <a:r>
              <a:rPr lang="en-US" dirty="0"/>
              <a:t>to experimental studies</a:t>
            </a:r>
            <a:r>
              <a:rPr lang="en-US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sz="2600" dirty="0" smtClean="0"/>
              <a:t>Schield </a:t>
            </a:r>
            <a:r>
              <a:rPr lang="en-US" sz="2600" dirty="0"/>
              <a:t>(</a:t>
            </a:r>
            <a:r>
              <a:rPr lang="en-US" sz="2600" dirty="0" smtClean="0"/>
              <a:t>1999) Simpson’s Paradox &amp; the Cornfield Conditions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www.statlit.org/pdf/1999SchieldASA.pdf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3</a:t>
            </a:fld>
            <a:endParaRPr lang="en-US" alt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11" y="3352405"/>
            <a:ext cx="4463577" cy="1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003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 defTabSz="454025">
              <a:lnSpc>
                <a:spcPct val="80000"/>
              </a:lnSpc>
              <a:buFontTx/>
              <a:buNone/>
            </a:pPr>
            <a:r>
              <a:rPr lang="en-US" altLang="en-US" sz="2400"/>
              <a:t>ASA (2012).  GAISE Report.</a:t>
            </a:r>
            <a:endParaRPr lang="en-US" altLang="en-US" sz="2400">
              <a:sym typeface="Wingdings" panose="05000000000000000000" pitchFamily="2" charset="2"/>
            </a:endParaRPr>
          </a:p>
          <a:p>
            <a:pPr marL="347663" indent="-347663" defTabSz="454025">
              <a:lnSpc>
                <a:spcPct val="80000"/>
              </a:lnSpc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Ehrenberg, A. S. C. (1976).  We must preach what is practised: a radical review of statistical teaching.  </a:t>
            </a:r>
            <a:r>
              <a:rPr lang="en-US" altLang="en-US" sz="2400" i="1">
                <a:sym typeface="Wingdings" panose="05000000000000000000" pitchFamily="2" charset="2"/>
              </a:rPr>
              <a:t>Journal of the Royal Statistical Society</a:t>
            </a:r>
            <a:r>
              <a:rPr lang="en-US" altLang="en-US" sz="2400">
                <a:sym typeface="Wingdings" panose="05000000000000000000" pitchFamily="2" charset="2"/>
              </a:rPr>
              <a:t>, Series D, 25(3),195–208.</a:t>
            </a:r>
          </a:p>
          <a:p>
            <a:pPr marL="347663" indent="-347663" defTabSz="454025">
              <a:lnSpc>
                <a:spcPct val="80000"/>
              </a:lnSpc>
              <a:buFontTx/>
              <a:buNone/>
            </a:pPr>
            <a:r>
              <a:rPr lang="en-US" altLang="en-US" sz="2400"/>
              <a:t>Pearl, D., Garfield, J., delMas, R., Groth, R., Kaplan, J. McGowan, H., and Lee, H.S. (2012). Connecting Research to Practice in a Culture of Assessment for Introductory College-level Statistics.</a:t>
            </a:r>
            <a:br>
              <a:rPr lang="en-US" altLang="en-US" sz="2400"/>
            </a:br>
            <a:r>
              <a:rPr lang="en-US" altLang="en-US" sz="2400"/>
              <a:t>www.causeweb.org/research/guidelines/ResearchReport_Dec_2012.pdf</a:t>
            </a:r>
          </a:p>
          <a:p>
            <a:pPr marL="347663" indent="-347663" defTabSz="454025">
              <a:lnSpc>
                <a:spcPct val="80000"/>
              </a:lnSpc>
              <a:buFontTx/>
              <a:buNone/>
            </a:pPr>
            <a:r>
              <a:rPr lang="en-US" altLang="en-US" sz="2400"/>
              <a:t>Schield, M. (2006). Presenting Confounding and Standardization Graphically. </a:t>
            </a:r>
            <a:r>
              <a:rPr lang="en-US" altLang="en-US" sz="2400" i="1"/>
              <a:t>STATS Magazine</a:t>
            </a:r>
            <a:r>
              <a:rPr lang="en-US" altLang="en-US" sz="2400"/>
              <a:t>, American Statistical Association. Fall 2006. pp. 14-18. Copy at </a:t>
            </a:r>
            <a:r>
              <a:rPr lang="en-US" altLang="en-US" sz="2400" u="sng" smtClean="0"/>
              <a:t>www.StatLit.org/pdf/2006SchieldSTATS.pdf</a:t>
            </a:r>
            <a:r>
              <a:rPr lang="en-US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30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11087064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00881" y="306784"/>
            <a:ext cx="7742238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Stratification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Two-Way Half Tables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532730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/>
              <a:t>Patient at City is 2 pts more likely to </a:t>
            </a:r>
            <a:r>
              <a:rPr lang="en-US" altLang="en-US" sz="2800" dirty="0" smtClean="0"/>
              <a:t>die that at Rural</a:t>
            </a:r>
            <a:r>
              <a:rPr lang="en-US" altLang="en-US" sz="2800" dirty="0" smtClean="0"/>
              <a:t>.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Patient in Poor condition is 5 pts more likely to die than is a Patient in Good condition.</a:t>
            </a:r>
            <a:br>
              <a:rPr lang="en-US" altLang="en-US" sz="2800" dirty="0" smtClean="0"/>
            </a:br>
            <a:r>
              <a:rPr lang="en-US" altLang="en-US" sz="2800" b="1" dirty="0" smtClean="0"/>
              <a:t>Association with Outcome: Confounder &gt; Predictor</a:t>
            </a:r>
            <a:endParaRPr lang="en-US" altLang="en-US" sz="28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34537"/>
              </p:ext>
            </p:extLst>
          </p:nvPr>
        </p:nvGraphicFramePr>
        <p:xfrm>
          <a:off x="273048" y="1532730"/>
          <a:ext cx="8591552" cy="29630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8802"/>
                <a:gridCol w="1943100"/>
                <a:gridCol w="1714500"/>
                <a:gridCol w="1835150"/>
              </a:tblGrid>
              <a:tr h="7407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Patient Died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“Good”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“Poor”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/>
                </a:tc>
              </a:tr>
              <a:tr h="7407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City Hospital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r>
                        <a:rPr lang="en-US" sz="3200" dirty="0" smtClean="0"/>
                        <a:t>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5.5%</a:t>
                      </a:r>
                      <a:endParaRPr lang="en-US" sz="3200" dirty="0"/>
                    </a:p>
                  </a:txBody>
                  <a:tcPr anchor="ctr"/>
                </a:tc>
              </a:tr>
              <a:tr h="7407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Rural Hospital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3.5%</a:t>
                      </a:r>
                      <a:endParaRPr lang="en-US" sz="3200" dirty="0"/>
                    </a:p>
                  </a:txBody>
                  <a:tcPr anchor="ctr"/>
                </a:tc>
              </a:tr>
              <a:tr h="7407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1.5%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6.5%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7166769" y="2205038"/>
            <a:ext cx="1462881" cy="1614488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10720" y="3680404"/>
            <a:ext cx="3905249" cy="819149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Cornfield Condition for Nullification or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648200"/>
          </a:xfrm>
        </p:spPr>
        <p:txBody>
          <a:bodyPr/>
          <a:lstStyle/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 smtClean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endParaRPr lang="en-US" sz="800" i="1" dirty="0"/>
          </a:p>
          <a:p>
            <a:pPr marL="57150" indent="-57150" defTabSz="454025">
              <a:buFontTx/>
              <a:buNone/>
            </a:pPr>
            <a:r>
              <a:rPr lang="en-US" i="1" dirty="0" smtClean="0"/>
              <a:t>Schield (1999) based on realistic data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5</a:t>
            </a:fld>
            <a:endParaRPr lang="en-US" alt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11" y="3352405"/>
            <a:ext cx="4463577" cy="153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1871662"/>
            <a:ext cx="88582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643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Cornfield Condition for Nullification or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648200"/>
          </a:xfrm>
        </p:spPr>
        <p:txBody>
          <a:bodyPr/>
          <a:lstStyle/>
          <a:p>
            <a:pPr marL="57150" indent="-57150" defTabSz="454025">
              <a:buFontTx/>
              <a:buNone/>
            </a:pPr>
            <a:r>
              <a:rPr lang="en-US" i="1" dirty="0" smtClean="0"/>
              <a:t>An association is nullified or reversed </a:t>
            </a:r>
            <a:r>
              <a:rPr lang="en-US" b="1" i="1" dirty="0" smtClean="0"/>
              <a:t>only </a:t>
            </a:r>
            <a:r>
              <a:rPr lang="en-US" b="1" i="1" dirty="0"/>
              <a:t>if </a:t>
            </a:r>
            <a:endParaRPr lang="en-US" i="1" dirty="0" smtClean="0"/>
          </a:p>
          <a:p>
            <a:pPr defTabSz="454025"/>
            <a:r>
              <a:rPr lang="en-US" i="1" dirty="0" smtClean="0"/>
              <a:t>confounder </a:t>
            </a:r>
            <a:r>
              <a:rPr lang="en-US" i="1" dirty="0"/>
              <a:t>(patient condition) has a stronger association with the outcome (</a:t>
            </a:r>
            <a:r>
              <a:rPr lang="en-US" i="1" dirty="0" smtClean="0"/>
              <a:t>death) </a:t>
            </a:r>
            <a:r>
              <a:rPr lang="en-US" i="1" dirty="0"/>
              <a:t>than does the </a:t>
            </a:r>
            <a:r>
              <a:rPr lang="en-US" i="1" dirty="0" smtClean="0"/>
              <a:t>predictor </a:t>
            </a:r>
            <a:r>
              <a:rPr lang="en-US" i="1" dirty="0"/>
              <a:t>(hospital). </a:t>
            </a:r>
            <a:endParaRPr lang="en-US" i="1" dirty="0" smtClean="0"/>
          </a:p>
          <a:p>
            <a:pPr defTabSz="454025"/>
            <a:r>
              <a:rPr lang="en-US" i="1" dirty="0" smtClean="0"/>
              <a:t>predictor (hospital) has </a:t>
            </a:r>
            <a:r>
              <a:rPr lang="en-US" i="1" dirty="0"/>
              <a:t>a stronger association with the </a:t>
            </a:r>
            <a:r>
              <a:rPr lang="en-US" i="1" dirty="0" smtClean="0"/>
              <a:t>confounder (patient </a:t>
            </a:r>
            <a:r>
              <a:rPr lang="en-US" i="1" dirty="0"/>
              <a:t>condition) than with the outcome (death)</a:t>
            </a:r>
            <a:r>
              <a:rPr lang="en-US" dirty="0"/>
              <a:t>.</a:t>
            </a:r>
          </a:p>
          <a:p>
            <a:pPr defTabSz="454025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6</a:t>
            </a:fld>
            <a:endParaRPr lang="en-US" alt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11" y="3352405"/>
            <a:ext cx="4463577" cy="1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006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00881" y="306784"/>
            <a:ext cx="7742238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Stratification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Two-Way Half Tables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532730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/>
              <a:t>Smoker is 10 pts less likely to </a:t>
            </a:r>
            <a:r>
              <a:rPr lang="en-US" altLang="en-US" sz="2800" dirty="0" smtClean="0"/>
              <a:t>die that is a non-smoker</a:t>
            </a:r>
            <a:r>
              <a:rPr lang="en-US" altLang="en-US" sz="2800" dirty="0" smtClean="0"/>
              <a:t>.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Old is 71 points more likely to die than is Young.</a:t>
            </a:r>
            <a:br>
              <a:rPr lang="en-US" altLang="en-US" sz="2800" dirty="0" smtClean="0"/>
            </a:br>
            <a:r>
              <a:rPr lang="en-US" altLang="en-US" sz="2800" b="1" dirty="0" smtClean="0"/>
              <a:t>Association: Confounder-outcome &gt; predictor-outcome</a:t>
            </a:r>
            <a:endParaRPr lang="en-US" altLang="en-US" sz="28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224" y="1509929"/>
          <a:ext cx="8591552" cy="346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8802"/>
                <a:gridCol w="1943100"/>
                <a:gridCol w="1714500"/>
                <a:gridCol w="1835150"/>
              </a:tblGrid>
              <a:tr h="8655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DIED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YOUNG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OLD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/>
                </a:tc>
              </a:tr>
              <a:tr h="8655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NON SMOKER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31%</a:t>
                      </a:r>
                      <a:endParaRPr lang="en-US" sz="3200" dirty="0"/>
                    </a:p>
                  </a:txBody>
                  <a:tcPr anchor="ctr"/>
                </a:tc>
              </a:tr>
              <a:tr h="8655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SMOKER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88%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24%</a:t>
                      </a:r>
                      <a:endParaRPr lang="en-US" sz="3200" dirty="0"/>
                    </a:p>
                  </a:txBody>
                  <a:tcPr anchor="ctr"/>
                </a:tc>
              </a:tr>
              <a:tr h="8655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28%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7281069" y="2428875"/>
            <a:ext cx="1262063" cy="1895475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86100" y="4152900"/>
            <a:ext cx="3905249" cy="819149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4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Statistically Significant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sample outcome is statistically significant.  Q.  What does this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Outcome is unlikely if due to chance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Outcome is unlikely due to chance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Outcome is unlikely to be due to chance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8</a:t>
            </a:fld>
            <a:endParaRPr lang="en-US" altLang="en-US" b="0"/>
          </a:p>
        </p:txBody>
      </p:sp>
      <p:sp>
        <p:nvSpPr>
          <p:cNvPr id="5" name="TextBox 4"/>
          <p:cNvSpPr txBox="1"/>
          <p:nvPr/>
        </p:nvSpPr>
        <p:spPr>
          <a:xfrm>
            <a:off x="500752" y="5446643"/>
            <a:ext cx="806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#1 is OK for statisticians.  #3 is </a:t>
            </a:r>
            <a:r>
              <a:rPr lang="en-US" sz="3200" dirty="0" smtClean="0"/>
              <a:t>wrong.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#2 is in-between and ambiguous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728523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Tests and </a:t>
            </a:r>
            <a:br>
              <a:rPr lang="en-US" dirty="0" smtClean="0"/>
            </a:br>
            <a:r>
              <a:rPr lang="en-US" dirty="0" smtClean="0"/>
              <a:t>Frequentist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Naming an outcome (or those more remote) as being statistically significant is just naming.   That choice is arbitrary – within limits.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9</a:t>
            </a:fld>
            <a:endParaRPr lang="en-US" altLang="en-US" b="0"/>
          </a:p>
        </p:txBody>
      </p:sp>
      <p:sp>
        <p:nvSpPr>
          <p:cNvPr id="5" name="TextBox 4"/>
          <p:cNvSpPr txBox="1"/>
          <p:nvPr/>
        </p:nvSpPr>
        <p:spPr>
          <a:xfrm>
            <a:off x="663575" y="3723861"/>
            <a:ext cx="8067883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Recommending that users reject the null and accept the alternate for a statistically-significant outcome is NOT justified by Frequentist theory.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As Frequentists, statistical educators should NEVER allow statistical significance to be used for decision-making in any statistics courses.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782270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115180</TotalTime>
  <Words>1575</Words>
  <Application>Microsoft Office PowerPoint</Application>
  <PresentationFormat>Letter Paper (8.5x11 in)</PresentationFormat>
  <Paragraphs>375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Rockwell Extra Bold</vt:lpstr>
      <vt:lpstr>Times New Roman</vt:lpstr>
      <vt:lpstr>Wingdings</vt:lpstr>
      <vt:lpstr>Default Design</vt:lpstr>
      <vt:lpstr>Teaching Social Statistics: Handling Objections</vt:lpstr>
      <vt:lpstr>Why Teachers Won’t Teach Social Statistics</vt:lpstr>
      <vt:lpstr>Cornfield Conditions</vt:lpstr>
      <vt:lpstr>Stratification Two-Way Half Tables</vt:lpstr>
      <vt:lpstr>Cornfield Condition for Nullification or Reversal</vt:lpstr>
      <vt:lpstr>Cornfield Condition for Nullification or Reversal</vt:lpstr>
      <vt:lpstr>Stratification Two-Way Half Tables</vt:lpstr>
      <vt:lpstr>Meaning of Statistically Significant</vt:lpstr>
      <vt:lpstr>Statistical Tests and  Frequentist Decision Making</vt:lpstr>
      <vt:lpstr>Statistical Tests and  Bayesian Decision Making</vt:lpstr>
      <vt:lpstr>Coincidence in Big Data</vt:lpstr>
      <vt:lpstr>Teaching Big Data</vt:lpstr>
      <vt:lpstr>Show: Law Very Large Numbers: www.StatLit.org/Excel/2012Schield-Runs.xls</vt:lpstr>
      <vt:lpstr>Show: Law Very Large Numbers: www.StatLit.org/Excel/2012Schield-Rice.xls</vt:lpstr>
      <vt:lpstr>Show: Law Very Large Numbers: www.StatLit.org/Excel/2012Schield-Bday.xls</vt:lpstr>
      <vt:lpstr>Why We Should Teach  Social Statistics</vt:lpstr>
      <vt:lpstr>Teach Statistical Inference Differently</vt:lpstr>
      <vt:lpstr>Statistically-Significant Short-Cut: Chi-Square</vt:lpstr>
      <vt:lpstr>Statistically-Significant Short-Cut: Bivariate Correlation</vt:lpstr>
      <vt:lpstr>Statistically-Significant Short-Cut: T-Test</vt:lpstr>
      <vt:lpstr>Can we show Confounder Influence on Statistical Significance?</vt:lpstr>
      <vt:lpstr>Confounder Influence: Non-Overlap = Statistical Significance</vt:lpstr>
      <vt:lpstr>Confounder Influence on Statistical Significance</vt:lpstr>
      <vt:lpstr>Showing Influence on  Statistical Significance</vt:lpstr>
      <vt:lpstr>Course Re-Design: Recommendations</vt:lpstr>
      <vt:lpstr>Thesis</vt:lpstr>
      <vt:lpstr>Student Evaluations</vt:lpstr>
      <vt:lpstr>3. Broader Scope for  Statistical Significance</vt:lpstr>
      <vt:lpstr>3. Correlation = 93.6%.    Isn’t this statistically significant?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Inference for Managers</dc:title>
  <dc:creator>Milo Schield</dc:creator>
  <dc:description>ww.StatLit.org/pdf/2015-Schield-ASA-6up.pdf</dc:description>
  <cp:lastModifiedBy>Milo Schield</cp:lastModifiedBy>
  <cp:revision>1504</cp:revision>
  <cp:lastPrinted>2016-07-01T16:38:55Z</cp:lastPrinted>
  <dcterms:created xsi:type="dcterms:W3CDTF">1998-11-15T00:57:17Z</dcterms:created>
  <dcterms:modified xsi:type="dcterms:W3CDTF">2016-07-02T20:53:15Z</dcterms:modified>
  <cp:category>Statistical Literacy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