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4" r:id="rId2"/>
    <p:sldId id="909" r:id="rId3"/>
    <p:sldId id="907" r:id="rId4"/>
    <p:sldId id="920" r:id="rId5"/>
    <p:sldId id="914" r:id="rId6"/>
    <p:sldId id="915" r:id="rId7"/>
    <p:sldId id="934" r:id="rId8"/>
    <p:sldId id="916" r:id="rId9"/>
    <p:sldId id="937" r:id="rId10"/>
    <p:sldId id="901" r:id="rId11"/>
    <p:sldId id="917" r:id="rId12"/>
    <p:sldId id="918" r:id="rId13"/>
    <p:sldId id="919" r:id="rId14"/>
    <p:sldId id="927" r:id="rId15"/>
    <p:sldId id="921" r:id="rId16"/>
    <p:sldId id="930" r:id="rId17"/>
    <p:sldId id="928" r:id="rId18"/>
    <p:sldId id="931" r:id="rId19"/>
    <p:sldId id="932" r:id="rId20"/>
    <p:sldId id="936" r:id="rId21"/>
    <p:sldId id="935" r:id="rId22"/>
    <p:sldId id="933" r:id="rId23"/>
    <p:sldId id="929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20" autoAdjust="0"/>
    <p:restoredTop sz="87432" autoAdjust="0"/>
  </p:normalViewPr>
  <p:slideViewPr>
    <p:cSldViewPr snapToGrid="0">
      <p:cViewPr varScale="1">
        <p:scale>
          <a:sx n="79" d="100"/>
          <a:sy n="79" d="100"/>
        </p:scale>
        <p:origin x="96" y="19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242" y="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7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IASE2: Teaching </a:t>
            </a:r>
            <a:r>
              <a:rPr lang="en-US" altLang="en-US" dirty="0" smtClean="0"/>
              <a:t>Confounding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03207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V0c  </a:t>
            </a:r>
            <a:r>
              <a:rPr lang="en-US" altLang="en-US" dirty="0" smtClean="0"/>
              <a:t>7/2/2016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6" y="8991607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www.StatLit.org/pdf/2016-Schield-IASE-2Slides.pdf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2" y="8994782"/>
            <a:ext cx="1362074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8" y="4560895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 2016 update to the ASA GAISE guidelines is arguably </a:t>
            </a:r>
            <a:r>
              <a:rPr lang="en-US" altLang="en-US" baseline="0" dirty="0" smtClean="0"/>
              <a:t>the biggest change in the introductory course content since discrete math was dropped in the 1980s.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The third recommended method is to read and interpret computer output.</a:t>
            </a:r>
            <a:br>
              <a:rPr lang="en-US" altLang="en-US" sz="1800" dirty="0"/>
            </a:br>
            <a:r>
              <a:rPr lang="en-US" altLang="en-US" sz="1800" dirty="0"/>
              <a:t>This output shows the relationship between climb distance and total time in Scottish Hill Races.</a:t>
            </a:r>
            <a:br>
              <a:rPr lang="en-US" altLang="en-US" sz="1800" dirty="0"/>
            </a:br>
            <a:r>
              <a:rPr lang="en-US" altLang="en-US" sz="1800" dirty="0"/>
              <a:t>An additional 1.8 seconds for every additional meter of hill climb.</a:t>
            </a:r>
            <a:br>
              <a:rPr lang="en-US" altLang="en-US" sz="1800" dirty="0"/>
            </a:br>
            <a:r>
              <a:rPr lang="en-US" altLang="en-US" sz="1800" dirty="0"/>
              <a:t>This model omits the length of the race – an important factor in predicting race time. </a:t>
            </a:r>
          </a:p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66434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This model includes both Climb and Distance. </a:t>
            </a:r>
            <a:br>
              <a:rPr lang="en-US" altLang="en-US" sz="1800" dirty="0"/>
            </a:br>
            <a:r>
              <a:rPr lang="en-US" altLang="en-US" sz="1800" dirty="0"/>
              <a:t>Including distance cuts the climb coefficient from 1.8 to 0.8 seconds per meter.</a:t>
            </a:r>
            <a:br>
              <a:rPr lang="en-US" altLang="en-US" sz="1800" dirty="0"/>
            </a:br>
            <a:r>
              <a:rPr lang="en-US" altLang="en-US" sz="1800" dirty="0"/>
              <a:t>Here controlling for a confounder “reduced that observed association.”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4102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This page alone is incredible.</a:t>
            </a:r>
            <a:br>
              <a:rPr lang="en-US" altLang="en-US" sz="1800" dirty="0"/>
            </a:br>
            <a:r>
              <a:rPr lang="en-US" altLang="en-US" sz="1800" dirty="0"/>
              <a:t>Big three ideas: Observational studies, Confounding and multivariable thinking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6943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5744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07996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99492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26742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26973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59542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408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Two new emphases:  </a:t>
            </a:r>
            <a:br>
              <a:rPr lang="en-US" altLang="en-US" sz="1800" dirty="0"/>
            </a:br>
            <a:r>
              <a:rPr lang="en-US" altLang="en-US" sz="1800" dirty="0"/>
              <a:t>A. Statistics is a decision-making process.</a:t>
            </a:r>
            <a:br>
              <a:rPr lang="en-US" altLang="en-US" sz="1800" dirty="0"/>
            </a:br>
            <a:r>
              <a:rPr lang="en-US" altLang="en-US" sz="1800" dirty="0"/>
              <a:t>B. Give students experience in multivariable thinking. </a:t>
            </a:r>
            <a:br>
              <a:rPr lang="en-US" altLang="en-US" sz="1800" dirty="0"/>
            </a:b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44462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07362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65351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31630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6129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Understand the impact of confounding.</a:t>
            </a:r>
          </a:p>
          <a:p>
            <a:r>
              <a:rPr lang="en-US" altLang="en-US" sz="1800" dirty="0"/>
              <a:t>Identify observational studies.</a:t>
            </a:r>
            <a:br>
              <a:rPr lang="en-US" altLang="en-US" sz="1800" dirty="0"/>
            </a:br>
            <a:r>
              <a:rPr lang="en-US" altLang="en-US" sz="1800" dirty="0"/>
              <a:t>Teach multivariate thinking “in stages”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0512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Appendix B is a must read for every statistical educator.</a:t>
            </a:r>
            <a:br>
              <a:rPr lang="en-US" altLang="en-US" sz="1800" dirty="0"/>
            </a:br>
            <a:r>
              <a:rPr lang="en-US" altLang="en-US" sz="1800" dirty="0"/>
              <a:t>Notice the phrase “observational data”.   </a:t>
            </a:r>
            <a:br>
              <a:rPr lang="en-US" altLang="en-US" sz="1800" dirty="0"/>
            </a:br>
            <a:r>
              <a:rPr lang="en-US" altLang="en-US" sz="1800" dirty="0"/>
              <a:t>Observational data, confounding and multivariable thinking: these three represent a massive change in focus!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8119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Students need to understand the principles and tool to account for the impact of confounders.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97638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First method is </a:t>
            </a:r>
            <a:br>
              <a:rPr lang="en-US" altLang="en-US" sz="1800" dirty="0"/>
            </a:br>
            <a:r>
              <a:rPr lang="en-US" altLang="en-US" sz="1800" dirty="0"/>
              <a:t>Second method starts with a simple two-variable XY-plot. </a:t>
            </a:r>
            <a:br>
              <a:rPr lang="en-US" altLang="en-US" sz="1800" dirty="0"/>
            </a:br>
            <a:r>
              <a:rPr lang="en-US" altLang="en-US" sz="1800" dirty="0"/>
              <a:t>As average teacher salary increases, state average SAT decreases.</a:t>
            </a:r>
            <a:br>
              <a:rPr lang="en-US" altLang="en-US" sz="1800" dirty="0"/>
            </a:br>
            <a:r>
              <a:rPr lang="en-US" altLang="en-US" sz="1800" dirty="0"/>
              <a:t>To increase student SATs, cut teacher salaries.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4587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First method is </a:t>
            </a:r>
            <a:br>
              <a:rPr lang="en-US" altLang="en-US" sz="1800" dirty="0"/>
            </a:br>
            <a:r>
              <a:rPr lang="en-US" altLang="en-US" sz="1800" dirty="0"/>
              <a:t>Second method starts with a simple two-variable XY-plot. </a:t>
            </a:r>
            <a:br>
              <a:rPr lang="en-US" altLang="en-US" sz="1800" dirty="0"/>
            </a:br>
            <a:r>
              <a:rPr lang="en-US" altLang="en-US" sz="1800" dirty="0"/>
              <a:t>As average teacher salary increases, state average SAT decreases.</a:t>
            </a:r>
            <a:br>
              <a:rPr lang="en-US" altLang="en-US" sz="1800" dirty="0"/>
            </a:br>
            <a:r>
              <a:rPr lang="en-US" altLang="en-US" sz="1800" dirty="0"/>
              <a:t>To increase student SATs, cut teacher salaries.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506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Second method involves modeling separate series in that same XY plot. </a:t>
            </a:r>
            <a:br>
              <a:rPr lang="en-US" altLang="en-US" sz="1800" dirty="0"/>
            </a:br>
            <a:r>
              <a:rPr lang="en-US" altLang="en-US" sz="1800" dirty="0"/>
              <a:t>The confounder is the percentage of students that took the SAT.</a:t>
            </a:r>
            <a:br>
              <a:rPr lang="en-US" altLang="en-US" sz="1800" dirty="0"/>
            </a:br>
            <a:r>
              <a:rPr lang="en-US" altLang="en-US" sz="1800" dirty="0"/>
              <a:t>Consider the top “low-fraction” group.</a:t>
            </a:r>
            <a:br>
              <a:rPr lang="en-US" altLang="en-US" sz="1800" dirty="0"/>
            </a:br>
            <a:r>
              <a:rPr lang="en-US" altLang="en-US" sz="1800" dirty="0"/>
              <a:t>Most students in the Midwest and the South take the ACT – not the SAT.</a:t>
            </a:r>
            <a:br>
              <a:rPr lang="en-US" altLang="en-US" sz="1800" dirty="0"/>
            </a:br>
            <a:r>
              <a:rPr lang="en-US" altLang="en-US" sz="1800" dirty="0"/>
              <a:t>Only the best students take the SAT in applying to colleges on the East or West coast.</a:t>
            </a:r>
            <a:br>
              <a:rPr lang="en-US" altLang="en-US" sz="1800" dirty="0"/>
            </a:br>
            <a:r>
              <a:rPr lang="en-US" altLang="en-US" sz="1800" dirty="0"/>
              <a:t>Being in the Midwest and the South, their teacher salaries are lower.</a:t>
            </a:r>
            <a:br>
              <a:rPr lang="en-US" altLang="en-US" sz="1800" dirty="0"/>
            </a:br>
            <a:r>
              <a:rPr lang="en-US" altLang="en-US" sz="1800" dirty="0"/>
              <a:t>They cluster in the upper-left corner. 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Consider the bottom “high fraction” group.</a:t>
            </a:r>
            <a:br>
              <a:rPr lang="en-US" altLang="en-US" sz="1800" dirty="0"/>
            </a:br>
            <a:r>
              <a:rPr lang="en-US" altLang="en-US" sz="1800" dirty="0"/>
              <a:t>Most students on the East and West coast take the SAT.</a:t>
            </a:r>
            <a:br>
              <a:rPr lang="en-US" altLang="en-US" sz="1800" dirty="0"/>
            </a:br>
            <a:r>
              <a:rPr lang="en-US" altLang="en-US" sz="1800" dirty="0"/>
              <a:t>These students include the best, the middle and the below-average.</a:t>
            </a:r>
            <a:br>
              <a:rPr lang="en-US" altLang="en-US" sz="1800" dirty="0"/>
            </a:br>
            <a:r>
              <a:rPr lang="en-US" altLang="en-US" sz="1800" dirty="0"/>
              <a:t>Their average SAT is lower.  </a:t>
            </a:r>
            <a:br>
              <a:rPr lang="en-US" altLang="en-US" sz="1800" dirty="0"/>
            </a:br>
            <a:r>
              <a:rPr lang="en-US" altLang="en-US" sz="1800" dirty="0"/>
              <a:t>Being on the coasts, their teacher salaries are higher.</a:t>
            </a:r>
            <a:br>
              <a:rPr lang="en-US" altLang="en-US" sz="1800" dirty="0"/>
            </a:br>
            <a:r>
              <a:rPr lang="en-US" altLang="en-US" sz="1800" dirty="0"/>
              <a:t>They cluster in the lower right corner.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Controlling for the percentage taking the SAT changes the association between teacher salaries and average student scores. </a:t>
            </a:r>
            <a:br>
              <a:rPr lang="en-US" altLang="en-US" sz="1800" dirty="0"/>
            </a:b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70105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Second method involves modeling separate series in that same XY plot. </a:t>
            </a:r>
            <a:br>
              <a:rPr lang="en-US" altLang="en-US" sz="1800" dirty="0"/>
            </a:br>
            <a:r>
              <a:rPr lang="en-US" altLang="en-US" sz="1800" dirty="0"/>
              <a:t>The confounder is the percentage of students that took the SAT.</a:t>
            </a:r>
            <a:br>
              <a:rPr lang="en-US" altLang="en-US" sz="1800" dirty="0"/>
            </a:br>
            <a:r>
              <a:rPr lang="en-US" altLang="en-US" sz="1800" dirty="0"/>
              <a:t>Consider the top “low-fraction” group.</a:t>
            </a:r>
            <a:br>
              <a:rPr lang="en-US" altLang="en-US" sz="1800" dirty="0"/>
            </a:br>
            <a:r>
              <a:rPr lang="en-US" altLang="en-US" sz="1800" dirty="0"/>
              <a:t>Most students in the Midwest and the South take the ACT – not the SAT.</a:t>
            </a:r>
            <a:br>
              <a:rPr lang="en-US" altLang="en-US" sz="1800" dirty="0"/>
            </a:br>
            <a:r>
              <a:rPr lang="en-US" altLang="en-US" sz="1800" dirty="0"/>
              <a:t>Only the best students take the SAT in applying to colleges on the East or West coast.</a:t>
            </a:r>
            <a:br>
              <a:rPr lang="en-US" altLang="en-US" sz="1800" dirty="0"/>
            </a:br>
            <a:r>
              <a:rPr lang="en-US" altLang="en-US" sz="1800" dirty="0"/>
              <a:t>Being in the Midwest and the South, their teacher salaries are lower.</a:t>
            </a:r>
            <a:br>
              <a:rPr lang="en-US" altLang="en-US" sz="1800" dirty="0"/>
            </a:br>
            <a:r>
              <a:rPr lang="en-US" altLang="en-US" sz="1800" dirty="0"/>
              <a:t>They cluster in the upper-left corner. 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Consider the bottom “high fraction” group.</a:t>
            </a:r>
            <a:br>
              <a:rPr lang="en-US" altLang="en-US" sz="1800" dirty="0"/>
            </a:br>
            <a:r>
              <a:rPr lang="en-US" altLang="en-US" sz="1800" dirty="0"/>
              <a:t>Most students on the East and West coast take the SAT.</a:t>
            </a:r>
            <a:br>
              <a:rPr lang="en-US" altLang="en-US" sz="1800" dirty="0"/>
            </a:br>
            <a:r>
              <a:rPr lang="en-US" altLang="en-US" sz="1800" dirty="0"/>
              <a:t>These students include the best, the middle and the below-average.</a:t>
            </a:r>
            <a:br>
              <a:rPr lang="en-US" altLang="en-US" sz="1800" dirty="0"/>
            </a:br>
            <a:r>
              <a:rPr lang="en-US" altLang="en-US" sz="1800" dirty="0"/>
              <a:t>Their average SAT is lower.  </a:t>
            </a:r>
            <a:br>
              <a:rPr lang="en-US" altLang="en-US" sz="1800" dirty="0"/>
            </a:br>
            <a:r>
              <a:rPr lang="en-US" altLang="en-US" sz="1800" dirty="0"/>
              <a:t>Being on the coasts, their teacher salaries are higher.</a:t>
            </a:r>
            <a:br>
              <a:rPr lang="en-US" altLang="en-US" sz="1800" dirty="0"/>
            </a:br>
            <a:r>
              <a:rPr lang="en-US" altLang="en-US" sz="1800" dirty="0"/>
              <a:t>They cluster in the lower right corner.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Controlling for the percentage taking the SAT changes the association between teacher salaries and average student scores. </a:t>
            </a:r>
            <a:br>
              <a:rPr lang="en-US" altLang="en-US" sz="1800" dirty="0"/>
            </a:b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7214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2016 </a:t>
            </a:r>
            <a:r>
              <a:rPr lang="en-US" altLang="en-US" sz="800" dirty="0" err="1" smtClean="0">
                <a:latin typeface="Arial" panose="020B0604020202020204" pitchFamily="34" charset="0"/>
              </a:rPr>
              <a:t>IASE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482975" y="152400"/>
            <a:ext cx="2141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6DEC6-9B32-40D5-8444-0835B81D8266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</a:t>
            </a:r>
            <a:endParaRPr lang="en-US" altLang="en-US" b="0" dirty="0"/>
          </a:p>
        </p:txBody>
      </p:sp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2016 </a:t>
            </a:r>
            <a:r>
              <a:rPr lang="en-US" altLang="en-US" sz="800" dirty="0" smtClean="0">
                <a:latin typeface="Arial" panose="020B0604020202020204" pitchFamily="34" charset="0"/>
              </a:rPr>
              <a:t>IASE-2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61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2016 </a:t>
            </a:r>
            <a:r>
              <a:rPr lang="en-US" altLang="en-US" sz="800" dirty="0" err="1" smtClean="0">
                <a:latin typeface="Arial" panose="020B0604020202020204" pitchFamily="34" charset="0"/>
              </a:rPr>
              <a:t>IASE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08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Schield, Augsburg College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VP. National Numeracy Network</a:t>
            </a:r>
          </a:p>
          <a:p>
            <a:pPr marL="0" indent="0" algn="ctr">
              <a:buFontTx/>
              <a:buNone/>
            </a:pPr>
            <a:endParaRPr lang="en-US" altLang="en-US" sz="20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err="1" smtClean="0"/>
              <a:t>IASE</a:t>
            </a:r>
            <a:r>
              <a:rPr lang="en-US" altLang="en-US" sz="2800" b="1" i="1" dirty="0" smtClean="0"/>
              <a:t> Roundtable in Berlin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July 1, 2016</a:t>
            </a:r>
            <a:endParaRPr lang="en-US" altLang="en-US" sz="28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www.StatLit.org/pdf/2016-Schield-IASE-2Slides.pdf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Teaching Confounding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and Multivariate Thinking</a:t>
            </a:r>
            <a:endParaRPr lang="en-US" altLang="en-US" sz="32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#3 Show Multivariable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Regression X-Y Output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b="1" dirty="0" smtClean="0"/>
              <a:t>Scottish Hill Races (Time in seconds)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Assume that all modelling assumptions are satisfied</a:t>
            </a:r>
            <a:br>
              <a:rPr lang="en-US" altLang="en-US" sz="2800" dirty="0" smtClean="0"/>
            </a:br>
            <a:r>
              <a:rPr lang="en-US" altLang="en-US" sz="2800" dirty="0" smtClean="0"/>
              <a:t>Assume that all coefficients are statistically significant.</a:t>
            </a:r>
            <a:br>
              <a:rPr lang="en-US" altLang="en-US" sz="2800" dirty="0" smtClean="0"/>
            </a:br>
            <a:r>
              <a:rPr lang="en-US" altLang="en-US" sz="2800" dirty="0" smtClean="0"/>
              <a:t>http</a:t>
            </a:r>
            <a:r>
              <a:rPr lang="en-US" altLang="en-US" sz="2800" dirty="0"/>
              <a:t>://www.scottishhillracing.co.uk/</a:t>
            </a:r>
            <a:endParaRPr lang="en-US" altLang="en-US" sz="2800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24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2575213"/>
            <a:ext cx="8505825" cy="27813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208007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#3 Show Multivariate: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Regression X1-X2-Y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Output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b="1" dirty="0" smtClean="0"/>
              <a:t>Scottish Hill Races (Time in seconds)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1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smtClean="0"/>
              <a:t>Controlling for Distance decreases Climb coefficient </a:t>
            </a:r>
            <a:br>
              <a:rPr lang="en-US" altLang="en-US" sz="2800" dirty="0" smtClean="0"/>
            </a:br>
            <a:r>
              <a:rPr lang="en-US" altLang="en-US" sz="2800" dirty="0" smtClean="0"/>
              <a:t>from 1.755 to 0.852; increases R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from 85% to 97%.   </a:t>
            </a:r>
            <a:endParaRPr lang="en-US" altLang="en-US" sz="2000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24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39" y="2485591"/>
            <a:ext cx="8860316" cy="300037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585925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2016 GAISE Appendix B: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Closing Thoughts (1)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“Multivariable thinking is critical to make sense of the observational data around us.  This type of thinking might be introduced in stages”: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Learn to identify observational studies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Why randomized assignment … improves things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Wary: cause-effect conclusions from observational data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Consider – and explain -- confounding factors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imple approaches (stratification) to show confounding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000" dirty="0"/>
              <a:t>http://www.amstat.org/education/gaise/collegeupdate/GAISE2016_DRAFT.pdf</a:t>
            </a:r>
            <a:endParaRPr lang="en-US" altLang="en-US" sz="20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7062387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2016 GAISE Appendix B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Closing Thoughts (2)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r>
              <a:rPr lang="en-US" altLang="en-US" dirty="0" smtClean="0"/>
              <a:t>“If students </a:t>
            </a:r>
            <a:r>
              <a:rPr lang="en-US" altLang="en-US" dirty="0"/>
              <a:t>do not have exposure to simple tools for disentangling complex relationships, they </a:t>
            </a:r>
            <a:r>
              <a:rPr lang="en-US" altLang="en-US" dirty="0" smtClean="0"/>
              <a:t>may dismiss </a:t>
            </a:r>
            <a:r>
              <a:rPr lang="en-US" altLang="en-US" dirty="0"/>
              <a:t>statistics as an old-school discipline only suitable for small sample inference </a:t>
            </a:r>
            <a:r>
              <a:rPr lang="en-US" altLang="en-US" dirty="0" smtClean="0"/>
              <a:t>of randomized </a:t>
            </a:r>
            <a:r>
              <a:rPr lang="en-US" altLang="en-US" dirty="0"/>
              <a:t>studies.”   </a:t>
            </a:r>
            <a:endParaRPr lang="en-US" altLang="en-US" dirty="0" smtClean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r>
              <a:rPr lang="en-US" altLang="en-US" dirty="0" smtClean="0"/>
              <a:t>“</a:t>
            </a:r>
            <a:r>
              <a:rPr lang="en-US" altLang="en-US" dirty="0"/>
              <a:t>This report recommends that students be introduced to multivariable thinking, preferably early </a:t>
            </a:r>
            <a:r>
              <a:rPr lang="en-US" altLang="en-US" dirty="0" smtClean="0"/>
              <a:t>in the </a:t>
            </a:r>
            <a:r>
              <a:rPr lang="en-US" altLang="en-US" dirty="0"/>
              <a:t>introductory course and not as an afterthought at the end of the course</a:t>
            </a:r>
            <a:r>
              <a:rPr lang="en-US" altLang="en-US" dirty="0" smtClean="0"/>
              <a:t>.”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96717501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Deletions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54" y="1956459"/>
            <a:ext cx="8754496" cy="421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356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Stratification: Half Tables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Death Rates by Group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b="1" dirty="0"/>
              <a:t>Overall, non-smokers </a:t>
            </a:r>
            <a:r>
              <a:rPr lang="en-US" altLang="en-US" sz="2800" b="1" dirty="0" smtClean="0"/>
              <a:t>more </a:t>
            </a:r>
            <a:r>
              <a:rPr lang="en-US" altLang="en-US" sz="2800" b="1" dirty="0"/>
              <a:t>likely to die than smokers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67197"/>
              </p:ext>
            </p:extLst>
          </p:nvPr>
        </p:nvGraphicFramePr>
        <p:xfrm>
          <a:off x="238918" y="1814133"/>
          <a:ext cx="8591552" cy="3940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3539"/>
                <a:gridCol w="2159541"/>
                <a:gridCol w="1575881"/>
                <a:gridCol w="1792591"/>
              </a:tblGrid>
              <a:tr h="9850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DIED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YOUNG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OLD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</a:tr>
              <a:tr h="9850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NON SMOKER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31%</a:t>
                      </a:r>
                      <a:endParaRPr lang="en-US" sz="3200" dirty="0"/>
                    </a:p>
                  </a:txBody>
                  <a:tcPr anchor="ctr"/>
                </a:tc>
              </a:tr>
              <a:tr h="9850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SMOKER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88%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24%</a:t>
                      </a:r>
                      <a:endParaRPr lang="en-US" sz="3200" dirty="0"/>
                    </a:p>
                  </a:txBody>
                  <a:tcPr anchor="ctr"/>
                </a:tc>
              </a:tr>
              <a:tr h="9850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28%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7230160" y="2886710"/>
            <a:ext cx="1262063" cy="192913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53256" y="2899924"/>
            <a:ext cx="1262063" cy="1915916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050" y="6304489"/>
            <a:ext cx="8308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 smtClean="0"/>
              <a:t>Within Young </a:t>
            </a:r>
            <a:r>
              <a:rPr lang="en-US" altLang="en-US" sz="2800" dirty="0"/>
              <a:t>(and </a:t>
            </a:r>
            <a:r>
              <a:rPr lang="en-US" altLang="en-US" sz="2800" dirty="0" smtClean="0"/>
              <a:t>within Old</a:t>
            </a:r>
            <a:r>
              <a:rPr lang="en-US" altLang="en-US" sz="2800" dirty="0"/>
              <a:t>) the reverse is true.  </a:t>
            </a: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5593274" y="2886710"/>
            <a:ext cx="1262063" cy="1915916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7666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Problem with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“Showing” Confounding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Do these visualizations “explain” confounding?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Can </a:t>
            </a:r>
            <a:r>
              <a:rPr lang="en-US" altLang="en-US" sz="2800" dirty="0" smtClean="0"/>
              <a:t>students </a:t>
            </a:r>
            <a:r>
              <a:rPr lang="en-US" altLang="en-US" sz="2800" dirty="0" smtClean="0"/>
              <a:t>use these to </a:t>
            </a:r>
            <a:r>
              <a:rPr lang="en-US" altLang="en-US" sz="2800" dirty="0" smtClean="0"/>
              <a:t>work</a:t>
            </a:r>
            <a:r>
              <a:rPr lang="en-US" altLang="en-US" sz="2800" dirty="0" smtClean="0"/>
              <a:t> problems with numerical answers?</a:t>
            </a:r>
            <a:endParaRPr lang="en-US" altLang="en-US" sz="2800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800" dirty="0" smtClean="0"/>
              <a:t>Will </a:t>
            </a:r>
            <a:r>
              <a:rPr lang="en-US" altLang="en-US" sz="2800" dirty="0" smtClean="0"/>
              <a:t>this be </a:t>
            </a:r>
            <a:r>
              <a:rPr lang="en-US" altLang="en-US" sz="2800" dirty="0" smtClean="0"/>
              <a:t>on the final?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84150" y="4484177"/>
            <a:ext cx="8459978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If all three answers are “No”, teachers are unlikely to spend much time showing multivariable thinking</a:t>
            </a:r>
            <a:r>
              <a:rPr lang="en-US" altLang="en-US" sz="3200" dirty="0" smtClean="0"/>
              <a:t>.  Maybe the last class before the final </a:t>
            </a:r>
            <a:r>
              <a:rPr lang="en-US" altLang="en-US" sz="3200" dirty="0" smtClean="0">
                <a:sym typeface="Wingdings" panose="05000000000000000000" pitchFamily="2" charset="2"/>
              </a:rPr>
              <a:t>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516307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Explain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Confounding: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Alternate Presentations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801305"/>
            <a:ext cx="8591550" cy="4840287"/>
          </a:xfrm>
        </p:spPr>
        <p:txBody>
          <a:bodyPr/>
          <a:lstStyle/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r>
              <a:rPr lang="en-US" altLang="en-US" sz="2800" dirty="0" smtClean="0"/>
              <a:t>After Year 1, other disadvantaged student discover this teacher helps them get higher scores, so they switch to this teacher increasing their prevalence from 10% to 50%. 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 smtClean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 smtClean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 smtClean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endParaRPr lang="en-US" altLang="en-US" dirty="0"/>
          </a:p>
          <a:p>
            <a:pPr marL="0" indent="0">
              <a:lnSpc>
                <a:spcPts val="3840"/>
              </a:lnSpc>
              <a:spcBef>
                <a:spcPts val="1800"/>
              </a:spcBef>
              <a:buNone/>
            </a:pP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00482"/>
              </p:ext>
            </p:extLst>
          </p:nvPr>
        </p:nvGraphicFramePr>
        <p:xfrm>
          <a:off x="184150" y="3228213"/>
          <a:ext cx="8591553" cy="2899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8347"/>
                <a:gridCol w="1457225"/>
                <a:gridCol w="1457225"/>
                <a:gridCol w="364306"/>
                <a:gridCol w="1457225"/>
                <a:gridCol w="1457225"/>
              </a:tblGrid>
              <a:tr h="475346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Year 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Year 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9113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Number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Score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Score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Number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5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Disadvantaged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80%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­</a:t>
                      </a:r>
                      <a:r>
                        <a:rPr lang="en-US" sz="2800" u="none" strike="noStrike" dirty="0" smtClean="0"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81%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5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Advantaged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90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90%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­</a:t>
                      </a:r>
                      <a:r>
                        <a:rPr lang="en-US" sz="2800" u="none" strike="noStrike" dirty="0" smtClean="0">
                          <a:effectLst/>
                          <a:sym typeface="Symbol" panose="05050102010706020507" pitchFamily="18" charset="2"/>
                        </a:rPr>
                        <a:t>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91%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9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TOTAL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89%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86%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53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www.quora.com/What-is-a-simple-explanation-for-why-Simpsons-Paradox-occur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63876" y="6371713"/>
            <a:ext cx="400989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Explain:  “It’s the mix</a:t>
            </a:r>
            <a:r>
              <a:rPr lang="en-US" alt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464524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Wainer’s Standardization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In 2004, Howard Wainer introduced a graphical technique that controlled for the influence of a binary confounder.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It requires minimal math and is visually intuitive.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Peter Holmes said that reading this graph was the first time he “really understood” confounding.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My </a:t>
            </a:r>
            <a:r>
              <a:rPr lang="en-US" altLang="en-US" sz="2800" dirty="0" smtClean="0"/>
              <a:t>music and art majors find </a:t>
            </a:r>
            <a:r>
              <a:rPr lang="en-US" altLang="en-US" sz="2800" dirty="0" smtClean="0"/>
              <a:t>this graph </a:t>
            </a:r>
            <a:r>
              <a:rPr lang="en-US" altLang="en-US" sz="2800" dirty="0" smtClean="0"/>
              <a:t>easy to read.  They </a:t>
            </a:r>
            <a:r>
              <a:rPr lang="en-US" altLang="en-US" sz="2800" dirty="0" smtClean="0"/>
              <a:t>can </a:t>
            </a:r>
            <a:r>
              <a:rPr lang="en-US" altLang="en-US" sz="2800" dirty="0" smtClean="0"/>
              <a:t>easily work </a:t>
            </a:r>
            <a:r>
              <a:rPr lang="en-US" altLang="en-US" sz="2800" dirty="0" smtClean="0"/>
              <a:t>problems with numerical answers.  </a:t>
            </a:r>
            <a:endParaRPr lang="en-US" altLang="en-US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For details, see Schield (2006</a:t>
            </a:r>
            <a:r>
              <a:rPr lang="en-US" altLang="en-US" sz="2800" dirty="0"/>
              <a:t>). Presenting Confounding Graphically Using </a:t>
            </a:r>
            <a:r>
              <a:rPr lang="en-US" altLang="en-US" sz="2800" dirty="0" smtClean="0"/>
              <a:t>Standardization.  ASA </a:t>
            </a:r>
            <a:r>
              <a:rPr lang="en-US" altLang="en-US" sz="2800" i="1" dirty="0" smtClean="0"/>
              <a:t>Stats</a:t>
            </a:r>
            <a:r>
              <a:rPr lang="en-US" altLang="en-US" sz="2800" dirty="0" smtClean="0"/>
              <a:t> Magazine.</a:t>
            </a: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735593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58" y="457200"/>
            <a:ext cx="8345655" cy="1066800"/>
          </a:xfrm>
        </p:spPr>
        <p:txBody>
          <a:bodyPr/>
          <a:lstStyle/>
          <a:p>
            <a:r>
              <a:rPr lang="en-US" altLang="en-US" sz="3200" b="0" dirty="0">
                <a:latin typeface="Rockwell Extra Bold" panose="02060903040505020403" pitchFamily="18" charset="0"/>
              </a:rPr>
              <a:t>Simpson’s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Paradox: It’s the Mix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More in “Poor” condition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58" y="1789113"/>
            <a:ext cx="8345656" cy="495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405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Two New Emphases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788400" cy="4840287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altLang="en-US" b="1" dirty="0" smtClean="0"/>
              <a:t>Teach statistics as an investigative process of problem-solving and decision making.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Statistics is a problem-solving and decision-making process, not a collection of formulas and methods. </a:t>
            </a:r>
          </a:p>
          <a:p>
            <a:pPr marL="514350" indent="-514350">
              <a:buAutoNum type="alphaLcPeriod"/>
            </a:pPr>
            <a:r>
              <a:rPr lang="en-US" altLang="en-US" b="1" dirty="0" smtClean="0"/>
              <a:t>Give students experience in multivariable thinking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The world is a tangle of complex problems with inter-related factors.  Lets show students how to explore relationships among many variables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81273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69651" y="457200"/>
            <a:ext cx="8346332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Simpson’s Paradox: It’s the Mix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Standardize: Common Mixture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51" y="1794650"/>
            <a:ext cx="8346332" cy="49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5712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97408" y="457200"/>
            <a:ext cx="7936891" cy="1066800"/>
          </a:xfrm>
        </p:spPr>
        <p:txBody>
          <a:bodyPr/>
          <a:lstStyle/>
          <a:p>
            <a:r>
              <a:rPr lang="en-US" altLang="en-US" sz="3200" b="0" dirty="0">
                <a:latin typeface="Rockwell Extra Bold" panose="02060903040505020403" pitchFamily="18" charset="0"/>
              </a:rPr>
              <a:t>Simpson’s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Paradox: It’s the Mix</a:t>
            </a:r>
            <a:r>
              <a:rPr lang="en-US" altLang="en-US" sz="3200" b="0" dirty="0">
                <a:latin typeface="Rockwell Extra Bold" panose="02060903040505020403" pitchFamily="18" charset="0"/>
              </a:rPr>
              <a:t/>
            </a:r>
            <a:br>
              <a:rPr lang="en-US" altLang="en-US" sz="3200" b="0" dirty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Standardize: Common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Mixture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endParaRPr lang="en-US" altLang="en-US" sz="8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800" b="1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74% of top row are young; 90% of Row 2 are young.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43356"/>
              </p:ext>
            </p:extLst>
          </p:nvPr>
        </p:nvGraphicFramePr>
        <p:xfrm>
          <a:off x="276224" y="1789113"/>
          <a:ext cx="8591552" cy="27097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3539"/>
                <a:gridCol w="2159541"/>
                <a:gridCol w="1575881"/>
                <a:gridCol w="1792591"/>
              </a:tblGrid>
              <a:tr h="6774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DIED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YOUNG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OLD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</a:tr>
              <a:tr h="6774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NON SMOKER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31%</a:t>
                      </a:r>
                      <a:endParaRPr lang="en-US" sz="3200" dirty="0"/>
                    </a:p>
                  </a:txBody>
                  <a:tcPr anchor="ctr"/>
                </a:tc>
              </a:tr>
              <a:tr h="6774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SMOKER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88%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24%</a:t>
                      </a:r>
                      <a:endParaRPr lang="en-US" sz="3200" dirty="0"/>
                    </a:p>
                  </a:txBody>
                  <a:tcPr anchor="ctr"/>
                </a:tc>
              </a:tr>
              <a:tr h="6774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28%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 flipH="1">
            <a:off x="3724074" y="3121152"/>
            <a:ext cx="3217863" cy="698374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24073" y="2530274"/>
            <a:ext cx="3217864" cy="590878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150" y="5042118"/>
            <a:ext cx="88236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 smtClean="0"/>
              <a:t>82% of Row 3 are young; standardize top 2 with 82% young</a:t>
            </a:r>
            <a:br>
              <a:rPr lang="en-US" altLang="en-US" sz="2800" dirty="0" smtClean="0"/>
            </a:br>
            <a:r>
              <a:rPr lang="en-US" altLang="en-US" sz="2800" dirty="0" smtClean="0"/>
              <a:t>Non-smoker </a:t>
            </a:r>
            <a:r>
              <a:rPr lang="en-US" altLang="en-US" sz="2800" dirty="0"/>
              <a:t>standard death rate: 25% (0.82*12+0.18*86)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Smoker </a:t>
            </a:r>
            <a:r>
              <a:rPr lang="en-US" altLang="en-US" sz="2800" dirty="0"/>
              <a:t>standardized death rate: </a:t>
            </a:r>
            <a:r>
              <a:rPr lang="en-US" altLang="en-US" sz="2800" dirty="0" smtClean="0"/>
              <a:t> 31% </a:t>
            </a:r>
            <a:r>
              <a:rPr lang="en-US" altLang="en-US" sz="2800" dirty="0"/>
              <a:t>(</a:t>
            </a:r>
            <a:r>
              <a:rPr lang="en-US" altLang="en-US" sz="2800" dirty="0" smtClean="0"/>
              <a:t>0.82*18+0.18*88)</a:t>
            </a:r>
            <a:br>
              <a:rPr lang="en-US" altLang="en-US" sz="2800" dirty="0" smtClean="0"/>
            </a:br>
            <a:r>
              <a:rPr lang="en-US" altLang="en-US" sz="2800" dirty="0" smtClean="0"/>
              <a:t>Standardized death rate for smokers &gt; than for non-smokers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9399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Back to Beginning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dirty="0"/>
              <a:t>Consider teaching “Association is not causation”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1973 Berkeley sex discrimination case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Ice cream sales and burglaries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Problem: These involve confounding – not chance.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But this is a great introduction for an introductory statistics course that is focused on Social Statistics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58065508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4" y="457200"/>
            <a:ext cx="8201025" cy="1066800"/>
          </a:xfrm>
        </p:spPr>
        <p:txBody>
          <a:bodyPr/>
          <a:lstStyle/>
          <a:p>
            <a:pPr algn="r"/>
            <a:r>
              <a:rPr lang="en-US" altLang="en-US" sz="3200" b="0" dirty="0" smtClean="0">
                <a:latin typeface="Rockwell Extra Bold" panose="02060903040505020403" pitchFamily="18" charset="0"/>
              </a:rPr>
              <a:t>Confounded 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.</a:t>
            </a:r>
            <a:endParaRPr lang="en-US" altLang="en-US" sz="28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" y="147639"/>
            <a:ext cx="5562732" cy="66405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559" y="2755392"/>
            <a:ext cx="3273816" cy="399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6322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Add Multivariable Thinking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sz="2800" dirty="0" smtClean="0"/>
              <a:t>give </a:t>
            </a:r>
            <a:r>
              <a:rPr lang="en-US" sz="2800" dirty="0"/>
              <a:t>"students experience with multivariable thinking</a:t>
            </a:r>
            <a:r>
              <a:rPr lang="en-US" sz="2800" dirty="0" smtClean="0"/>
              <a:t>"</a:t>
            </a:r>
            <a:endParaRPr lang="en-US" sz="2800" dirty="0"/>
          </a:p>
          <a:p>
            <a:pPr lvl="0">
              <a:spcBef>
                <a:spcPts val="1200"/>
              </a:spcBef>
            </a:pPr>
            <a:r>
              <a:rPr lang="en-US" sz="2800" dirty="0" smtClean="0"/>
              <a:t>understand “the possible </a:t>
            </a:r>
            <a:r>
              <a:rPr lang="en-US" sz="2800" dirty="0"/>
              <a:t>impact of </a:t>
            </a:r>
            <a:r>
              <a:rPr lang="en-US" sz="2800" dirty="0" smtClean="0"/>
              <a:t>... </a:t>
            </a:r>
            <a:r>
              <a:rPr lang="en-US" sz="2800" i="1" dirty="0" smtClean="0"/>
              <a:t>confounding</a:t>
            </a:r>
            <a:r>
              <a:rPr lang="en-US" sz="2800" dirty="0" smtClean="0"/>
              <a:t>"</a:t>
            </a:r>
            <a:endParaRPr lang="en-US" sz="2800" dirty="0"/>
          </a:p>
          <a:p>
            <a:pPr lvl="0">
              <a:spcBef>
                <a:spcPts val="1200"/>
              </a:spcBef>
            </a:pPr>
            <a:r>
              <a:rPr lang="en-US" sz="2800" dirty="0" smtClean="0"/>
              <a:t>See how </a:t>
            </a:r>
            <a:r>
              <a:rPr lang="en-US" sz="2800" dirty="0"/>
              <a:t>"a </a:t>
            </a:r>
            <a:r>
              <a:rPr lang="en-US" sz="2800" dirty="0" smtClean="0"/>
              <a:t>third </a:t>
            </a:r>
            <a:r>
              <a:rPr lang="en-US" sz="2800" dirty="0"/>
              <a:t>variable can change our </a:t>
            </a:r>
            <a:r>
              <a:rPr lang="en-US" sz="2800" dirty="0" smtClean="0"/>
              <a:t>understanding"</a:t>
            </a:r>
            <a:endParaRPr lang="en-US" sz="2800" dirty="0"/>
          </a:p>
          <a:p>
            <a:pPr lvl="0">
              <a:spcBef>
                <a:spcPts val="1200"/>
              </a:spcBef>
            </a:pPr>
            <a:r>
              <a:rPr lang="en-US" sz="2800" dirty="0" smtClean="0"/>
              <a:t>Help students </a:t>
            </a:r>
            <a:r>
              <a:rPr lang="en-US" sz="2800" dirty="0"/>
              <a:t>"identify </a:t>
            </a:r>
            <a:r>
              <a:rPr lang="en-US" sz="2800" i="1" dirty="0"/>
              <a:t>observational studies</a:t>
            </a:r>
            <a:r>
              <a:rPr lang="en-US" sz="2800" dirty="0" smtClean="0"/>
              <a:t>"</a:t>
            </a:r>
            <a:endParaRPr lang="en-US" sz="2800" dirty="0"/>
          </a:p>
          <a:p>
            <a:pPr lvl="0">
              <a:spcBef>
                <a:spcPts val="1200"/>
              </a:spcBef>
            </a:pPr>
            <a:r>
              <a:rPr lang="en-US" sz="2800" dirty="0" smtClean="0"/>
              <a:t>teach </a:t>
            </a:r>
            <a:r>
              <a:rPr lang="en-US" sz="2800" dirty="0"/>
              <a:t>multivariate thinking "in stages</a:t>
            </a:r>
            <a:r>
              <a:rPr lang="en-US" sz="2800" dirty="0" smtClean="0"/>
              <a:t>" </a:t>
            </a:r>
            <a:r>
              <a:rPr lang="en-US" sz="2800" dirty="0"/>
              <a:t>and</a:t>
            </a:r>
          </a:p>
          <a:p>
            <a:pPr lvl="0">
              <a:spcBef>
                <a:spcPts val="1200"/>
              </a:spcBef>
            </a:pPr>
            <a:r>
              <a:rPr lang="en-US" sz="2800" dirty="0" smtClean="0"/>
              <a:t>use </a:t>
            </a:r>
            <a:r>
              <a:rPr lang="en-US" sz="2800" dirty="0"/>
              <a:t>"simple approaches (such as stratification</a:t>
            </a:r>
            <a:r>
              <a:rPr lang="en-US" sz="2800" dirty="0" smtClean="0"/>
              <a:t>)”</a:t>
            </a:r>
          </a:p>
          <a:p>
            <a:pPr marL="0" lvl="0" indent="0">
              <a:spcBef>
                <a:spcPts val="1200"/>
              </a:spcBef>
              <a:buNone/>
            </a:pPr>
            <a:endParaRPr lang="en-US" sz="26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5524500"/>
            <a:ext cx="843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This change is HUGE!   It may be the biggest content change since dropping combinations in the 1980s.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3508601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 Appendix B: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Observational Data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Multivariable thinking is critical to make sense of the </a:t>
            </a:r>
            <a:r>
              <a:rPr lang="en-US" i="1" dirty="0" smtClean="0"/>
              <a:t>observational data </a:t>
            </a:r>
            <a:r>
              <a:rPr lang="en-US" dirty="0" smtClean="0"/>
              <a:t>around us.   The real world is complex and can’t be described well by one or two variables.   [Italics added]</a:t>
            </a: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14" y="3962401"/>
            <a:ext cx="7796230" cy="24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2285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Confounding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dirty="0"/>
              <a:t>“The 2014 ASA guidelines for undergraduate programs in statistics recommend that </a:t>
            </a:r>
            <a:r>
              <a:rPr lang="en-US" dirty="0" smtClean="0"/>
              <a:t>students obtain </a:t>
            </a:r>
            <a:r>
              <a:rPr lang="en-US" dirty="0"/>
              <a:t>a clear understanding of principles of statistical design and tools to assess and account </a:t>
            </a:r>
            <a:r>
              <a:rPr lang="en-US" dirty="0" smtClean="0"/>
              <a:t>for </a:t>
            </a:r>
            <a:r>
              <a:rPr lang="en-US" i="1" dirty="0" smtClean="0"/>
              <a:t>the </a:t>
            </a:r>
            <a:r>
              <a:rPr lang="en-US" i="1" dirty="0"/>
              <a:t>possible impact of other measured and unmeasured confounding variables</a:t>
            </a:r>
            <a:r>
              <a:rPr lang="en-US" dirty="0"/>
              <a:t> (ASA, 2014</a:t>
            </a:r>
            <a:r>
              <a:rPr lang="en-US" dirty="0" smtClean="0"/>
              <a:t>).“</a:t>
            </a:r>
          </a:p>
          <a:p>
            <a:pPr marL="0" lvl="0" indent="0">
              <a:lnSpc>
                <a:spcPts val="5000"/>
              </a:lnSpc>
              <a:spcBef>
                <a:spcPts val="1200"/>
              </a:spcBef>
              <a:buNone/>
            </a:pPr>
            <a:r>
              <a:rPr lang="en-US" sz="2000" dirty="0"/>
              <a:t>http://www.amstat.org/education/gaise/collegeupdate/GAISE2016_DRAFT.pdf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7873980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Show Multivariable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#1: </a:t>
            </a:r>
            <a:r>
              <a:rPr lang="en-US" altLang="en-US" sz="3200" b="0" dirty="0" err="1" smtClean="0">
                <a:latin typeface="Rockwell Extra Bold" panose="02060903040505020403" pitchFamily="18" charset="0"/>
              </a:rPr>
              <a:t>Ekisogram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Show probabilities as areas: </a:t>
            </a:r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/>
          </a:p>
          <a:p>
            <a:pPr marL="0" lv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This mosaic plot doesn’t work well for me.</a:t>
            </a: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75" y="2671573"/>
            <a:ext cx="6787268" cy="340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538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Show Multivariable: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/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#2: </a:t>
            </a:r>
            <a:r>
              <a:rPr lang="en-US" altLang="en-US" sz="3200" b="0" dirty="0" err="1" smtClean="0">
                <a:latin typeface="Rockwell Extra Bold" panose="02060903040505020403" pitchFamily="18" charset="0"/>
              </a:rPr>
              <a:t>XY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 Plot (2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factors)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" y="1833562"/>
            <a:ext cx="8528050" cy="478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7320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GAISE 2016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Multivariable Thinking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860" y="64934"/>
            <a:ext cx="8368279" cy="659478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1536192" y="1524000"/>
            <a:ext cx="3998976" cy="19431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7846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#2 Show Multivariable: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Complex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C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onfounder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737600" cy="484028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smtClean="0"/>
              <a:t>This method models </a:t>
            </a:r>
            <a:r>
              <a:rPr lang="en-US" altLang="en-US" sz="2400" dirty="0"/>
              <a:t>separate series in that same </a:t>
            </a:r>
            <a:r>
              <a:rPr lang="en-US" altLang="en-US" sz="2400" dirty="0" err="1"/>
              <a:t>XY</a:t>
            </a:r>
            <a:r>
              <a:rPr lang="en-US" altLang="en-US" sz="2400" dirty="0"/>
              <a:t> plot. </a:t>
            </a:r>
            <a:r>
              <a:rPr lang="en-US" altLang="en-US" sz="2400" dirty="0" smtClean="0"/>
              <a:t>  The confounder: </a:t>
            </a:r>
            <a:r>
              <a:rPr lang="en-US" altLang="en-US" sz="2400" dirty="0"/>
              <a:t>percentage of students </a:t>
            </a:r>
            <a:r>
              <a:rPr lang="en-US" altLang="en-US" sz="2400" dirty="0" smtClean="0"/>
              <a:t>in the state that </a:t>
            </a:r>
            <a:r>
              <a:rPr lang="en-US" altLang="en-US" sz="2400" dirty="0"/>
              <a:t>took the SAT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Consider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“</a:t>
            </a:r>
            <a:r>
              <a:rPr lang="en-US" altLang="en-US" sz="2400" dirty="0"/>
              <a:t>low-fraction” </a:t>
            </a:r>
            <a:r>
              <a:rPr lang="en-US" altLang="en-US" sz="2400" dirty="0" smtClean="0"/>
              <a:t>states in the upper-left corner. Most </a:t>
            </a:r>
            <a:r>
              <a:rPr lang="en-US" altLang="en-US" sz="2400" dirty="0"/>
              <a:t>students in the Midwest and the South take the ACT – not the SAT</a:t>
            </a:r>
            <a:r>
              <a:rPr lang="en-US" altLang="en-US" sz="2400" dirty="0" smtClean="0"/>
              <a:t>.   Only </a:t>
            </a:r>
            <a:r>
              <a:rPr lang="en-US" altLang="en-US" sz="2400" dirty="0"/>
              <a:t>the best M</a:t>
            </a:r>
            <a:r>
              <a:rPr lang="en-US" altLang="en-US" sz="2400" dirty="0" smtClean="0"/>
              <a:t>idwestern students </a:t>
            </a:r>
            <a:r>
              <a:rPr lang="en-US" altLang="en-US" sz="2400" dirty="0"/>
              <a:t>take the SAT in applying to colleges on the East or West coast</a:t>
            </a:r>
            <a:r>
              <a:rPr lang="en-US" altLang="en-US" sz="2400" dirty="0" smtClean="0"/>
              <a:t>.  In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Midwest teacher </a:t>
            </a:r>
            <a:r>
              <a:rPr lang="en-US" altLang="en-US" sz="2400" dirty="0"/>
              <a:t>salaries are lower</a:t>
            </a:r>
            <a:r>
              <a:rPr lang="en-US" altLang="en-US" sz="2400" dirty="0" smtClean="0"/>
              <a:t>.  </a:t>
            </a:r>
            <a:endParaRPr lang="en-US" altLang="en-US" sz="2400" dirty="0"/>
          </a:p>
          <a:p>
            <a:r>
              <a:rPr lang="en-US" altLang="en-US" sz="2400" dirty="0"/>
              <a:t>Consider the </a:t>
            </a:r>
            <a:r>
              <a:rPr lang="en-US" altLang="en-US" sz="2400" dirty="0" smtClean="0"/>
              <a:t>“high </a:t>
            </a:r>
            <a:r>
              <a:rPr lang="en-US" altLang="en-US" sz="2400" dirty="0"/>
              <a:t>fraction” </a:t>
            </a:r>
            <a:r>
              <a:rPr lang="en-US" altLang="en-US" sz="2400" dirty="0" smtClean="0"/>
              <a:t>states in the lower-right corner.  Most </a:t>
            </a:r>
            <a:r>
              <a:rPr lang="en-US" altLang="en-US" sz="2400" dirty="0"/>
              <a:t>students on the East and West coast take the SAT</a:t>
            </a:r>
            <a:r>
              <a:rPr lang="en-US" altLang="en-US" sz="2400" dirty="0" smtClean="0"/>
              <a:t>.   These </a:t>
            </a:r>
            <a:r>
              <a:rPr lang="en-US" altLang="en-US" sz="2400" dirty="0"/>
              <a:t>students include </a:t>
            </a:r>
            <a:r>
              <a:rPr lang="en-US" altLang="en-US" sz="2400" dirty="0" smtClean="0"/>
              <a:t>all students: best</a:t>
            </a:r>
            <a:r>
              <a:rPr lang="en-US" altLang="en-US" sz="2400" dirty="0"/>
              <a:t>, </a:t>
            </a:r>
            <a:r>
              <a:rPr lang="en-US" altLang="en-US" sz="2400" dirty="0" smtClean="0"/>
              <a:t>middle </a:t>
            </a:r>
            <a:r>
              <a:rPr lang="en-US" altLang="en-US" sz="2400" dirty="0"/>
              <a:t>and </a:t>
            </a:r>
            <a:r>
              <a:rPr lang="en-US" altLang="en-US" sz="2400" dirty="0" smtClean="0"/>
              <a:t>below-average so their </a:t>
            </a:r>
            <a:r>
              <a:rPr lang="en-US" altLang="en-US" sz="2400" dirty="0"/>
              <a:t>average SAT is lower. </a:t>
            </a:r>
            <a:r>
              <a:rPr lang="en-US" altLang="en-US" sz="2400" dirty="0" smtClean="0"/>
              <a:t> On </a:t>
            </a:r>
            <a:r>
              <a:rPr lang="en-US" altLang="en-US" sz="2400" dirty="0"/>
              <a:t>the coasts, </a:t>
            </a:r>
            <a:r>
              <a:rPr lang="en-US" altLang="en-US" sz="2400" dirty="0" smtClean="0"/>
              <a:t>teacher </a:t>
            </a:r>
            <a:r>
              <a:rPr lang="en-US" altLang="en-US" sz="2400" dirty="0"/>
              <a:t>salaries are higher</a:t>
            </a:r>
            <a:r>
              <a:rPr lang="en-US" altLang="en-US" sz="2400" dirty="0" smtClean="0"/>
              <a:t>.  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Controlling for the percentage taking the SAT changes the association between teacher salaries and average student scores. </a:t>
            </a:r>
            <a:br>
              <a:rPr lang="en-US" altLang="en-US" sz="2400" dirty="0"/>
            </a:br>
            <a:endParaRPr lang="en-US" altLang="en-US" sz="24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5421318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113660</TotalTime>
  <Words>1790</Words>
  <Application>Microsoft Office PowerPoint</Application>
  <PresentationFormat>Letter Paper (8.5x11 in)</PresentationFormat>
  <Paragraphs>553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Rockwell Extra Bold</vt:lpstr>
      <vt:lpstr>Symbol</vt:lpstr>
      <vt:lpstr>Times New Roman</vt:lpstr>
      <vt:lpstr>Wingdings</vt:lpstr>
      <vt:lpstr>Default Design</vt:lpstr>
      <vt:lpstr>Teaching Confounding and Multivariate Thinking</vt:lpstr>
      <vt:lpstr>GAISE 2016: Two New Emphases</vt:lpstr>
      <vt:lpstr>GAISE 2016 Add Multivariable Thinking</vt:lpstr>
      <vt:lpstr>GAISE 2016 Appendix B: Observational Data</vt:lpstr>
      <vt:lpstr>GAISE 2016 Confounding</vt:lpstr>
      <vt:lpstr>Show Multivariable #1: Ekisogram</vt:lpstr>
      <vt:lpstr>Show Multivariable: #2: XY Plot (2 factors)</vt:lpstr>
      <vt:lpstr>GAISE 2016 Multivariable Thinking</vt:lpstr>
      <vt:lpstr>#2 Show Multivariable: Complex Confounder</vt:lpstr>
      <vt:lpstr>#3 Show Multivariable Regression X-Y Output</vt:lpstr>
      <vt:lpstr>#3 Show Multivariate: Regression X1-X2-Y Output</vt:lpstr>
      <vt:lpstr>2016 GAISE Appendix B: Closing Thoughts (1)</vt:lpstr>
      <vt:lpstr>2016 GAISE Appendix B Closing Thoughts (2)</vt:lpstr>
      <vt:lpstr>GAISE 2016 Deletions </vt:lpstr>
      <vt:lpstr>Stratification: Half Tables Death Rates by Group</vt:lpstr>
      <vt:lpstr>Problem with  “Showing” Confounding</vt:lpstr>
      <vt:lpstr>Explain Confounding: Alternate Presentations</vt:lpstr>
      <vt:lpstr>Wainer’s Standardization</vt:lpstr>
      <vt:lpstr>Simpson’s Paradox: It’s the Mix More in “Poor” condition</vt:lpstr>
      <vt:lpstr>Simpson’s Paradox: It’s the Mix Standardize: Common Mixture</vt:lpstr>
      <vt:lpstr>Simpson’s Paradox: It’s the Mix Standardize: Common Mixture</vt:lpstr>
      <vt:lpstr>Back to Beginning</vt:lpstr>
      <vt:lpstr>Confounded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 for Managers</dc:title>
  <dc:creator>Milo Schield</dc:creator>
  <dc:description>ww.StatLit.org/pdf/2015-Schield-ASA-6up.pdf</dc:description>
  <cp:lastModifiedBy>Milo Schield</cp:lastModifiedBy>
  <cp:revision>1515</cp:revision>
  <cp:lastPrinted>2016-07-02T18:04:19Z</cp:lastPrinted>
  <dcterms:created xsi:type="dcterms:W3CDTF">1998-11-15T00:57:17Z</dcterms:created>
  <dcterms:modified xsi:type="dcterms:W3CDTF">2016-07-02T18:20:11Z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