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30" r:id="rId2"/>
    <p:sldId id="631" r:id="rId3"/>
    <p:sldId id="748" r:id="rId4"/>
    <p:sldId id="752" r:id="rId5"/>
    <p:sldId id="633" r:id="rId6"/>
    <p:sldId id="690" r:id="rId7"/>
    <p:sldId id="719" r:id="rId8"/>
    <p:sldId id="718" r:id="rId9"/>
    <p:sldId id="721" r:id="rId10"/>
    <p:sldId id="673" r:id="rId11"/>
    <p:sldId id="696" r:id="rId12"/>
    <p:sldId id="701" r:id="rId13"/>
    <p:sldId id="674" r:id="rId14"/>
    <p:sldId id="749" r:id="rId15"/>
    <p:sldId id="750" r:id="rId16"/>
    <p:sldId id="754" r:id="rId17"/>
    <p:sldId id="739" r:id="rId18"/>
    <p:sldId id="751" r:id="rId19"/>
    <p:sldId id="753" r:id="rId20"/>
    <p:sldId id="755" r:id="rId21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9900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5501" autoAdjust="0"/>
  </p:normalViewPr>
  <p:slideViewPr>
    <p:cSldViewPr snapToGrid="0" showGuides="1">
      <p:cViewPr varScale="1">
        <p:scale>
          <a:sx n="55" d="100"/>
          <a:sy n="55" d="100"/>
        </p:scale>
        <p:origin x="5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notesViewPr>
    <p:cSldViewPr snapToGrid="0" showGuides="1">
      <p:cViewPr>
        <p:scale>
          <a:sx n="75" d="100"/>
          <a:sy n="75" d="100"/>
        </p:scale>
        <p:origin x="-3852" y="-25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84200" y="203200"/>
            <a:ext cx="38560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Epidemiological Models Generate Spotty Statistics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203200"/>
            <a:ext cx="2814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r>
              <a:rPr lang="en-US"/>
              <a:t>22 August 2011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11188" y="8982075"/>
            <a:ext cx="31178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2011SchieldISI6Up.pdf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8994775"/>
            <a:ext cx="26003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B9C3761-0771-4BA3-92A4-ABB71CCAA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17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Tests, Models and Assumptions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r>
              <a:rPr lang="en-US"/>
              <a:t>22 August 2011</a:t>
            </a:r>
          </a:p>
        </p:txBody>
      </p:sp>
      <p:sp>
        <p:nvSpPr>
          <p:cNvPr id="337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0" y="4560888"/>
            <a:ext cx="57705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2011SchieldISI6Up.pdf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9BB02AC-E655-4270-9218-37B18EEDB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589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FE2E95-E21C-4E56-8E94-B2E68A7703D5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92BA96A-640E-4E50-B533-22437132FE77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3482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3482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3482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3482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7D98755-6444-4BE4-81FD-E46DD92CDB44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348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348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328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171A7F-5FCB-4D88-A487-425EDF837F3B}" type="slidenum">
              <a:rPr lang="en-US" altLang="en-US" sz="1300"/>
              <a:pPr/>
              <a:t>10</a:t>
            </a:fld>
            <a:endParaRPr lang="en-US" altLang="en-US" sz="1300"/>
          </a:p>
        </p:txBody>
      </p:sp>
      <p:sp>
        <p:nvSpPr>
          <p:cNvPr id="4403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403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404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404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FDE914E-3CCC-4B68-B118-D3CA2E9EC6F9}" type="slidenum">
              <a:rPr lang="en-US" altLang="en-US" sz="1300"/>
              <a:pPr algn="r"/>
              <a:t>10</a:t>
            </a:fld>
            <a:endParaRPr lang="en-US" altLang="en-US" sz="1300"/>
          </a:p>
        </p:txBody>
      </p:sp>
      <p:sp>
        <p:nvSpPr>
          <p:cNvPr id="440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404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404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404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FB41F6E-5297-45C0-9E28-23F267F79207}" type="slidenum">
              <a:rPr lang="en-US" altLang="en-US" sz="1300"/>
              <a:pPr algn="r"/>
              <a:t>10</a:t>
            </a:fld>
            <a:endParaRPr lang="en-US" altLang="en-US" sz="1300"/>
          </a:p>
        </p:txBody>
      </p:sp>
      <p:sp>
        <p:nvSpPr>
          <p:cNvPr id="440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40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r>
              <a:rPr lang="en-US" altLang="en-US" sz="1200" smtClean="0"/>
              <a:t>We have the top and bottom of this pyramid.</a:t>
            </a:r>
          </a:p>
          <a:p>
            <a:r>
              <a:rPr lang="en-US" altLang="en-US" sz="1200" smtClean="0"/>
              <a:t>The Top:  We know where we are headed.  We are clear on our goal. </a:t>
            </a:r>
          </a:p>
          <a:p>
            <a:r>
              <a:rPr lang="en-US" altLang="en-US" sz="1200" smtClean="0"/>
              <a:t>Our common goal is to see quantitative literacy grow.</a:t>
            </a:r>
          </a:p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178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DC2F71-A991-415A-B65D-7F69A5190749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450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3" tIns="48297" rIns="96593" bIns="48297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506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3" tIns="48297" rIns="96593" bIns="48297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506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3" tIns="48297" rIns="96593" bIns="48297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506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3" tIns="48297" rIns="96593" bIns="48297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8AE83C1-2D73-4575-8BBC-0C05B6F23DD4}" type="slidenum">
              <a:rPr lang="en-US" altLang="en-US" sz="1300"/>
              <a:pPr algn="r"/>
              <a:t>11</a:t>
            </a:fld>
            <a:endParaRPr lang="en-US" altLang="en-US" sz="1300"/>
          </a:p>
        </p:txBody>
      </p:sp>
      <p:sp>
        <p:nvSpPr>
          <p:cNvPr id="450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3" tIns="48297" rIns="96593" bIns="48297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506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3" tIns="48297" rIns="96593" bIns="48297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506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3" tIns="48297" rIns="96593" bIns="48297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506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3" tIns="48297" rIns="96593" bIns="48297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B0A9BA6-65CD-4DD8-9396-9788E9EC6DBF}" type="slidenum">
              <a:rPr lang="en-US" altLang="en-US" sz="1300"/>
              <a:pPr algn="r"/>
              <a:t>11</a:t>
            </a:fld>
            <a:endParaRPr lang="en-US" altLang="en-US" sz="1300"/>
          </a:p>
        </p:txBody>
      </p:sp>
      <p:sp>
        <p:nvSpPr>
          <p:cNvPr id="450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50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3" tIns="48297" rIns="96593" bIns="48297"/>
          <a:lstStyle/>
          <a:p>
            <a:r>
              <a:rPr lang="en-US" altLang="en-US" sz="1200" smtClean="0"/>
              <a:t>We have the top and bottom of this pyramid.</a:t>
            </a:r>
          </a:p>
          <a:p>
            <a:r>
              <a:rPr lang="en-US" altLang="en-US" sz="1200" smtClean="0"/>
              <a:t>The Top:  We know where we are headed.  We are clear on our goal. </a:t>
            </a:r>
          </a:p>
          <a:p>
            <a:r>
              <a:rPr lang="en-US" altLang="en-US" sz="1200" smtClean="0"/>
              <a:t>Our common goal is to see quantitative literacy grow.</a:t>
            </a:r>
          </a:p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4700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4B6CE1-0008-4DF4-8A54-713E03435865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460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608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608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608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9FA80FA-9266-4112-96D1-D1F33702F639}" type="slidenum">
              <a:rPr lang="en-US" altLang="en-US" sz="1300"/>
              <a:pPr algn="r"/>
              <a:t>12</a:t>
            </a:fld>
            <a:endParaRPr lang="en-US" altLang="en-US" sz="1300"/>
          </a:p>
        </p:txBody>
      </p:sp>
      <p:sp>
        <p:nvSpPr>
          <p:cNvPr id="460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60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60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60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9F5DA25-1184-4297-98FE-ED7F703DD506}" type="slidenum">
              <a:rPr lang="en-US" altLang="en-US" sz="1300"/>
              <a:pPr algn="r"/>
              <a:t>12</a:t>
            </a:fld>
            <a:endParaRPr lang="en-US" altLang="en-US" sz="1300"/>
          </a:p>
        </p:txBody>
      </p:sp>
      <p:sp>
        <p:nvSpPr>
          <p:cNvPr id="460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60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r>
              <a:rPr lang="en-US" altLang="en-US" sz="1200" smtClean="0"/>
              <a:t>We have the top and bottom of this pyramid.</a:t>
            </a:r>
          </a:p>
          <a:p>
            <a:r>
              <a:rPr lang="en-US" altLang="en-US" sz="1200" smtClean="0"/>
              <a:t>The Top:  We know where we are headed.  We are clear on our goal. </a:t>
            </a:r>
          </a:p>
          <a:p>
            <a:r>
              <a:rPr lang="en-US" altLang="en-US" sz="1200" smtClean="0"/>
              <a:t>Our common goal is to see quantitative literacy grow.</a:t>
            </a:r>
          </a:p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467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608A9B-02CC-4418-B2EA-E20FAF817C13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471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711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711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711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894FB61-CBBB-48DD-ACD2-E41C46593446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471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711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711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711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CD02E55-29B0-48A4-A9F8-3E1388ADA1B2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471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71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6035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4D43A4-0C62-4D4B-97CF-BB1AAAD5DD25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481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813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813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813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EDE77EF-95E4-4A90-8A8B-9FCF8E228A20}" type="slidenum">
              <a:rPr lang="en-US" altLang="en-US" sz="1300"/>
              <a:pPr algn="r"/>
              <a:t>14</a:t>
            </a:fld>
            <a:endParaRPr lang="en-US" altLang="en-US" sz="1300"/>
          </a:p>
        </p:txBody>
      </p:sp>
      <p:sp>
        <p:nvSpPr>
          <p:cNvPr id="4813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813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814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814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0E647EA-9746-460C-B287-39730726D19F}" type="slidenum">
              <a:rPr lang="en-US" altLang="en-US" sz="1300"/>
              <a:pPr algn="r"/>
              <a:t>14</a:t>
            </a:fld>
            <a:endParaRPr lang="en-US" altLang="en-US" sz="1300"/>
          </a:p>
        </p:txBody>
      </p:sp>
      <p:sp>
        <p:nvSpPr>
          <p:cNvPr id="481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81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0608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E0FB70-9D34-4D47-8173-F7786A91D3A2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491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915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916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916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C3B8AD7-DF49-4F6D-A9EA-9CEA0D00BC6F}" type="slidenum">
              <a:rPr lang="en-US" altLang="en-US" sz="1300"/>
              <a:pPr algn="r"/>
              <a:t>15</a:t>
            </a:fld>
            <a:endParaRPr lang="en-US" altLang="en-US" sz="1300"/>
          </a:p>
        </p:txBody>
      </p:sp>
      <p:sp>
        <p:nvSpPr>
          <p:cNvPr id="491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916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916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916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BAEC95C-777B-4867-96E9-79D10B34678E}" type="slidenum">
              <a:rPr lang="en-US" altLang="en-US" sz="1300"/>
              <a:pPr algn="r"/>
              <a:t>15</a:t>
            </a:fld>
            <a:endParaRPr lang="en-US" altLang="en-US" sz="1300"/>
          </a:p>
        </p:txBody>
      </p:sp>
      <p:sp>
        <p:nvSpPr>
          <p:cNvPr id="491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91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r>
              <a:rPr lang="en-US" altLang="en-US" sz="1200" smtClean="0"/>
              <a:t>We have the top and bottom of this pyramid.</a:t>
            </a:r>
          </a:p>
          <a:p>
            <a:r>
              <a:rPr lang="en-US" altLang="en-US" sz="1200" smtClean="0"/>
              <a:t>The Top:  We know where we are headed.  We are clear on our goal. </a:t>
            </a:r>
          </a:p>
          <a:p>
            <a:r>
              <a:rPr lang="en-US" altLang="en-US" sz="1200" smtClean="0"/>
              <a:t>Our common goal is to see quantitative literacy grow.</a:t>
            </a:r>
          </a:p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1970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399924-95A8-4C8E-998F-0A0BD011E1F4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5018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018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018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018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582CD28-4633-43EC-9D20-9A66F39E5019}" type="slidenum">
              <a:rPr lang="en-US" altLang="en-US" sz="1300"/>
              <a:pPr algn="r"/>
              <a:t>16</a:t>
            </a:fld>
            <a:endParaRPr lang="en-US" altLang="en-US" sz="1300"/>
          </a:p>
        </p:txBody>
      </p:sp>
      <p:sp>
        <p:nvSpPr>
          <p:cNvPr id="501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018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018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018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4209497-337E-409B-8685-BFC4A8223ADE}" type="slidenum">
              <a:rPr lang="en-US" altLang="en-US" sz="1300"/>
              <a:pPr algn="r"/>
              <a:t>16</a:t>
            </a:fld>
            <a:endParaRPr lang="en-US" altLang="en-US" sz="1300"/>
          </a:p>
        </p:txBody>
      </p:sp>
      <p:sp>
        <p:nvSpPr>
          <p:cNvPr id="501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501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r>
              <a:rPr lang="en-US" altLang="en-US" sz="1200" smtClean="0"/>
              <a:t>We have the top and bottom of this pyramid.</a:t>
            </a:r>
          </a:p>
          <a:p>
            <a:r>
              <a:rPr lang="en-US" altLang="en-US" sz="1200" smtClean="0"/>
              <a:t>The Top:  We know where we are headed.  We are clear on our goal. </a:t>
            </a:r>
          </a:p>
          <a:p>
            <a:r>
              <a:rPr lang="en-US" altLang="en-US" sz="1200" smtClean="0"/>
              <a:t>Our common goal is to see quantitative literacy grow.</a:t>
            </a:r>
          </a:p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067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5139CC-9D8B-4823-A73A-AD8BD49E08A2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512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120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120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120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7A4F6D1-C684-48C3-BAD6-4DDC755A2167}" type="slidenum">
              <a:rPr lang="en-US" altLang="en-US" sz="1300"/>
              <a:pPr algn="r"/>
              <a:t>17</a:t>
            </a:fld>
            <a:endParaRPr lang="en-US" altLang="en-US" sz="1300"/>
          </a:p>
        </p:txBody>
      </p:sp>
      <p:sp>
        <p:nvSpPr>
          <p:cNvPr id="512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121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121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121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212A5F1-D6C8-435D-89D7-BFEE0D440EB5}" type="slidenum">
              <a:rPr lang="en-US" altLang="en-US" sz="1300"/>
              <a:pPr algn="r"/>
              <a:t>17</a:t>
            </a:fld>
            <a:endParaRPr lang="en-US" altLang="en-US" sz="1300"/>
          </a:p>
        </p:txBody>
      </p:sp>
      <p:sp>
        <p:nvSpPr>
          <p:cNvPr id="512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512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8240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74E14F-2CAC-4682-9C27-9843EE04FDCA}" type="slidenum">
              <a:rPr lang="en-US" altLang="en-US" sz="1300"/>
              <a:pPr/>
              <a:t>18</a:t>
            </a:fld>
            <a:endParaRPr lang="en-US" altLang="en-US" sz="1300"/>
          </a:p>
        </p:txBody>
      </p:sp>
      <p:sp>
        <p:nvSpPr>
          <p:cNvPr id="522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223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223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223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3C9F4AF-6871-4CCD-B6CA-CB2D23E63BEE}" type="slidenum">
              <a:rPr lang="en-US" altLang="en-US" sz="1300"/>
              <a:pPr algn="r"/>
              <a:t>18</a:t>
            </a:fld>
            <a:endParaRPr lang="en-US" altLang="en-US" sz="1300"/>
          </a:p>
        </p:txBody>
      </p:sp>
      <p:sp>
        <p:nvSpPr>
          <p:cNvPr id="522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223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223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223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58A0452-3987-4C4D-AC3B-AB2595D03ECF}" type="slidenum">
              <a:rPr lang="en-US" altLang="en-US" sz="1300"/>
              <a:pPr algn="r"/>
              <a:t>18</a:t>
            </a:fld>
            <a:endParaRPr lang="en-US" altLang="en-US" sz="1300"/>
          </a:p>
        </p:txBody>
      </p:sp>
      <p:sp>
        <p:nvSpPr>
          <p:cNvPr id="522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522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674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E68AA1-A4BE-4070-8BF7-1C3FFF5D10C5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28A8272-75FB-4D78-BB18-0C919BD16EA0}" type="slidenum">
              <a:rPr lang="en-US" altLang="en-US" sz="1300"/>
              <a:pPr algn="r"/>
              <a:t>19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B6BEC50-B1BD-4E64-BFD6-FF05CBE85C85}" type="slidenum">
              <a:rPr lang="en-US" altLang="en-US" sz="1300"/>
              <a:pPr algn="r"/>
              <a:t>19</a:t>
            </a:fld>
            <a:endParaRPr lang="en-US" altLang="en-US" sz="1300"/>
          </a:p>
        </p:txBody>
      </p:sp>
      <p:sp>
        <p:nvSpPr>
          <p:cNvPr id="532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6051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DC8340-2B62-4593-8980-9DA61A6642C0}" type="slidenum">
              <a:rPr lang="en-US" altLang="en-US" sz="1300"/>
              <a:pPr/>
              <a:t>2</a:t>
            </a:fld>
            <a:endParaRPr lang="en-US" altLang="en-US" sz="1300"/>
          </a:p>
        </p:txBody>
      </p:sp>
      <p:sp>
        <p:nvSpPr>
          <p:cNvPr id="358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358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358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358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FF5E48C-C403-477E-ABB8-CD634C1FB7AD}" type="slidenum">
              <a:rPr lang="en-US" altLang="en-US" sz="1300"/>
              <a:pPr algn="r"/>
              <a:t>2</a:t>
            </a:fld>
            <a:endParaRPr lang="en-US" altLang="en-US" sz="1300"/>
          </a:p>
        </p:txBody>
      </p:sp>
      <p:sp>
        <p:nvSpPr>
          <p:cNvPr id="358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358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3585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3585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7B083BE-CF17-4A7A-8887-C5FBCDA0DDCB}" type="slidenum">
              <a:rPr lang="en-US" altLang="en-US" sz="1300"/>
              <a:pPr algn="r"/>
              <a:t>2</a:t>
            </a:fld>
            <a:endParaRPr lang="en-US" altLang="en-US" sz="1300"/>
          </a:p>
        </p:txBody>
      </p:sp>
      <p:sp>
        <p:nvSpPr>
          <p:cNvPr id="358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358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r>
              <a:rPr lang="en-US" altLang="en-US" sz="1200" smtClean="0"/>
              <a:t>We have the top and bottom of this pyramid.</a:t>
            </a:r>
          </a:p>
          <a:p>
            <a:r>
              <a:rPr lang="en-US" altLang="en-US" sz="1200" smtClean="0"/>
              <a:t>The Top:  We know where we are headed.  We are clear on our goal. </a:t>
            </a:r>
          </a:p>
          <a:p>
            <a:r>
              <a:rPr lang="en-US" altLang="en-US" sz="1200" smtClean="0"/>
              <a:t>Our common goal is to see quantitative literacy grow.</a:t>
            </a:r>
          </a:p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5093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27C389-218A-40AB-8C16-2E89864DF01D}" type="slidenum">
              <a:rPr lang="en-US" altLang="en-US" sz="1300"/>
              <a:pPr/>
              <a:t>20</a:t>
            </a:fld>
            <a:endParaRPr lang="en-US" altLang="en-US" sz="13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694F80A-3CA0-4DC5-AEFB-D3575EE7363F}" type="slidenum">
              <a:rPr lang="en-US" altLang="en-US" sz="1300"/>
              <a:pPr algn="r"/>
              <a:t>20</a:t>
            </a:fld>
            <a:endParaRPr lang="en-US" altLang="en-US" sz="13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8A4BB83-4347-4157-9278-DD067139BC81}" type="slidenum">
              <a:rPr lang="en-US" altLang="en-US" sz="1300"/>
              <a:pPr algn="r"/>
              <a:t>20</a:t>
            </a:fld>
            <a:endParaRPr lang="en-US" altLang="en-US" sz="1300"/>
          </a:p>
        </p:txBody>
      </p:sp>
      <p:sp>
        <p:nvSpPr>
          <p:cNvPr id="542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361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920E7C-06B0-4733-9FD7-D007D9AA031D}" type="slidenum">
              <a:rPr lang="en-US" altLang="en-US" sz="1300"/>
              <a:pPr/>
              <a:t>3</a:t>
            </a:fld>
            <a:endParaRPr lang="en-US" altLang="en-US" sz="130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089179-AEDF-4B12-9CFE-DAC58E932F52}" type="slidenum">
              <a:rPr lang="en-US" altLang="en-US" sz="1300"/>
              <a:pPr algn="r"/>
              <a:t>3</a:t>
            </a:fld>
            <a:endParaRPr lang="en-US" altLang="en-US" sz="1300"/>
          </a:p>
        </p:txBody>
      </p:sp>
      <p:sp>
        <p:nvSpPr>
          <p:cNvPr id="3687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3687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3687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3687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E2003CC-8D44-4067-8EB8-AFB35A7312C6}" type="slidenum">
              <a:rPr lang="en-US" altLang="en-US" sz="1300"/>
              <a:pPr algn="r"/>
              <a:t>3</a:t>
            </a:fld>
            <a:endParaRPr lang="en-US" altLang="en-US" sz="1300"/>
          </a:p>
        </p:txBody>
      </p:sp>
      <p:sp>
        <p:nvSpPr>
          <p:cNvPr id="368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368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907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C39DD5-2E1D-45E5-A70D-6CA2D0F91B34}" type="slidenum">
              <a:rPr lang="en-US" altLang="en-US" sz="1300"/>
              <a:pPr/>
              <a:t>4</a:t>
            </a:fld>
            <a:endParaRPr lang="en-US" altLang="en-US" sz="1300"/>
          </a:p>
        </p:txBody>
      </p:sp>
      <p:sp>
        <p:nvSpPr>
          <p:cNvPr id="378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378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378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378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A9DBA4D-C6B8-42A7-931C-106CE535D2C7}" type="slidenum">
              <a:rPr lang="en-US" altLang="en-US" sz="1300"/>
              <a:pPr algn="r"/>
              <a:t>4</a:t>
            </a:fld>
            <a:endParaRPr lang="en-US" altLang="en-US" sz="1300"/>
          </a:p>
        </p:txBody>
      </p:sp>
      <p:sp>
        <p:nvSpPr>
          <p:cNvPr id="378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378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379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379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EFF7DEA-2E3E-4CF4-8BD6-C7454D8EFAA7}" type="slidenum">
              <a:rPr lang="en-US" altLang="en-US" sz="1300"/>
              <a:pPr algn="r"/>
              <a:t>4</a:t>
            </a:fld>
            <a:endParaRPr lang="en-US" altLang="en-US" sz="1300"/>
          </a:p>
        </p:txBody>
      </p:sp>
      <p:sp>
        <p:nvSpPr>
          <p:cNvPr id="379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379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860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9FE772-5590-4ADD-9886-00B9999D6F3D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389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3891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3892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3892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46DFE29-18DE-4902-A26C-A469001B354C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389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3892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3892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3892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52A3AF5-D78E-42C8-80BA-16564A888823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389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389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807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645601-37A9-4D07-A3D5-99AEFF43623A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399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3994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3994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3994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0C6700E-7282-4DF9-BF83-F698DFF06443}" type="slidenum">
              <a:rPr lang="en-US" altLang="en-US" sz="1300"/>
              <a:pPr algn="r"/>
              <a:t>6</a:t>
            </a:fld>
            <a:endParaRPr lang="en-US" altLang="en-US" sz="1300"/>
          </a:p>
        </p:txBody>
      </p:sp>
      <p:sp>
        <p:nvSpPr>
          <p:cNvPr id="399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399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399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399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D8B2DF4-4AFC-4F8D-BD0D-ABA59B53AA9B}" type="slidenum">
              <a:rPr lang="en-US" altLang="en-US" sz="1300"/>
              <a:pPr algn="r"/>
              <a:t>6</a:t>
            </a:fld>
            <a:endParaRPr lang="en-US" altLang="en-US" sz="1300"/>
          </a:p>
        </p:txBody>
      </p:sp>
      <p:sp>
        <p:nvSpPr>
          <p:cNvPr id="399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399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144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1F0A52-9526-4786-92B4-E98600EA2587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409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096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096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096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74BBAC6-E07F-4599-A06D-F5762A9F1D24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409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097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097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097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8D24CE6-4B65-4832-BCE9-78BF56463B2A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409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09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r>
              <a:rPr lang="en-US" altLang="en-US" sz="1200" smtClean="0"/>
              <a:t>We have the top and bottom of this pyramid.</a:t>
            </a:r>
          </a:p>
          <a:p>
            <a:r>
              <a:rPr lang="en-US" altLang="en-US" sz="1200" smtClean="0"/>
              <a:t>The Top:  We know where we are headed.  We are clear on our goal. </a:t>
            </a:r>
          </a:p>
          <a:p>
            <a:r>
              <a:rPr lang="en-US" altLang="en-US" sz="1200" smtClean="0"/>
              <a:t>Our common goal is to see quantitative literacy grow.</a:t>
            </a:r>
          </a:p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793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4BF134-E6F5-4D45-B862-C7258B8EF794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419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19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19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19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BC035B4-4A77-438F-AEEF-02AADEAC5ACC}" type="slidenum">
              <a:rPr lang="en-US" altLang="en-US" sz="1300"/>
              <a:pPr algn="r"/>
              <a:t>8</a:t>
            </a:fld>
            <a:endParaRPr lang="en-US" altLang="en-US" sz="1300"/>
          </a:p>
        </p:txBody>
      </p:sp>
      <p:sp>
        <p:nvSpPr>
          <p:cNvPr id="419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19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19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19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FC4D03F-3745-4724-8932-73AD8E09F6E0}" type="slidenum">
              <a:rPr lang="en-US" altLang="en-US" sz="1300"/>
              <a:pPr algn="r"/>
              <a:t>8</a:t>
            </a:fld>
            <a:endParaRPr lang="en-US" altLang="en-US" sz="1300"/>
          </a:p>
        </p:txBody>
      </p:sp>
      <p:sp>
        <p:nvSpPr>
          <p:cNvPr id="419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19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r>
              <a:rPr lang="en-US" altLang="en-US" sz="1200" smtClean="0"/>
              <a:t>We have the top and bottom of this pyramid.</a:t>
            </a:r>
          </a:p>
          <a:p>
            <a:r>
              <a:rPr lang="en-US" altLang="en-US" sz="1200" smtClean="0"/>
              <a:t>The Top:  We know where we are headed.  We are clear on our goal. </a:t>
            </a:r>
          </a:p>
          <a:p>
            <a:r>
              <a:rPr lang="en-US" altLang="en-US" sz="1200" smtClean="0"/>
              <a:t>Our common goal is to see quantitative literacy grow.</a:t>
            </a:r>
          </a:p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183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6A3F55-E493-40E2-B506-5573F3E95D9E}" type="slidenum">
              <a:rPr lang="en-US" altLang="en-US" sz="1300"/>
              <a:pPr/>
              <a:t>9</a:t>
            </a:fld>
            <a:endParaRPr lang="en-US" altLang="en-US" sz="1300"/>
          </a:p>
        </p:txBody>
      </p:sp>
      <p:sp>
        <p:nvSpPr>
          <p:cNvPr id="430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301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301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301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98C6223-9D5F-4030-883C-A708701A4CB4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430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301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302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302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7A9CF36-FD82-4A3A-8CE9-A7E590214EAB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430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30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547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C4CE9C-C0AF-45A4-883A-42170F821DFB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7812208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75E76-48C2-4968-A6E9-F9933DA420B6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1787087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002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8483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C1EC16-1183-4893-AA67-55DAF6B59C64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9106038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E5831-580B-4992-8EA7-9212D3639E4D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6053196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5A96C1-9FE3-4C7A-A3D1-65C969535445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0898095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61D27C-E34A-4E79-9A4B-6BE54910E60A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9720022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B1B4E6-A120-42C4-B2B0-43E212BE2C06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9601701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1EF68A-635F-48CB-92F3-80D37D53E599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6306558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EDFB7D-74A0-4E85-AF05-AEA8BCA6EBD9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949108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E2FB71-FE4D-4AE4-A462-0D893CF1A04C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5372458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A0B11F-DC48-4024-8C5D-F303CBB6652D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2862070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panose="020B0604020202020204" pitchFamily="34" charset="0"/>
              </a:defRPr>
            </a:lvl1pPr>
          </a:lstStyle>
          <a:p>
            <a:fld id="{7BAD9CBA-E3C5-4A1E-8B31-7638B2E829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810000" y="152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800">
                <a:latin typeface="Arial" charset="0"/>
              </a:rPr>
              <a:t>22 August 2011 ISI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5511E3BD-1D26-419E-9F94-9DCAAE35C1DC}" type="slidenum">
              <a:rPr lang="en-US" altLang="en-US" sz="1400" b="1">
                <a:latin typeface="Arial" panose="020B0604020202020204" pitchFamily="34" charset="0"/>
              </a:rPr>
              <a:pPr algn="ctr"/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981200"/>
            <a:ext cx="82613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4000" b="1" dirty="0" smtClean="0"/>
              <a:t>MILO SCHIELD,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3600" b="1" i="1" dirty="0" smtClean="0"/>
              <a:t>Augsburg College</a:t>
            </a:r>
          </a:p>
          <a:p>
            <a:pPr marL="0" indent="0" algn="ctr">
              <a:buFontTx/>
              <a:buNone/>
            </a:pPr>
            <a:endParaRPr lang="en-US" altLang="en-US" sz="2400" b="1" dirty="0" smtClean="0"/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3000" b="1" i="1" dirty="0" smtClean="0"/>
              <a:t>US Rep: International Statistical Literacy Project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3000" b="1" i="1" dirty="0" smtClean="0"/>
              <a:t>VP: National Numeracy Network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3000" b="1" i="1" dirty="0" smtClean="0"/>
              <a:t>Webmaster: www. StatLit.org</a:t>
            </a:r>
          </a:p>
          <a:p>
            <a:pPr marL="0" indent="0" algn="ctr">
              <a:buFontTx/>
              <a:buNone/>
            </a:pPr>
            <a:r>
              <a:rPr lang="en-US" altLang="en-US" sz="2800" b="1" dirty="0" smtClean="0"/>
              <a:t>August 22, </a:t>
            </a:r>
            <a:r>
              <a:rPr lang="en-US" altLang="en-US" sz="2800" b="1" dirty="0" smtClean="0"/>
              <a:t>2011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International Statistical Institute Dublin, Ireland</a:t>
            </a:r>
            <a:endParaRPr lang="en-US" altLang="en-US" sz="2800" b="1" dirty="0" smtClean="0"/>
          </a:p>
          <a:p>
            <a:pPr marL="0" indent="0" algn="ctr">
              <a:buFontTx/>
              <a:buNone/>
            </a:pPr>
            <a:r>
              <a:rPr lang="en-US" altLang="en-US" sz="2000" b="1" smtClean="0"/>
              <a:t>www.StatLit.org/pdf/2011-Schield-ISI-Slides.pdf</a:t>
            </a:r>
            <a:endParaRPr lang="en-US" altLang="en-US" sz="20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4400" b="0" smtClean="0">
                <a:latin typeface="Times New Roman" panose="02020603050405020304" pitchFamily="18" charset="0"/>
              </a:rPr>
              <a:t>Epidemiological Models</a:t>
            </a:r>
            <a:br>
              <a:rPr lang="en-US" altLang="en-US" sz="4400" b="0" smtClean="0">
                <a:latin typeface="Times New Roman" panose="02020603050405020304" pitchFamily="18" charset="0"/>
              </a:rPr>
            </a:br>
            <a:r>
              <a:rPr lang="en-US" altLang="en-US" sz="4400" b="0" smtClean="0">
                <a:latin typeface="Times New Roman" panose="02020603050405020304" pitchFamily="18" charset="0"/>
              </a:rPr>
              <a:t> Generate Spotty Statistics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8E5264-EAB0-4662-BF8D-AD95CA2AAD3C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23D22310-B140-4117-8EC9-E858EAB5A1BC}" type="slidenum">
              <a:rPr lang="en-US" altLang="en-US" sz="1400" b="1">
                <a:latin typeface="Arial" panose="020B0604020202020204" pitchFamily="34" charset="0"/>
              </a:rPr>
              <a:pPr algn="ctr"/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smtClean="0">
                <a:latin typeface="Times New Roman" panose="02020603050405020304" pitchFamily="18" charset="0"/>
              </a:rPr>
              <a:t>2.  Epidemiological statistics</a:t>
            </a:r>
            <a:br>
              <a:rPr lang="en-US" altLang="en-US" sz="3200" b="0" smtClean="0">
                <a:latin typeface="Times New Roman" panose="02020603050405020304" pitchFamily="18" charset="0"/>
              </a:rPr>
            </a:br>
            <a:r>
              <a:rPr lang="en-US" altLang="en-US" sz="3200" b="0" smtClean="0">
                <a:latin typeface="Times New Roman" panose="02020603050405020304" pitchFamily="18" charset="0"/>
              </a:rPr>
              <a:t>are easily generated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95475"/>
            <a:ext cx="8248650" cy="4648200"/>
          </a:xfrm>
        </p:spPr>
        <p:txBody>
          <a:bodyPr/>
          <a:lstStyle/>
          <a:p>
            <a:pPr marL="0" indent="0" defTabSz="454025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ym typeface="Wingdings" pitchFamily="2" charset="2"/>
              </a:rPr>
              <a:t>Two rates: complementary wholes and a common part:</a:t>
            </a:r>
          </a:p>
          <a:p>
            <a:pPr marL="0" indent="0" defTabSz="454025">
              <a:spcBef>
                <a:spcPct val="50000"/>
              </a:spcBef>
              <a:buFontTx/>
              <a:buNone/>
              <a:defRPr/>
            </a:pPr>
            <a:r>
              <a:rPr lang="en-US" sz="2800" b="1" dirty="0" smtClean="0">
                <a:sym typeface="Wingdings" pitchFamily="2" charset="2"/>
              </a:rPr>
              <a:t>Percentage attributable: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sz="2800" dirty="0" smtClean="0">
                <a:sym typeface="Wingdings" pitchFamily="2" charset="2"/>
              </a:rPr>
              <a:t> Graduation: % attributable to having educated parents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sz="2800" dirty="0" smtClean="0">
                <a:sym typeface="Wingdings" pitchFamily="2" charset="2"/>
              </a:rPr>
              <a:t> Dropouts: % attributable to having a single-parent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sz="2800" dirty="0" smtClean="0">
                <a:sym typeface="Wingdings" pitchFamily="2" charset="2"/>
              </a:rPr>
              <a:t> Incarceration: % attributable to having low IQ</a:t>
            </a:r>
          </a:p>
          <a:p>
            <a:pPr marL="287338" indent="-287338" defTabSz="454025">
              <a:spcBef>
                <a:spcPct val="25000"/>
              </a:spcBef>
              <a:buFontTx/>
              <a:buNone/>
              <a:defRPr/>
            </a:pPr>
            <a:r>
              <a:rPr lang="en-US" sz="2800" b="1" dirty="0" smtClean="0">
                <a:sym typeface="Wingdings" pitchFamily="2" charset="2"/>
              </a:rPr>
              <a:t>Cases attributable: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sz="2800" dirty="0" smtClean="0">
                <a:sym typeface="Wingdings" pitchFamily="2" charset="2"/>
              </a:rPr>
              <a:t> Premature babies attributable to mom being a smoker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sz="2800" dirty="0" smtClean="0">
                <a:sym typeface="Wingdings" pitchFamily="2" charset="2"/>
              </a:rPr>
              <a:t> Auto accidents attributable to having DWI conviction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sz="2800" dirty="0" smtClean="0">
                <a:sym typeface="Wingdings" pitchFamily="2" charset="2"/>
              </a:rPr>
              <a:t> Deaths attributable to living in US vs. Mexico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BB4F91-9601-482F-9B02-68C6FC85AEC2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E2332BD4-8ECD-41B4-AE7D-70DCBD86BCE7}" type="slidenum">
              <a:rPr lang="en-US" altLang="en-US" sz="1400" b="1">
                <a:latin typeface="Arial" panose="020B0604020202020204" pitchFamily="34" charset="0"/>
              </a:rPr>
              <a:pPr algn="ctr"/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Times New Roman" panose="02020603050405020304" pitchFamily="18" charset="0"/>
              </a:rPr>
              <a:t>Causes; Account for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905000"/>
            <a:ext cx="8562975" cy="4791075"/>
          </a:xfrm>
        </p:spPr>
        <p:txBody>
          <a:bodyPr/>
          <a:lstStyle/>
          <a:p>
            <a:pPr marL="533400" indent="-533400" defTabSz="454025"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            .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1440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9" name="Straight Connector 7"/>
          <p:cNvCxnSpPr>
            <a:cxnSpLocks noChangeShapeType="1"/>
          </p:cNvCxnSpPr>
          <p:nvPr/>
        </p:nvCxnSpPr>
        <p:spPr bwMode="auto">
          <a:xfrm>
            <a:off x="2047875" y="3603625"/>
            <a:ext cx="11588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Straight Connector 9"/>
          <p:cNvCxnSpPr>
            <a:cxnSpLocks noChangeShapeType="1"/>
          </p:cNvCxnSpPr>
          <p:nvPr/>
        </p:nvCxnSpPr>
        <p:spPr bwMode="auto">
          <a:xfrm>
            <a:off x="4067175" y="4762500"/>
            <a:ext cx="8874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Straight Connector 11"/>
          <p:cNvCxnSpPr>
            <a:cxnSpLocks noChangeShapeType="1"/>
          </p:cNvCxnSpPr>
          <p:nvPr/>
        </p:nvCxnSpPr>
        <p:spPr bwMode="auto">
          <a:xfrm>
            <a:off x="6864350" y="5745163"/>
            <a:ext cx="846138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136025-A4DD-44C8-B98E-6DA0A9FFBA58}" type="slidenum">
              <a:rPr lang="en-US" altLang="en-US" sz="1400">
                <a:latin typeface="Arial" panose="020B0604020202020204" pitchFamily="34" charset="0"/>
              </a:rPr>
              <a:pPr/>
              <a:t>12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BE83F2AD-E3C6-4D20-B0D4-B2E733EC167A}" type="slidenum">
              <a:rPr lang="en-US" altLang="en-US" sz="1400" b="1">
                <a:latin typeface="Arial" panose="020B0604020202020204" pitchFamily="34" charset="0"/>
              </a:rPr>
              <a:pPr algn="ctr"/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95475"/>
            <a:ext cx="8248650" cy="4962525"/>
          </a:xfrm>
        </p:spPr>
        <p:txBody>
          <a:bodyPr/>
          <a:lstStyle/>
          <a:p>
            <a:pPr marL="0" indent="0" defTabSz="454025">
              <a:buFontTx/>
              <a:buNone/>
              <a:tabLst>
                <a:tab pos="914400" algn="l"/>
              </a:tabLst>
            </a:pPr>
            <a:r>
              <a:rPr lang="en-US" altLang="en-US" sz="2800" smtClean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-1588"/>
            <a:ext cx="89154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3" name="Straight Connector 7"/>
          <p:cNvCxnSpPr>
            <a:cxnSpLocks noChangeShapeType="1"/>
          </p:cNvCxnSpPr>
          <p:nvPr/>
        </p:nvCxnSpPr>
        <p:spPr bwMode="auto">
          <a:xfrm>
            <a:off x="4108450" y="2155825"/>
            <a:ext cx="995363" cy="142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Straight Connector 10"/>
          <p:cNvCxnSpPr>
            <a:cxnSpLocks noChangeShapeType="1"/>
          </p:cNvCxnSpPr>
          <p:nvPr/>
        </p:nvCxnSpPr>
        <p:spPr bwMode="auto">
          <a:xfrm>
            <a:off x="2770188" y="4067175"/>
            <a:ext cx="43656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Straight Connector 14"/>
          <p:cNvCxnSpPr>
            <a:cxnSpLocks noChangeShapeType="1"/>
          </p:cNvCxnSpPr>
          <p:nvPr/>
        </p:nvCxnSpPr>
        <p:spPr bwMode="auto">
          <a:xfrm>
            <a:off x="5745163" y="6181725"/>
            <a:ext cx="7239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F702C1-1465-4ECD-A0F4-E075BEFC0879}" type="slidenum">
              <a:rPr lang="en-US" altLang="en-US" sz="1400">
                <a:latin typeface="Arial" panose="020B0604020202020204" pitchFamily="34" charset="0"/>
              </a:rPr>
              <a:pPr/>
              <a:t>13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A9C1A858-BDE8-4051-B0E6-5D3EB62F7947}" type="slidenum">
              <a:rPr lang="en-US" altLang="en-US" sz="1400" b="1">
                <a:latin typeface="Arial" panose="020B0604020202020204" pitchFamily="34" charset="0"/>
              </a:rPr>
              <a:pPr algn="ctr"/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Times New Roman" panose="02020603050405020304" pitchFamily="18" charset="0"/>
              </a:rPr>
              <a:t>2. Epidemiological statistics </a:t>
            </a:r>
            <a:br>
              <a:rPr lang="en-US" altLang="en-US" b="0" smtClean="0">
                <a:latin typeface="Times New Roman" panose="02020603050405020304" pitchFamily="18" charset="0"/>
              </a:rPr>
            </a:br>
            <a:r>
              <a:rPr lang="en-US" altLang="en-US" b="0" smtClean="0">
                <a:latin typeface="Times New Roman" panose="02020603050405020304" pitchFamily="18" charset="0"/>
              </a:rPr>
              <a:t>encourage seductive grammar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95475"/>
            <a:ext cx="8248650" cy="4648200"/>
          </a:xfrm>
        </p:spPr>
        <p:txBody>
          <a:bodyPr/>
          <a:lstStyle/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Consider these titles of news stories: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 45,000 deaths </a:t>
            </a:r>
            <a:r>
              <a:rPr lang="en-US" altLang="en-US" sz="2800" i="1" smtClean="0">
                <a:sym typeface="Wingdings" panose="05000000000000000000" pitchFamily="2" charset="2"/>
              </a:rPr>
              <a:t>attributable to</a:t>
            </a:r>
            <a:r>
              <a:rPr lang="en-US" altLang="en-US" sz="2800" smtClean="0">
                <a:sym typeface="Wingdings" panose="05000000000000000000" pitchFamily="2" charset="2"/>
              </a:rPr>
              <a:t> uninsurance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45,000 deaths </a:t>
            </a:r>
            <a:r>
              <a:rPr lang="en-US" altLang="en-US" sz="2800" i="1" smtClean="0">
                <a:sym typeface="Wingdings" panose="05000000000000000000" pitchFamily="2" charset="2"/>
              </a:rPr>
              <a:t>associated with</a:t>
            </a:r>
            <a:r>
              <a:rPr lang="en-US" altLang="en-US" sz="2800" smtClean="0">
                <a:sym typeface="Wingdings" panose="05000000000000000000" pitchFamily="2" charset="2"/>
              </a:rPr>
              <a:t> lack of insurance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Lack of insurance </a:t>
            </a:r>
            <a:r>
              <a:rPr lang="en-US" altLang="en-US" sz="2800" i="1" smtClean="0">
                <a:sym typeface="Wingdings" panose="05000000000000000000" pitchFamily="2" charset="2"/>
              </a:rPr>
              <a:t>linked to</a:t>
            </a:r>
            <a:r>
              <a:rPr lang="en-US" altLang="en-US" sz="2800" smtClean="0">
                <a:sym typeface="Wingdings" panose="05000000000000000000" pitchFamily="2" charset="2"/>
              </a:rPr>
              <a:t> 45,000 deaths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45,000 die … </a:t>
            </a:r>
            <a:r>
              <a:rPr lang="en-US" altLang="en-US" sz="2800" i="1" smtClean="0">
                <a:sym typeface="Wingdings" panose="05000000000000000000" pitchFamily="2" charset="2"/>
              </a:rPr>
              <a:t>because of</a:t>
            </a:r>
            <a:r>
              <a:rPr lang="en-US" altLang="en-US" sz="2800" smtClean="0">
                <a:sym typeface="Wingdings" panose="05000000000000000000" pitchFamily="2" charset="2"/>
              </a:rPr>
              <a:t> lack of health insurance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Lack of Health Insurance </a:t>
            </a:r>
            <a:r>
              <a:rPr lang="en-US" altLang="en-US" sz="2800" i="1" smtClean="0">
                <a:sym typeface="Wingdings" panose="05000000000000000000" pitchFamily="2" charset="2"/>
              </a:rPr>
              <a:t>Kills</a:t>
            </a:r>
            <a:r>
              <a:rPr lang="en-US" altLang="en-US" sz="2800" smtClean="0">
                <a:sym typeface="Wingdings" panose="05000000000000000000" pitchFamily="2" charset="2"/>
              </a:rPr>
              <a:t> 45,000 a Year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Lack of Health Insurance </a:t>
            </a:r>
            <a:r>
              <a:rPr lang="en-US" altLang="en-US" sz="2800" i="1" smtClean="0">
                <a:sym typeface="Wingdings" panose="05000000000000000000" pitchFamily="2" charset="2"/>
              </a:rPr>
              <a:t>cause</a:t>
            </a:r>
            <a:r>
              <a:rPr lang="en-US" altLang="en-US" sz="2800" smtClean="0">
                <a:sym typeface="Wingdings" panose="05000000000000000000" pitchFamily="2" charset="2"/>
              </a:rPr>
              <a:t> 44789 deaths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Lack of insurance </a:t>
            </a:r>
            <a:r>
              <a:rPr lang="en-US" altLang="en-US" sz="2800" i="1" smtClean="0">
                <a:sym typeface="Wingdings" panose="05000000000000000000" pitchFamily="2" charset="2"/>
              </a:rPr>
              <a:t>to blame</a:t>
            </a:r>
            <a:r>
              <a:rPr lang="en-US" altLang="en-US" sz="2800" smtClean="0">
                <a:sym typeface="Wingdings" panose="05000000000000000000" pitchFamily="2" charset="2"/>
              </a:rPr>
              <a:t> for almost 45,000 deaths</a:t>
            </a:r>
          </a:p>
          <a:p>
            <a:pPr marL="0" indent="0" defTabSz="454025">
              <a:lnSpc>
                <a:spcPct val="90000"/>
              </a:lnSpc>
              <a:buFontTx/>
              <a:buNone/>
            </a:pPr>
            <a:endParaRPr lang="en-US" altLang="en-US" sz="1800" smtClean="0">
              <a:sym typeface="Wingdings" panose="05000000000000000000" pitchFamily="2" charset="2"/>
            </a:endParaRPr>
          </a:p>
          <a:p>
            <a:pPr marL="0" indent="0" defTabSz="454025">
              <a:lnSpc>
                <a:spcPct val="90000"/>
              </a:lnSpc>
              <a:buFontTx/>
              <a:buNone/>
            </a:pPr>
            <a:r>
              <a:rPr lang="en-US" altLang="en-US" sz="1800" smtClean="0">
                <a:sym typeface="Wingdings" panose="05000000000000000000" pitchFamily="2" charset="2"/>
              </a:rPr>
              <a:t>Source: www.StatLit.org/pdf/2010SchieldICOTS.pdf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5CE3BF-FE29-4D66-AA75-3685BE124659}" type="slidenum">
              <a:rPr lang="en-US" altLang="en-US" sz="1400">
                <a:latin typeface="Arial" panose="020B0604020202020204" pitchFamily="34" charset="0"/>
              </a:rPr>
              <a:pPr/>
              <a:t>14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A2AA3DE8-6FAA-40BC-A4C8-7488A83A566A}" type="slidenum">
              <a:rPr lang="en-US" altLang="en-US" sz="1400" b="1">
                <a:latin typeface="Arial" panose="020B0604020202020204" pitchFamily="34" charset="0"/>
              </a:rPr>
              <a:pPr algn="ctr"/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smtClean="0">
                <a:latin typeface="Times New Roman" panose="02020603050405020304" pitchFamily="18" charset="0"/>
              </a:rPr>
              <a:t>3. Epidemiological models</a:t>
            </a:r>
            <a:br>
              <a:rPr lang="en-US" altLang="en-US" sz="3200" b="0" smtClean="0">
                <a:latin typeface="Times New Roman" panose="02020603050405020304" pitchFamily="18" charset="0"/>
              </a:rPr>
            </a:br>
            <a:r>
              <a:rPr lang="en-US" altLang="en-US" sz="3200" b="0" smtClean="0">
                <a:latin typeface="Times New Roman" panose="02020603050405020304" pitchFamily="18" charset="0"/>
              </a:rPr>
              <a:t>generate “spotty” statistics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0038" y="1895475"/>
            <a:ext cx="8653462" cy="4648200"/>
          </a:xfrm>
        </p:spPr>
        <p:txBody>
          <a:bodyPr/>
          <a:lstStyle/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3000" smtClean="0">
                <a:sym typeface="Wingdings" panose="05000000000000000000" pitchFamily="2" charset="2"/>
              </a:rPr>
              <a:t>Model-based numbers are sensitive to the assumptions.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3000" smtClean="0">
                <a:sym typeface="Wingdings" panose="05000000000000000000" pitchFamily="2" charset="2"/>
              </a:rPr>
              <a:t>Epidemiological models are extremely sensitive to what is – and is not – taken into account.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3000" smtClean="0">
                <a:sym typeface="Wingdings" panose="05000000000000000000" pitchFamily="2" charset="2"/>
              </a:rPr>
              <a:t>“</a:t>
            </a:r>
            <a:r>
              <a:rPr lang="en-US" altLang="en-US" sz="3000" b="1" smtClean="0">
                <a:sym typeface="Wingdings" panose="05000000000000000000" pitchFamily="2" charset="2"/>
              </a:rPr>
              <a:t>Spotty” statistics </a:t>
            </a:r>
            <a:r>
              <a:rPr lang="en-US" altLang="en-US" sz="3000" smtClean="0">
                <a:sym typeface="Wingdings" panose="05000000000000000000" pitchFamily="2" charset="2"/>
              </a:rPr>
              <a:t>are statistics generated by epidem-iological models: they conceal more than they reveal.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3000" b="1" smtClean="0">
                <a:sym typeface="Wingdings" panose="05000000000000000000" pitchFamily="2" charset="2"/>
              </a:rPr>
              <a:t>“Spotty statistics” </a:t>
            </a:r>
            <a:r>
              <a:rPr lang="en-US" altLang="en-US" sz="3000" smtClean="0">
                <a:sym typeface="Wingdings" panose="05000000000000000000" pitchFamily="2" charset="2"/>
              </a:rPr>
              <a:t>look like real statistics, but they are model-based.  They look like they identify real causes, </a:t>
            </a:r>
            <a:br>
              <a:rPr lang="en-US" altLang="en-US" sz="3000" smtClean="0">
                <a:sym typeface="Wingdings" panose="05000000000000000000" pitchFamily="2" charset="2"/>
              </a:rPr>
            </a:br>
            <a:r>
              <a:rPr lang="en-US" altLang="en-US" sz="3000" smtClean="0">
                <a:sym typeface="Wingdings" panose="05000000000000000000" pitchFamily="2" charset="2"/>
              </a:rPr>
              <a:t>but they merely indicate the size of an association.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CCF07C-43EC-4278-9C86-872F1EA440A9}" type="slidenum">
              <a:rPr lang="en-US" altLang="en-US" sz="1400">
                <a:latin typeface="Arial" panose="020B0604020202020204" pitchFamily="34" charset="0"/>
              </a:rPr>
              <a:pPr/>
              <a:t>15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254ABA3C-30CE-4900-8804-8092DCF513A6}" type="slidenum">
              <a:rPr lang="en-US" altLang="en-US" sz="1400" b="1">
                <a:latin typeface="Arial" panose="020B0604020202020204" pitchFamily="34" charset="0"/>
              </a:rPr>
              <a:pPr algn="ctr"/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smtClean="0">
                <a:latin typeface="Times New Roman" panose="02020603050405020304" pitchFamily="18" charset="0"/>
              </a:rPr>
              <a:t>3.  “Spotty” statistics are very </a:t>
            </a:r>
            <a:br>
              <a:rPr lang="en-US" altLang="en-US" sz="3200" b="0" smtClean="0">
                <a:latin typeface="Times New Roman" panose="02020603050405020304" pitchFamily="18" charset="0"/>
              </a:rPr>
            </a:br>
            <a:r>
              <a:rPr lang="en-US" altLang="en-US" sz="3200" b="0" smtClean="0">
                <a:latin typeface="Times New Roman" panose="02020603050405020304" pitchFamily="18" charset="0"/>
              </a:rPr>
              <a:t>sensitive to assumptions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95475"/>
            <a:ext cx="8345488" cy="4648200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altLang="en-US" sz="2800" b="1" smtClean="0"/>
              <a:t>2004: 400,000 deaths attributable to obesity.</a:t>
            </a:r>
            <a:br>
              <a:rPr lang="en-US" altLang="en-US" sz="2800" b="1" smtClean="0"/>
            </a:br>
            <a:r>
              <a:rPr lang="en-US" altLang="en-US" sz="2800" smtClean="0"/>
              <a:t>“</a:t>
            </a:r>
            <a:r>
              <a:rPr lang="en-US" altLang="en-US" sz="2800" i="1" smtClean="0"/>
              <a:t>Obesity might soon pass smoking as the country's leading cause of preventable death</a:t>
            </a:r>
            <a:r>
              <a:rPr lang="en-US" altLang="en-US" sz="2800" smtClean="0"/>
              <a:t>.”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altLang="en-US" sz="2800" b="1" smtClean="0"/>
              <a:t>2005: 27,000 deaths attributable to obesity. </a:t>
            </a:r>
            <a:br>
              <a:rPr lang="en-US" altLang="en-US" sz="2800" b="1" smtClean="0"/>
            </a:br>
            <a:r>
              <a:rPr lang="en-US" altLang="en-US" sz="2800" smtClean="0"/>
              <a:t>This finding </a:t>
            </a:r>
            <a:r>
              <a:rPr lang="en-US" altLang="en-US" sz="2800" b="1" smtClean="0"/>
              <a:t>transformed obesity from fearsome killer to pitiable also-ran</a:t>
            </a:r>
            <a:r>
              <a:rPr lang="en-US" altLang="en-US" sz="2800" smtClean="0"/>
              <a:t>, ranked in 7th place.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41313" y="4995863"/>
            <a:ext cx="72326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ym typeface="Wingdings" panose="05000000000000000000" pitchFamily="2" charset="2"/>
              </a:rPr>
              <a:t>What changed?  Perhaps they took something into account that is closely associated with death rates.  Something such as age ... 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BC4852-48CD-4573-A811-305961F7F415}" type="slidenum">
              <a:rPr lang="en-US" altLang="en-US" sz="1400">
                <a:latin typeface="Arial" panose="020B0604020202020204" pitchFamily="34" charset="0"/>
              </a:rPr>
              <a:pPr/>
              <a:t>16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F3520610-C229-458D-B23A-2D58F756D9F0}" type="slidenum">
              <a:rPr lang="en-US" altLang="en-US" sz="1400" b="1">
                <a:latin typeface="Arial" panose="020B0604020202020204" pitchFamily="34" charset="0"/>
              </a:rPr>
              <a:pPr algn="ctr"/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smtClean="0">
                <a:latin typeface="Times New Roman" panose="02020603050405020304" pitchFamily="18" charset="0"/>
              </a:rPr>
              <a:t>3.  “Spotty” statistics are hard to detect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9113" y="1895475"/>
            <a:ext cx="8215312" cy="4648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/>
              <a:t>Spotty statistics – epidemiologically-based statistics – are common – but hidden – in the news.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• They have no unique grammar or keywords.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• They look plausible -- coroners might count them.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• We treat counts as facts.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• Journalists and politicians don’t question them.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• We don’t question them.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F07DC0-F222-45BF-A2B9-24963951B8A0}" type="slidenum">
              <a:rPr lang="en-US" altLang="en-US" sz="1400">
                <a:latin typeface="Arial" panose="020B0604020202020204" pitchFamily="34" charset="0"/>
              </a:rPr>
              <a:pPr/>
              <a:t>17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5511DC36-09D3-46A3-8581-1BFC0B26F1CD}" type="slidenum">
              <a:rPr lang="en-US" altLang="en-US" sz="1400" b="1">
                <a:latin typeface="Arial" panose="020B0604020202020204" pitchFamily="34" charset="0"/>
              </a:rPr>
              <a:pPr algn="ctr"/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smtClean="0">
                <a:latin typeface="Times New Roman" panose="02020603050405020304" pitchFamily="18" charset="0"/>
              </a:rPr>
              <a:t>3. Statistical education should </a:t>
            </a:r>
            <a:br>
              <a:rPr lang="en-US" altLang="en-US" sz="3200" b="0" smtClean="0">
                <a:latin typeface="Times New Roman" panose="02020603050405020304" pitchFamily="18" charset="0"/>
              </a:rPr>
            </a:br>
            <a:r>
              <a:rPr lang="en-US" altLang="en-US" sz="3200" b="0" smtClean="0">
                <a:latin typeface="Times New Roman" panose="02020603050405020304" pitchFamily="18" charset="0"/>
              </a:rPr>
              <a:t>focus more on “spotty statistics”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09763"/>
            <a:ext cx="8248650" cy="4648200"/>
          </a:xfrm>
        </p:spPr>
        <p:txBody>
          <a:bodyPr/>
          <a:lstStyle/>
          <a:p>
            <a:pPr marL="0" indent="0" algn="ctr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By remaining silent on these “spotty” statistics,</a:t>
            </a:r>
          </a:p>
          <a:p>
            <a:pPr marL="0" indent="0" algn="ctr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smtClean="0">
                <a:sym typeface="Wingdings" panose="05000000000000000000" pitchFamily="2" charset="2"/>
              </a:rPr>
              <a:t>the most common type of model-based statistics in the everyday media</a:t>
            </a:r>
            <a:r>
              <a:rPr lang="en-US" altLang="en-US" smtClean="0">
                <a:sym typeface="Wingdings" panose="05000000000000000000" pitchFamily="2" charset="2"/>
              </a:rPr>
              <a:t>,</a:t>
            </a:r>
          </a:p>
          <a:p>
            <a:pPr marL="0" indent="0" algn="ctr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 </a:t>
            </a:r>
            <a:br>
              <a:rPr lang="en-US" altLang="en-US" smtClean="0">
                <a:sym typeface="Wingdings" panose="05000000000000000000" pitchFamily="2" charset="2"/>
              </a:rPr>
            </a:br>
            <a:r>
              <a:rPr lang="en-US" altLang="en-US" smtClean="0">
                <a:sym typeface="Wingdings" panose="05000000000000000000" pitchFamily="2" charset="2"/>
              </a:rPr>
              <a:t>statistical education may be seen as an archaic subject stuck in the 20</a:t>
            </a:r>
            <a:r>
              <a:rPr lang="en-US" altLang="en-US" baseline="30000" smtClean="0">
                <a:sym typeface="Wingdings" panose="05000000000000000000" pitchFamily="2" charset="2"/>
              </a:rPr>
              <a:t>th</a:t>
            </a:r>
            <a:r>
              <a:rPr lang="en-US" altLang="en-US" smtClean="0">
                <a:sym typeface="Wingdings" panose="05000000000000000000" pitchFamily="2" charset="2"/>
              </a:rPr>
              <a:t> century fields </a:t>
            </a:r>
            <a:br>
              <a:rPr lang="en-US" altLang="en-US" smtClean="0">
                <a:sym typeface="Wingdings" panose="05000000000000000000" pitchFamily="2" charset="2"/>
              </a:rPr>
            </a:br>
            <a:r>
              <a:rPr lang="en-US" altLang="en-US" smtClean="0">
                <a:sym typeface="Wingdings" panose="05000000000000000000" pitchFamily="2" charset="2"/>
              </a:rPr>
              <a:t>of Fisher’s </a:t>
            </a:r>
            <a:r>
              <a:rPr lang="en-US" altLang="en-US" smtClean="0"/>
              <a:t>Rothamsted agricultural station.</a:t>
            </a:r>
            <a:endParaRPr lang="en-US" altLang="en-US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49D8D0-3BC8-4EC2-9637-0C49BE452A1C}" type="slidenum">
              <a:rPr lang="en-US" altLang="en-US" sz="1400">
                <a:latin typeface="Arial" panose="020B0604020202020204" pitchFamily="34" charset="0"/>
              </a:rPr>
              <a:pPr/>
              <a:t>18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19297C1C-D534-47E8-9566-BDC71E9AFBD5}" type="slidenum">
              <a:rPr lang="en-US" altLang="en-US" sz="1400" b="1">
                <a:latin typeface="Arial" panose="020B0604020202020204" pitchFamily="34" charset="0"/>
              </a:rPr>
              <a:pPr algn="ctr"/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Times New Roman" panose="02020603050405020304" pitchFamily="18" charset="0"/>
              </a:rPr>
              <a:t>4.  Statistical Literacy focuses on </a:t>
            </a:r>
            <a:br>
              <a:rPr lang="en-US" altLang="en-US" b="0" smtClean="0">
                <a:latin typeface="Times New Roman" panose="02020603050405020304" pitchFamily="18" charset="0"/>
              </a:rPr>
            </a:br>
            <a:r>
              <a:rPr lang="en-US" altLang="en-US" b="0" smtClean="0">
                <a:latin typeface="Times New Roman" panose="02020603050405020304" pitchFamily="18" charset="0"/>
              </a:rPr>
              <a:t>numbers in the everyday media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95475"/>
            <a:ext cx="8248650" cy="4648200"/>
          </a:xfrm>
        </p:spPr>
        <p:txBody>
          <a:bodyPr/>
          <a:lstStyle/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smtClean="0"/>
              <a:t>Statistical literacy</a:t>
            </a:r>
            <a:r>
              <a:rPr lang="en-US" altLang="en-US" smtClean="0"/>
              <a:t> is the ability to read and interpret summary statistics in the everyday media: in graphs, tables, statements, surveys </a:t>
            </a:r>
            <a:br>
              <a:rPr lang="en-US" altLang="en-US" smtClean="0"/>
            </a:br>
            <a:r>
              <a:rPr lang="en-US" altLang="en-US" smtClean="0"/>
              <a:t>and studies.   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Statistical literacy studies the use and misuse of “spotty statistics” in the everyday media.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7EEC50-C7ED-4670-8904-DC03B7334E9D}" type="slidenum">
              <a:rPr lang="en-US" altLang="en-US" sz="1400">
                <a:latin typeface="Arial" panose="020B0604020202020204" pitchFamily="34" charset="0"/>
              </a:rPr>
              <a:pPr/>
              <a:t>19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7FA61E1C-9C85-4BC7-9A10-2A5E43510E37}" type="slidenum">
              <a:rPr lang="en-US" altLang="en-US" sz="1400" b="1">
                <a:latin typeface="Arial" panose="020B0604020202020204" pitchFamily="34" charset="0"/>
              </a:rPr>
              <a:pPr algn="ctr"/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Times New Roman" panose="02020603050405020304" pitchFamily="18" charset="0"/>
              </a:rPr>
              <a:t>4. Statistical Educators Should </a:t>
            </a:r>
            <a:br>
              <a:rPr lang="en-US" altLang="en-US" b="0" smtClean="0">
                <a:latin typeface="Times New Roman" panose="02020603050405020304" pitchFamily="18" charset="0"/>
              </a:rPr>
            </a:br>
            <a:r>
              <a:rPr lang="en-US" altLang="en-US" b="0" smtClean="0">
                <a:latin typeface="Times New Roman" panose="02020603050405020304" pitchFamily="18" charset="0"/>
              </a:rPr>
              <a:t>Promote Statistical Literacy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95475"/>
            <a:ext cx="8248650" cy="4648200"/>
          </a:xfrm>
        </p:spPr>
        <p:txBody>
          <a:bodyPr/>
          <a:lstStyle/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600" smtClean="0">
                <a:sym typeface="Wingdings" panose="05000000000000000000" pitchFamily="2" charset="2"/>
              </a:rPr>
              <a:t>Almost 20% of US four-year colleges offer 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a course in statistical literacy.  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600" smtClean="0">
                <a:sym typeface="Wingdings" panose="05000000000000000000" pitchFamily="2" charset="2"/>
              </a:rPr>
              <a:t>Statistical educators may say </a:t>
            </a:r>
            <a:br>
              <a:rPr lang="en-US" altLang="en-US" sz="3600" smtClean="0">
                <a:sym typeface="Wingdings" panose="05000000000000000000" pitchFamily="2" charset="2"/>
              </a:rPr>
            </a:br>
            <a:r>
              <a:rPr lang="en-US" altLang="en-US" sz="3600" smtClean="0">
                <a:sym typeface="Wingdings" panose="05000000000000000000" pitchFamily="2" charset="2"/>
              </a:rPr>
              <a:t>	“</a:t>
            </a:r>
            <a:r>
              <a:rPr lang="en-US" altLang="en-US" sz="3600" i="1" smtClean="0">
                <a:sym typeface="Wingdings" panose="05000000000000000000" pitchFamily="2" charset="2"/>
              </a:rPr>
              <a:t>This is not our job</a:t>
            </a:r>
            <a:r>
              <a:rPr lang="en-US" altLang="en-US" sz="3600" smtClean="0">
                <a:sym typeface="Wingdings" panose="05000000000000000000" pitchFamily="2" charset="2"/>
              </a:rPr>
              <a:t>.”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9113" y="4579938"/>
            <a:ext cx="78200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4025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4025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4025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4025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4025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 b="1">
                <a:sym typeface="Wingdings" panose="05000000000000000000" pitchFamily="2" charset="2"/>
              </a:rPr>
              <a:t>But if not you, then who?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>
                <a:sym typeface="Wingdings" panose="05000000000000000000" pitchFamily="2" charset="2"/>
              </a:rPr>
              <a:t/>
            </a:r>
            <a:br>
              <a:rPr lang="en-US" altLang="en-US" sz="1200" b="1">
                <a:sym typeface="Wingdings" panose="05000000000000000000" pitchFamily="2" charset="2"/>
              </a:rPr>
            </a:br>
            <a:r>
              <a:rPr lang="en-US" altLang="en-US" sz="3600" b="1">
                <a:sym typeface="Wingdings" panose="05000000000000000000" pitchFamily="2" charset="2"/>
              </a:rPr>
              <a:t>If not now, then when?</a:t>
            </a:r>
            <a:endParaRPr lang="en-US" altLang="en-US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8249E4-20A9-4848-B27F-044EE8D0AFD1}" type="slidenum">
              <a:rPr lang="en-US" altLang="en-US" sz="1400">
                <a:latin typeface="Arial" panose="020B0604020202020204" pitchFamily="34" charset="0"/>
              </a:rPr>
              <a:pPr/>
              <a:t>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AF42861A-2550-46E1-93DB-E2EE7A705946}" type="slidenum">
              <a:rPr lang="en-US" altLang="en-US" sz="1400" b="1">
                <a:latin typeface="Arial" panose="020B0604020202020204" pitchFamily="34" charset="0"/>
              </a:rPr>
              <a:pPr algn="ctr"/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Times New Roman" panose="02020603050405020304" pitchFamily="18" charset="0"/>
              </a:rPr>
              <a:t>1.  Linear-model statistics are </a:t>
            </a:r>
            <a:br>
              <a:rPr lang="en-US" altLang="en-US" b="0" smtClean="0">
                <a:latin typeface="Times New Roman" panose="02020603050405020304" pitchFamily="18" charset="0"/>
              </a:rPr>
            </a:br>
            <a:r>
              <a:rPr lang="en-US" altLang="en-US" b="0" smtClean="0">
                <a:latin typeface="Times New Roman" panose="02020603050405020304" pitchFamily="18" charset="0"/>
              </a:rPr>
              <a:t>found in the media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defTabSz="454025">
              <a:spcBef>
                <a:spcPts val="1800"/>
              </a:spcBef>
            </a:pPr>
            <a:r>
              <a:rPr lang="en-US" altLang="en-US" sz="2800" smtClean="0">
                <a:sym typeface="Wingdings" panose="05000000000000000000" pitchFamily="2" charset="2"/>
              </a:rPr>
              <a:t>  “the rate of  [Alzheimer’s] decline unfolded 4 percent more quickly </a:t>
            </a:r>
            <a:r>
              <a:rPr lang="en-US" altLang="en-US" sz="2800" i="1" smtClean="0">
                <a:sym typeface="Wingdings" panose="05000000000000000000" pitchFamily="2" charset="2"/>
              </a:rPr>
              <a:t>for each</a:t>
            </a:r>
            <a:r>
              <a:rPr lang="en-US" altLang="en-US" sz="2800" smtClean="0">
                <a:sym typeface="Wingdings" panose="05000000000000000000" pitchFamily="2" charset="2"/>
              </a:rPr>
              <a:t> additional year of education.” Reuters 10/22/2007. </a:t>
            </a:r>
          </a:p>
          <a:p>
            <a:pPr marL="0" indent="0" defTabSz="454025">
              <a:spcBef>
                <a:spcPts val="1800"/>
              </a:spcBef>
            </a:pPr>
            <a:r>
              <a:rPr lang="en-US" altLang="en-US" sz="2800" smtClean="0">
                <a:sym typeface="Wingdings" panose="05000000000000000000" pitchFamily="2" charset="2"/>
              </a:rPr>
              <a:t>  “</a:t>
            </a:r>
            <a:r>
              <a:rPr lang="en-US" altLang="en-US" sz="2800" i="1" smtClean="0">
                <a:sym typeface="Wingdings" panose="05000000000000000000" pitchFamily="2" charset="2"/>
              </a:rPr>
              <a:t>For every</a:t>
            </a:r>
            <a:r>
              <a:rPr lang="en-US" altLang="en-US" sz="2800" smtClean="0">
                <a:sym typeface="Wingdings" panose="05000000000000000000" pitchFamily="2" charset="2"/>
              </a:rPr>
              <a:t> can or glass of sugar-sweetened beverage a child drank [a day] …, a child’s … chance of becoming obese increased 60%.” The Lancet, 2001; 357:505-508. </a:t>
            </a:r>
          </a:p>
          <a:p>
            <a:pPr marL="0" indent="0" defTabSz="454025">
              <a:spcBef>
                <a:spcPts val="1800"/>
              </a:spcBef>
            </a:pPr>
            <a:r>
              <a:rPr lang="en-US" altLang="en-US" sz="2800" smtClean="0">
                <a:sym typeface="Wingdings" panose="05000000000000000000" pitchFamily="2" charset="2"/>
              </a:rPr>
              <a:t>  “</a:t>
            </a:r>
            <a:r>
              <a:rPr lang="en-US" altLang="en-US" sz="2800" i="1" smtClean="0">
                <a:sym typeface="Wingdings" panose="05000000000000000000" pitchFamily="2" charset="2"/>
              </a:rPr>
              <a:t>each</a:t>
            </a:r>
            <a:r>
              <a:rPr lang="en-US" altLang="en-US" sz="2800" smtClean="0">
                <a:sym typeface="Wingdings" panose="05000000000000000000" pitchFamily="2" charset="2"/>
              </a:rPr>
              <a:t> hour of television watched per day at ages 1-3 increases the risk of attention problems, such as ADHD, by almost 10 percent at age 7.” Science Daily 4/6/2004.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572A17-1A62-4047-AD64-CC61BD716188}" type="slidenum">
              <a:rPr lang="en-US" altLang="en-US" sz="1400">
                <a:latin typeface="Arial" panose="020B0604020202020204" pitchFamily="34" charset="0"/>
              </a:rPr>
              <a:pPr/>
              <a:t>20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0EB51919-84B9-4EAA-A495-DC0538E0D91D}" type="slidenum">
              <a:rPr lang="en-US" altLang="en-US" sz="1400" b="1">
                <a:latin typeface="Arial" panose="020B0604020202020204" pitchFamily="34" charset="0"/>
              </a:rPr>
              <a:pPr algn="ctr"/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Times New Roman" panose="02020603050405020304" pitchFamily="18" charset="0"/>
              </a:rPr>
              <a:t>Bibliography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95475"/>
            <a:ext cx="8248650" cy="4648200"/>
          </a:xfrm>
        </p:spPr>
        <p:txBody>
          <a:bodyPr/>
          <a:lstStyle/>
          <a:p>
            <a:pPr marL="463550" indent="-463550">
              <a:buFontTx/>
              <a:buNone/>
            </a:pPr>
            <a:r>
              <a:rPr lang="en-US" altLang="en-US" sz="2400" smtClean="0"/>
              <a:t>Schield, Milo (2009). Confound Those Speculative Statistics. </a:t>
            </a:r>
            <a:r>
              <a:rPr lang="en-US" altLang="en-US" sz="2400" i="1" smtClean="0"/>
              <a:t>2009 American Statistical Association Proceedings of the Section on Statistical Education. [CD-ROM] P. 4255-4266. See </a:t>
            </a:r>
            <a:r>
              <a:rPr lang="en-US" altLang="en-US" sz="2400" u="sng" smtClean="0"/>
              <a:t>www.StatLit.org/pdf/2009SchieldASA.pdf</a:t>
            </a:r>
          </a:p>
          <a:p>
            <a:pPr marL="463550" indent="-463550">
              <a:buFontTx/>
              <a:buNone/>
            </a:pPr>
            <a:endParaRPr lang="en-US" altLang="en-US" sz="2400" u="sng" smtClean="0"/>
          </a:p>
          <a:p>
            <a:pPr marL="463550" indent="-463550">
              <a:buFontTx/>
              <a:buNone/>
            </a:pPr>
            <a:r>
              <a:rPr lang="en-US" altLang="en-US" sz="2400" smtClean="0"/>
              <a:t>Schield, Milo (2010). Assessing Statistical Literacy: TAKE CARE in </a:t>
            </a:r>
            <a:r>
              <a:rPr lang="en-US" altLang="en-US" sz="2400" i="1" smtClean="0"/>
              <a:t>Assessment Methods in Statistical Education: An International Perspective. Edited by P. Bidgood, N. Hunt and F. Joliffe. </a:t>
            </a:r>
            <a:r>
              <a:rPr lang="en-US" altLang="en-US" sz="2400" smtClean="0"/>
              <a:t>Wiley Publishers, Ch. 11, p. 133-152. Excerpts: </a:t>
            </a:r>
            <a:r>
              <a:rPr lang="en-US" altLang="en-US" sz="2000" u="sng" smtClean="0"/>
              <a:t>www.statlit.org/pdf/2010SchieldExcerptsAssessingStatisticalLiteracy.pdf</a:t>
            </a:r>
          </a:p>
          <a:p>
            <a:pPr marL="463550" indent="-463550">
              <a:buFontTx/>
              <a:buNone/>
            </a:pPr>
            <a:endParaRPr lang="en-US" altLang="en-US" sz="2400" smtClean="0">
              <a:sym typeface="Wingdings" panose="05000000000000000000" pitchFamily="2" charset="2"/>
            </a:endParaRPr>
          </a:p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1857DD-2673-48D4-BA11-C18CC5A7F900}" type="slidenum">
              <a:rPr lang="en-US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2E484E4E-211B-4E40-B0E5-7313B0296144}" type="slidenum">
              <a:rPr lang="en-US" altLang="en-US" sz="1400" b="1">
                <a:latin typeface="Arial" panose="020B0604020202020204" pitchFamily="34" charset="0"/>
              </a:rPr>
              <a:pPr algn="ctr"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smtClean="0">
                <a:latin typeface="Times New Roman" panose="02020603050405020304" pitchFamily="18" charset="0"/>
              </a:rPr>
              <a:t>2. Epidemiological-model statistics</a:t>
            </a:r>
            <a:br>
              <a:rPr lang="en-US" altLang="en-US" sz="3200" b="0" smtClean="0">
                <a:latin typeface="Times New Roman" panose="02020603050405020304" pitchFamily="18" charset="0"/>
              </a:rPr>
            </a:br>
            <a:r>
              <a:rPr lang="en-US" altLang="en-US" sz="3200" b="0" smtClean="0">
                <a:latin typeface="Times New Roman" panose="02020603050405020304" pitchFamily="18" charset="0"/>
              </a:rPr>
              <a:t>are also found in the media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95475"/>
            <a:ext cx="8248650" cy="4648200"/>
          </a:xfrm>
        </p:spPr>
        <p:txBody>
          <a:bodyPr/>
          <a:lstStyle/>
          <a:p>
            <a:pPr marL="533400" indent="-533400" algn="ctr" defTabSz="454025">
              <a:spcBef>
                <a:spcPct val="50000"/>
              </a:spcBef>
              <a:buFontTx/>
              <a:buNone/>
            </a:pPr>
            <a:r>
              <a:rPr lang="en-US" altLang="en-US" b="1" smtClean="0">
                <a:sym typeface="Wingdings" panose="05000000000000000000" pitchFamily="2" charset="2"/>
              </a:rPr>
              <a:t>.</a:t>
            </a:r>
            <a:endParaRPr lang="en-US" altLang="en-US" smtClean="0">
              <a:sym typeface="Wingdings" panose="05000000000000000000" pitchFamily="2" charset="2"/>
            </a:endParaRP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025"/>
            <a:ext cx="91440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0A77E2-5C11-4494-A0D1-2BEF51826E34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A7A351C8-1C84-4077-A6DB-4DA74E3FC447}" type="slidenum">
              <a:rPr lang="en-US" altLang="en-US" sz="1400" b="1">
                <a:latin typeface="Arial" panose="020B0604020202020204" pitchFamily="34" charset="0"/>
              </a:rPr>
              <a:pPr algn="ctr"/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2.  How Epidemiological Models 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Generate Statistics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7338" y="1909763"/>
            <a:ext cx="8856662" cy="4648200"/>
          </a:xfrm>
        </p:spPr>
        <p:txBody>
          <a:bodyPr/>
          <a:lstStyle/>
          <a:p>
            <a:pPr marL="533400" indent="-533400" defTabSz="454025">
              <a:spcBef>
                <a:spcPct val="50000"/>
              </a:spcBef>
              <a:buFontTx/>
              <a:buNone/>
              <a:defRPr/>
            </a:pPr>
            <a:r>
              <a:rPr lang="en-US" dirty="0" smtClean="0"/>
              <a:t>Percentage </a:t>
            </a:r>
            <a:r>
              <a:rPr lang="en-US" i="1" dirty="0" smtClean="0"/>
              <a:t>Attributed</a:t>
            </a:r>
            <a:r>
              <a:rPr lang="en-US" dirty="0" smtClean="0"/>
              <a:t> to Exposure = 100% * (</a:t>
            </a:r>
            <a:r>
              <a:rPr lang="en-US" dirty="0" err="1" smtClean="0"/>
              <a:t>RateExposed</a:t>
            </a:r>
            <a:r>
              <a:rPr lang="en-US" dirty="0" smtClean="0"/>
              <a:t> – </a:t>
            </a:r>
            <a:r>
              <a:rPr lang="en-US" dirty="0" err="1" smtClean="0"/>
              <a:t>RateControl</a:t>
            </a:r>
            <a:r>
              <a:rPr lang="en-US" dirty="0" smtClean="0"/>
              <a:t>)/</a:t>
            </a:r>
            <a:r>
              <a:rPr lang="en-US" dirty="0" err="1" smtClean="0"/>
              <a:t>RateExposed</a:t>
            </a: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Consider these death rates:</a:t>
            </a:r>
          </a:p>
          <a:p>
            <a:pPr>
              <a:buFontTx/>
              <a:buNone/>
              <a:defRPr/>
            </a:pPr>
            <a:r>
              <a:rPr lang="en-US" dirty="0" smtClean="0"/>
              <a:t>• 10% for a city hospital (4% for a rural hospital).</a:t>
            </a:r>
          </a:p>
          <a:p>
            <a:pPr>
              <a:buFontTx/>
              <a:buNone/>
              <a:defRPr/>
            </a:pPr>
            <a:r>
              <a:rPr lang="en-US" dirty="0" smtClean="0"/>
              <a:t>Based on this, one can say</a:t>
            </a:r>
          </a:p>
          <a:p>
            <a:pPr>
              <a:buFontTx/>
              <a:buNone/>
              <a:defRPr/>
            </a:pPr>
            <a:r>
              <a:rPr lang="en-US" dirty="0" smtClean="0"/>
              <a:t>• “60% of the deaths at city hospital</a:t>
            </a:r>
          </a:p>
          <a:p>
            <a:pPr>
              <a:buFontTx/>
              <a:buNone/>
              <a:defRPr/>
            </a:pPr>
            <a:r>
              <a:rPr lang="en-US" dirty="0" smtClean="0"/>
              <a:t>are </a:t>
            </a:r>
            <a:r>
              <a:rPr lang="en-US" b="1" i="1" dirty="0" smtClean="0"/>
              <a:t>attributed to that hospital.”</a:t>
            </a:r>
          </a:p>
          <a:p>
            <a:pPr>
              <a:buFontTx/>
              <a:buNone/>
              <a:defRPr/>
            </a:pPr>
            <a:r>
              <a:rPr lang="en-US" dirty="0" smtClean="0"/>
              <a:t>• Excess / Higher = (10% - 4%)/10% = 60%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CDADBC-DF17-4BD8-A192-5C4DC29A2568}" type="slidenum">
              <a:rPr lang="en-US" altLang="en-US" sz="1400">
                <a:latin typeface="Arial" panose="020B0604020202020204" pitchFamily="34" charset="0"/>
              </a:rPr>
              <a:pPr/>
              <a:t>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887C0A05-06B5-4F0F-8448-6B6AE0C3273B}" type="slidenum">
              <a:rPr lang="en-US" altLang="en-US" sz="1400" b="1">
                <a:latin typeface="Arial" panose="020B0604020202020204" pitchFamily="34" charset="0"/>
              </a:rPr>
              <a:pPr algn="ctr"/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2.  How Epidemiological Models 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Generate Statistics #2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7338" y="1909763"/>
            <a:ext cx="8856662" cy="4648200"/>
          </a:xfrm>
        </p:spPr>
        <p:txBody>
          <a:bodyPr/>
          <a:lstStyle/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If lung-cancer deaths are 10 times as prevalent for smokers as for non-smokers, then </a:t>
            </a:r>
            <a:r>
              <a:rPr lang="en-US" altLang="en-US" b="1" smtClean="0">
                <a:sym typeface="Wingdings" panose="05000000000000000000" pitchFamily="2" charset="2"/>
              </a:rPr>
              <a:t>90%</a:t>
            </a:r>
            <a:r>
              <a:rPr lang="en-US" altLang="en-US" smtClean="0">
                <a:sym typeface="Wingdings" panose="05000000000000000000" pitchFamily="2" charset="2"/>
              </a:rPr>
              <a:t> of smoker lung-cancer deaths are </a:t>
            </a:r>
            <a:r>
              <a:rPr lang="en-US" altLang="en-US" i="1" smtClean="0">
                <a:sym typeface="Wingdings" panose="05000000000000000000" pitchFamily="2" charset="2"/>
              </a:rPr>
              <a:t>attributable</a:t>
            </a:r>
            <a:r>
              <a:rPr lang="en-US" altLang="en-US" smtClean="0">
                <a:sym typeface="Wingdings" panose="05000000000000000000" pitchFamily="2" charset="2"/>
              </a:rPr>
              <a:t> to smoking.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Suppose the </a:t>
            </a:r>
            <a:r>
              <a:rPr lang="en-US" altLang="en-US" i="1" smtClean="0">
                <a:sym typeface="Wingdings" panose="05000000000000000000" pitchFamily="2" charset="2"/>
              </a:rPr>
              <a:t>coroner-certified </a:t>
            </a:r>
            <a:r>
              <a:rPr lang="en-US" altLang="en-US" smtClean="0">
                <a:sym typeface="Wingdings" panose="05000000000000000000" pitchFamily="2" charset="2"/>
              </a:rPr>
              <a:t>lung-cancer deaths among smokers number </a:t>
            </a:r>
            <a:r>
              <a:rPr lang="en-US" altLang="en-US" b="1" smtClean="0">
                <a:sym typeface="Wingdings" panose="05000000000000000000" pitchFamily="2" charset="2"/>
              </a:rPr>
              <a:t>100,000</a:t>
            </a:r>
            <a:r>
              <a:rPr lang="en-US" altLang="en-US" smtClean="0">
                <a:sym typeface="Wingdings" panose="05000000000000000000" pitchFamily="2" charset="2"/>
              </a:rPr>
              <a:t>.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The lung-cancer deaths among smokers </a:t>
            </a:r>
            <a:r>
              <a:rPr lang="en-US" altLang="en-US" i="1" smtClean="0">
                <a:sym typeface="Wingdings" panose="05000000000000000000" pitchFamily="2" charset="2"/>
              </a:rPr>
              <a:t>attributable</a:t>
            </a:r>
            <a:r>
              <a:rPr lang="en-US" altLang="en-US" smtClean="0">
                <a:sym typeface="Wingdings" panose="05000000000000000000" pitchFamily="2" charset="2"/>
              </a:rPr>
              <a:t> to smoking number 90,000:  </a:t>
            </a:r>
            <a:r>
              <a:rPr lang="en-US" altLang="en-US" b="1" smtClean="0">
                <a:sym typeface="Wingdings" panose="05000000000000000000" pitchFamily="2" charset="2"/>
              </a:rPr>
              <a:t>90% of 100,000</a:t>
            </a:r>
            <a:r>
              <a:rPr lang="en-US" altLang="en-US" smtClean="0">
                <a:sym typeface="Wingdings" panose="05000000000000000000" pitchFamily="2" charset="2"/>
              </a:rPr>
              <a:t>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6D7EC1-F59C-4146-8550-773BF1CAD190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1DA1E60D-5E37-41A0-A467-3F830F69437D}" type="slidenum">
              <a:rPr lang="en-US" altLang="en-US" sz="1400" b="1">
                <a:latin typeface="Arial" panose="020B0604020202020204" pitchFamily="34" charset="0"/>
              </a:rPr>
              <a:pPr algn="ctr"/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74800"/>
            <a:ext cx="8248650" cy="4968875"/>
          </a:xfrm>
          <a:solidFill>
            <a:schemeClr val="bg1"/>
          </a:solidFill>
        </p:spPr>
        <p:txBody>
          <a:bodyPr/>
          <a:lstStyle/>
          <a:p>
            <a:pPr marL="533400" indent="-533400" algn="ctr" defTabSz="454025">
              <a:spcBef>
                <a:spcPct val="50000"/>
              </a:spcBef>
              <a:buFontTx/>
              <a:buNone/>
            </a:pPr>
            <a:r>
              <a:rPr lang="en-US" altLang="en-US" b="1" smtClean="0">
                <a:sym typeface="Wingdings" panose="05000000000000000000" pitchFamily="2" charset="2"/>
              </a:rPr>
              <a:t>.</a:t>
            </a:r>
            <a:endParaRPr lang="en-US" altLang="en-US" smtClean="0">
              <a:sym typeface="Wingdings" panose="05000000000000000000" pitchFamily="2" charset="2"/>
            </a:endParaRP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0"/>
            <a:ext cx="6396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9" name="Straight Connector 7"/>
          <p:cNvCxnSpPr>
            <a:cxnSpLocks noChangeShapeType="1"/>
          </p:cNvCxnSpPr>
          <p:nvPr/>
        </p:nvCxnSpPr>
        <p:spPr bwMode="auto">
          <a:xfrm>
            <a:off x="5459413" y="750888"/>
            <a:ext cx="15970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074863"/>
            <a:ext cx="860742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5B6F58-FEBB-49EE-9103-A172D8E77ADA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2FBB90A3-4CE0-4399-938D-EE24274C3275}" type="slidenum">
              <a:rPr lang="en-US" altLang="en-US" sz="1400" b="1">
                <a:latin typeface="Arial" panose="020B0604020202020204" pitchFamily="34" charset="0"/>
              </a:rPr>
              <a:pPr algn="ctr"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Times New Roman" panose="02020603050405020304" pitchFamily="18" charset="0"/>
              </a:rPr>
              <a:t>Responsible for …</a:t>
            </a:r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0"/>
            <a:ext cx="2728912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3" name="Straight Connector 8"/>
          <p:cNvCxnSpPr>
            <a:cxnSpLocks noChangeShapeType="1"/>
          </p:cNvCxnSpPr>
          <p:nvPr/>
        </p:nvCxnSpPr>
        <p:spPr bwMode="auto">
          <a:xfrm>
            <a:off x="2565400" y="3589338"/>
            <a:ext cx="173355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Connector 10"/>
          <p:cNvCxnSpPr>
            <a:cxnSpLocks noChangeShapeType="1"/>
          </p:cNvCxnSpPr>
          <p:nvPr/>
        </p:nvCxnSpPr>
        <p:spPr bwMode="auto">
          <a:xfrm>
            <a:off x="3998913" y="5035550"/>
            <a:ext cx="8604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99710B-6FA7-4822-9F50-FFF4FDF1DA5C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A332303D-6439-4569-8488-844BD8D235FB}" type="slidenum">
              <a:rPr lang="en-US" altLang="en-US" sz="1400" b="1">
                <a:latin typeface="Arial" panose="020B0604020202020204" pitchFamily="34" charset="0"/>
              </a:rPr>
              <a:pPr algn="ctr"/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457200"/>
            <a:ext cx="7742238" cy="908050"/>
          </a:xfrm>
        </p:spPr>
        <p:txBody>
          <a:bodyPr/>
          <a:lstStyle/>
          <a:p>
            <a:r>
              <a:rPr lang="en-US" altLang="en-US" sz="3200" b="0" smtClean="0">
                <a:latin typeface="Times New Roman" panose="02020603050405020304" pitchFamily="18" charset="0"/>
              </a:rPr>
              <a:t>2.  Epidemiological statistics are common!</a:t>
            </a:r>
            <a:br>
              <a:rPr lang="en-US" altLang="en-US" sz="3200" b="0" smtClean="0">
                <a:latin typeface="Times New Roman" panose="02020603050405020304" pitchFamily="18" charset="0"/>
              </a:rPr>
            </a:br>
            <a:r>
              <a:rPr lang="en-US" altLang="en-US" sz="3200" b="0" smtClean="0">
                <a:latin typeface="Times New Roman" panose="02020603050405020304" pitchFamily="18" charset="0"/>
              </a:rPr>
              <a:t>US Annual Deaths </a:t>
            </a:r>
            <a:r>
              <a:rPr lang="en-US" altLang="en-US" sz="3200" smtClean="0">
                <a:latin typeface="Times New Roman" panose="02020603050405020304" pitchFamily="18" charset="0"/>
              </a:rPr>
              <a:t>Attributable To</a:t>
            </a:r>
            <a:r>
              <a:rPr lang="en-US" altLang="en-US" sz="3200" b="0" smtClean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1475" y="1787525"/>
            <a:ext cx="8620125" cy="5070475"/>
          </a:xfrm>
          <a:solidFill>
            <a:srgbClr val="FFFFFF"/>
          </a:solidFill>
        </p:spPr>
        <p:txBody>
          <a:bodyPr/>
          <a:lstStyle/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Smoking:     467,000            Blood pressure: 395,000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Overweight:  216,000	                   Inactivity: 191,000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Blood sugar: 190,000	        LDL cholesterol: 113,000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Dietary salt:  102,000               Low omega-3 : 84,000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/>
            </a:r>
            <a:br>
              <a:rPr lang="en-US" altLang="en-US" sz="2800" smtClean="0">
                <a:sym typeface="Wingdings" panose="05000000000000000000" pitchFamily="2" charset="2"/>
              </a:rPr>
            </a:br>
            <a:r>
              <a:rPr lang="en-US" altLang="en-US" sz="2800" smtClean="0">
                <a:sym typeface="Wingdings" panose="05000000000000000000" pitchFamily="2" charset="2"/>
              </a:rPr>
              <a:t>High dietary trans fatty acids: 82,000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Alcohol use: 64,000 (90,000 less 26,000 averted)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Low intake of fruits and vegetables: 58,000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   Low poly-unsaturated fatty acids: 15,000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endParaRPr lang="en-US" altLang="en-US" sz="2000" smtClean="0">
              <a:sym typeface="Wingdings" panose="05000000000000000000" pitchFamily="2" charset="2"/>
            </a:endParaRP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000" smtClean="0">
                <a:sym typeface="Wingdings" panose="05000000000000000000" pitchFamily="2" charset="2"/>
              </a:rPr>
              <a:t>www.emaxhealth.com/2/24/30740/</a:t>
            </a:r>
            <a:br>
              <a:rPr lang="en-US" altLang="en-US" sz="2000" smtClean="0">
                <a:sym typeface="Wingdings" panose="05000000000000000000" pitchFamily="2" charset="2"/>
              </a:rPr>
            </a:br>
            <a:r>
              <a:rPr lang="en-US" altLang="en-US" sz="2000" smtClean="0">
                <a:sym typeface="Wingdings" panose="05000000000000000000" pitchFamily="2" charset="2"/>
              </a:rPr>
              <a:t>smoking-high-blood-pressure-obesity-top-preventable-death-causes.html </a:t>
            </a:r>
          </a:p>
        </p:txBody>
      </p:sp>
      <p:cxnSp>
        <p:nvCxnSpPr>
          <p:cNvPr id="20486" name="Straight Connector 6"/>
          <p:cNvCxnSpPr>
            <a:cxnSpLocks noChangeShapeType="1"/>
          </p:cNvCxnSpPr>
          <p:nvPr/>
        </p:nvCxnSpPr>
        <p:spPr bwMode="auto">
          <a:xfrm>
            <a:off x="4818063" y="1419225"/>
            <a:ext cx="26066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639980-2F77-48F7-B751-70FC498039B8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6D1FF1A9-CDFD-4DF9-B6BD-B3E4A263A7B3}" type="slidenum">
              <a:rPr lang="en-US" altLang="en-US" sz="1400" b="1">
                <a:latin typeface="Arial" panose="020B0604020202020204" pitchFamily="34" charset="0"/>
              </a:rPr>
              <a:pPr algn="ctr"/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Times New Roman" panose="02020603050405020304" pitchFamily="18" charset="0"/>
              </a:rPr>
              <a:t>2. Web Articles Involving Deaths </a:t>
            </a:r>
            <a:br>
              <a:rPr lang="en-US" altLang="en-US" b="0" smtClean="0">
                <a:latin typeface="Times New Roman" panose="02020603050405020304" pitchFamily="18" charset="0"/>
              </a:rPr>
            </a:br>
            <a:r>
              <a:rPr lang="en-US" altLang="en-US" sz="3200" b="0" smtClean="0">
                <a:latin typeface="Times New Roman" panose="02020603050405020304" pitchFamily="18" charset="0"/>
              </a:rPr>
              <a:t>[Google matches]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5275" y="1895475"/>
            <a:ext cx="8620125" cy="4819650"/>
          </a:xfrm>
        </p:spPr>
        <p:txBody>
          <a:bodyPr/>
          <a:lstStyle/>
          <a:p>
            <a:pPr marL="533400" indent="-533400" algn="ctr" defTabSz="454025">
              <a:lnSpc>
                <a:spcPct val="90000"/>
              </a:lnSpc>
              <a:buFontTx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marL="533400" indent="-533400" algn="ctr" defTabSz="454025">
              <a:lnSpc>
                <a:spcPct val="90000"/>
              </a:lnSpc>
              <a:buFontTx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marL="533400" indent="-533400" algn="ctr" defTabSz="454025">
              <a:lnSpc>
                <a:spcPct val="90000"/>
              </a:lnSpc>
              <a:buFontTx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marL="533400" indent="-533400" algn="ctr" defTabSz="454025">
              <a:lnSpc>
                <a:spcPct val="90000"/>
              </a:lnSpc>
              <a:buFontTx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marL="533400" indent="-533400" algn="ctr" defTabSz="454025">
              <a:lnSpc>
                <a:spcPct val="90000"/>
              </a:lnSpc>
              <a:buFontTx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marL="533400" indent="-533400" algn="ctr" defTabSz="454025">
              <a:lnSpc>
                <a:spcPct val="90000"/>
              </a:lnSpc>
              <a:buFontTx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marL="533400" indent="-533400" algn="ctr" defTabSz="454025">
              <a:lnSpc>
                <a:spcPct val="90000"/>
              </a:lnSpc>
              <a:buFontTx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marL="533400" indent="-533400" algn="ctr" defTabSz="454025">
              <a:lnSpc>
                <a:spcPct val="90000"/>
              </a:lnSpc>
              <a:buFontTx/>
              <a:buNone/>
            </a:pPr>
            <a:endParaRPr lang="en-US" altLang="en-US" sz="2000" smtClean="0">
              <a:sym typeface="Wingdings" panose="05000000000000000000" pitchFamily="2" charset="2"/>
            </a:endParaRPr>
          </a:p>
          <a:p>
            <a:pPr marL="533400" indent="-533400" algn="ctr" defTabSz="454025">
              <a:lnSpc>
                <a:spcPct val="90000"/>
              </a:lnSpc>
              <a:buFontTx/>
              <a:buNone/>
            </a:pPr>
            <a:endParaRPr lang="en-US" altLang="en-US" sz="2000" smtClean="0">
              <a:sym typeface="Wingdings" panose="05000000000000000000" pitchFamily="2" charset="2"/>
            </a:endParaRPr>
          </a:p>
          <a:p>
            <a:pPr marL="533400" indent="-533400" algn="ctr" defTabSz="454025">
              <a:lnSpc>
                <a:spcPct val="90000"/>
              </a:lnSpc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Google Search (4/2011) Exact Phrase)</a:t>
            </a:r>
          </a:p>
        </p:txBody>
      </p:sp>
      <p:graphicFrame>
        <p:nvGraphicFramePr>
          <p:cNvPr id="1201157" name="Group 5"/>
          <p:cNvGraphicFramePr>
            <a:graphicFrameLocks noGrp="1"/>
          </p:cNvGraphicFramePr>
          <p:nvPr/>
        </p:nvGraphicFramePr>
        <p:xfrm>
          <a:off x="0" y="1914525"/>
          <a:ext cx="9144000" cy="3838575"/>
        </p:xfrm>
        <a:graphic>
          <a:graphicData uri="http://schemas.openxmlformats.org/drawingml/2006/table">
            <a:tbl>
              <a:tblPr/>
              <a:tblGrid>
                <a:gridCol w="1362075"/>
                <a:gridCol w="3678238"/>
                <a:gridCol w="1122362"/>
                <a:gridCol w="29813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###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WEB SEARCH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###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WEB SEARCH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deaths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associated with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591 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deaths attributed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 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deaths connected with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246 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deaths attributable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deaths linked to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 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attributable deaths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deaths because of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384 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unnecessary deaths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 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deaths due to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363 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excess deaths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 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deaths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caused by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 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premature deaths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0" name="Left Brace 6"/>
          <p:cNvSpPr>
            <a:spLocks/>
          </p:cNvSpPr>
          <p:nvPr/>
        </p:nvSpPr>
        <p:spPr bwMode="auto">
          <a:xfrm>
            <a:off x="3671888" y="2387600"/>
            <a:ext cx="1800225" cy="3440113"/>
          </a:xfrm>
          <a:prstGeom prst="leftBrace">
            <a:avLst>
              <a:gd name="adj1" fmla="val 8343"/>
              <a:gd name="adj2" fmla="val 7595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66135</TotalTime>
  <Words>2722</Words>
  <Application>Microsoft Office PowerPoint</Application>
  <PresentationFormat>Letter Paper (8.5x11 in)</PresentationFormat>
  <Paragraphs>681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Times New Roman</vt:lpstr>
      <vt:lpstr>Arial</vt:lpstr>
      <vt:lpstr>Wingdings</vt:lpstr>
      <vt:lpstr>Default Design</vt:lpstr>
      <vt:lpstr>Epidemiological Models  Generate Spotty Statistics</vt:lpstr>
      <vt:lpstr>1.  Linear-model statistics are  found in the media</vt:lpstr>
      <vt:lpstr>2. Epidemiological-model statistics are also found in the media</vt:lpstr>
      <vt:lpstr>2.  How Epidemiological Models  Generate Statistics</vt:lpstr>
      <vt:lpstr>2.  How Epidemiological Models  Generate Statistics #2</vt:lpstr>
      <vt:lpstr>.</vt:lpstr>
      <vt:lpstr>Responsible for …</vt:lpstr>
      <vt:lpstr>2.  Epidemiological statistics are common! US Annual Deaths Attributable To:</vt:lpstr>
      <vt:lpstr>2. Web Articles Involving Deaths  [Google matches]</vt:lpstr>
      <vt:lpstr>2.  Epidemiological statistics are easily generated</vt:lpstr>
      <vt:lpstr>Causes; Account for</vt:lpstr>
      <vt:lpstr>.</vt:lpstr>
      <vt:lpstr>2. Epidemiological statistics  encourage seductive grammar</vt:lpstr>
      <vt:lpstr>3. Epidemiological models generate “spotty” statistics</vt:lpstr>
      <vt:lpstr>3.  “Spotty” statistics are very  sensitive to assumptions</vt:lpstr>
      <vt:lpstr>3.  “Spotty” statistics are hard to detect</vt:lpstr>
      <vt:lpstr>3. Statistical education should  focus more on “spotty statistics”</vt:lpstr>
      <vt:lpstr>4.  Statistical Literacy focuses on  numbers in the everyday media</vt:lpstr>
      <vt:lpstr>4. Statistical Educators Should  Promote Statistical Literacy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Engagement: Numbers in the News</dc:title>
  <dc:subject>ASA JSM 2007</dc:subject>
  <dc:creator>Milo and Cynthia Schield</dc:creator>
  <cp:lastModifiedBy>Milo Schield</cp:lastModifiedBy>
  <cp:revision>1020</cp:revision>
  <cp:lastPrinted>2000-03-15T14:08:34Z</cp:lastPrinted>
  <dcterms:created xsi:type="dcterms:W3CDTF">1998-11-15T00:57:17Z</dcterms:created>
  <dcterms:modified xsi:type="dcterms:W3CDTF">2021-11-10T10:23:24Z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