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946" r:id="rId2"/>
    <p:sldId id="980" r:id="rId3"/>
    <p:sldId id="995" r:id="rId4"/>
    <p:sldId id="989" r:id="rId5"/>
    <p:sldId id="990" r:id="rId6"/>
    <p:sldId id="992" r:id="rId7"/>
    <p:sldId id="991" r:id="rId8"/>
    <p:sldId id="993" r:id="rId9"/>
    <p:sldId id="994" r:id="rId10"/>
    <p:sldId id="997" r:id="rId11"/>
    <p:sldId id="998" r:id="rId12"/>
    <p:sldId id="947" r:id="rId13"/>
    <p:sldId id="983" r:id="rId14"/>
    <p:sldId id="985" r:id="rId15"/>
    <p:sldId id="986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lnSpc>
        <a:spcPct val="80000"/>
      </a:lnSpc>
      <a:spcBef>
        <a:spcPct val="20000"/>
      </a:spcBef>
      <a:spcAft>
        <a:spcPct val="0"/>
      </a:spcAft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71153B"/>
    <a:srgbClr val="79163B"/>
    <a:srgbClr val="642832"/>
    <a:srgbClr val="8C0046"/>
    <a:srgbClr val="CC0000"/>
    <a:srgbClr val="800000"/>
    <a:srgbClr val="33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87432" autoAdjust="0"/>
  </p:normalViewPr>
  <p:slideViewPr>
    <p:cSldViewPr snapToGrid="0">
      <p:cViewPr varScale="1">
        <p:scale>
          <a:sx n="59" d="100"/>
          <a:sy n="59" d="100"/>
        </p:scale>
        <p:origin x="25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2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160" y="-3456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8800" y="266707"/>
            <a:ext cx="28273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Statistical Literacy for Policy Makers</a:t>
            </a:r>
            <a:endParaRPr lang="en-US" altLang="en-US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764" y="203207"/>
            <a:ext cx="2938462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V0E  7/14/2021</a:t>
            </a:r>
            <a:endParaRPr lang="en-US" altLang="en-US" dirty="0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19126" y="8991607"/>
            <a:ext cx="45481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 dirty="0" smtClean="0"/>
              <a:t>www.StatLit.org/pdf/2021-Schield-ISI-Slides.pdf</a:t>
            </a:r>
            <a:endParaRPr lang="en-US" altLang="en-US" dirty="0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383222" y="8994782"/>
            <a:ext cx="1362074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Page </a:t>
            </a:r>
            <a:fld id="{FC1EE6B5-FBD1-44D8-B807-AA790ACC5D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77032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1 March 20132013</a:t>
            </a:r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12808" y="4560895"/>
            <a:ext cx="5770563" cy="44799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07" tIns="48552" rIns="97107" bIns="48552" numCol="1" anchor="b" anchorCtr="0" compatLnSpc="1">
            <a:prstTxWarp prst="textNoShape">
              <a:avLst/>
            </a:prstTxWarp>
          </a:bodyPr>
          <a:lstStyle>
            <a:lvl1pPr algn="r" defTabSz="971715">
              <a:lnSpc>
                <a:spcPct val="100000"/>
              </a:lnSpc>
              <a:spcBef>
                <a:spcPct val="0"/>
              </a:spcBef>
              <a:defRPr sz="1300"/>
            </a:lvl1pPr>
          </a:lstStyle>
          <a:p>
            <a:fld id="{B370EAD3-75AD-482E-9F4F-4255BB375B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1046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88D78D-5974-43E7-BB74-CAE453079FAC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StatLit for Managers</a:t>
            </a:r>
          </a:p>
        </p:txBody>
      </p:sp>
      <p:sp>
        <p:nvSpPr>
          <p:cNvPr id="53251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</a:t>
            </a:r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2013Schield-MBAA</a:t>
            </a:r>
          </a:p>
        </p:txBody>
      </p:sp>
      <p:sp>
        <p:nvSpPr>
          <p:cNvPr id="53253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91ACC686-3D74-448B-9EFE-BCAE24CE23BD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4" name="Rectangle 2"/>
          <p:cNvSpPr txBox="1">
            <a:spLocks noGrp="1" noChangeArrowheads="1"/>
          </p:cNvSpPr>
          <p:nvPr/>
        </p:nvSpPr>
        <p:spPr bwMode="auto">
          <a:xfrm>
            <a:off x="5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Analyzing Numbers in the News</a:t>
            </a:r>
          </a:p>
        </p:txBody>
      </p:sp>
      <p:sp>
        <p:nvSpPr>
          <p:cNvPr id="53255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15 May 2008</a:t>
            </a:r>
          </a:p>
        </p:txBody>
      </p:sp>
      <p:sp>
        <p:nvSpPr>
          <p:cNvPr id="53256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300"/>
              <a:t>2008SchieldNNN6up.pdf</a:t>
            </a:r>
          </a:p>
        </p:txBody>
      </p:sp>
      <p:sp>
        <p:nvSpPr>
          <p:cNvPr id="53257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A98DA9E7-7315-4672-9781-D272DA2266C7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58" name="Rectangle 2"/>
          <p:cNvSpPr txBox="1">
            <a:spLocks noGrp="1" noChangeArrowheads="1"/>
          </p:cNvSpPr>
          <p:nvPr/>
        </p:nvSpPr>
        <p:spPr bwMode="auto">
          <a:xfrm>
            <a:off x="12702" y="8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59" name="Rectangle 3"/>
          <p:cNvSpPr txBox="1">
            <a:spLocks noGrp="1" noChangeArrowheads="1"/>
          </p:cNvSpPr>
          <p:nvPr/>
        </p:nvSpPr>
        <p:spPr bwMode="auto">
          <a:xfrm>
            <a:off x="4144969" y="8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0" name="Rectangle 6"/>
          <p:cNvSpPr txBox="1">
            <a:spLocks noGrp="1" noChangeArrowheads="1"/>
          </p:cNvSpPr>
          <p:nvPr/>
        </p:nvSpPr>
        <p:spPr bwMode="auto">
          <a:xfrm>
            <a:off x="5" y="9121783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300"/>
          </a:p>
        </p:txBody>
      </p:sp>
      <p:sp>
        <p:nvSpPr>
          <p:cNvPr id="53261" name="Rectangle 7"/>
          <p:cNvSpPr txBox="1">
            <a:spLocks noGrp="1" noChangeArrowheads="1"/>
          </p:cNvSpPr>
          <p:nvPr/>
        </p:nvSpPr>
        <p:spPr bwMode="auto">
          <a:xfrm>
            <a:off x="4144969" y="9121783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107" tIns="48552" rIns="97107" bIns="4855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09EB9BEE-2A39-45D5-AA60-43A782725BF9}" type="slidenum">
              <a:rPr lang="en-US" altLang="en-US" sz="1300"/>
              <a:pPr algn="r">
                <a:lnSpc>
                  <a:spcPct val="100000"/>
                </a:lnSpc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32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636221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10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863623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11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6454011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12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6059963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13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06425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14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4819714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2" y="4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6" y="4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2" y="9121780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6" y="9121780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84" tIns="48292" rIns="96584" bIns="48292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15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7425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16121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2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759591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3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1009943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4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15655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5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48671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6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41248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7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930538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8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578762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Statistical Literacy for ManagersStatLit for Managers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1 March 20132013</a:t>
            </a:r>
          </a:p>
        </p:txBody>
      </p:sp>
      <p:sp>
        <p:nvSpPr>
          <p:cNvPr id="18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www.StatLit.org/pdf/2013-Schield-MBAA-6up.pdf2013Schield-MBAA</a:t>
            </a:r>
          </a:p>
        </p:txBody>
      </p:sp>
      <p:sp>
        <p:nvSpPr>
          <p:cNvPr id="1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A82840-3EB2-4DA3-BA8A-A096893C63B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54274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StatLit for Managers</a:t>
            </a:r>
          </a:p>
        </p:txBody>
      </p:sp>
      <p:sp>
        <p:nvSpPr>
          <p:cNvPr id="54275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</a:t>
            </a:r>
          </a:p>
        </p:txBody>
      </p:sp>
      <p:sp>
        <p:nvSpPr>
          <p:cNvPr id="54276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2013Schield-MBAA</a:t>
            </a:r>
          </a:p>
        </p:txBody>
      </p:sp>
      <p:sp>
        <p:nvSpPr>
          <p:cNvPr id="54277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3DD8BBB-A433-4C03-9B98-752746731741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54278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Analyzing Numbers in the News</a:t>
            </a:r>
          </a:p>
        </p:txBody>
      </p:sp>
      <p:sp>
        <p:nvSpPr>
          <p:cNvPr id="54279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15 May 2008</a:t>
            </a:r>
          </a:p>
        </p:txBody>
      </p:sp>
      <p:sp>
        <p:nvSpPr>
          <p:cNvPr id="54280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US" altLang="en-US" sz="1100"/>
              <a:t>2008SchieldNNN6up.pdf</a:t>
            </a:r>
          </a:p>
        </p:txBody>
      </p:sp>
      <p:sp>
        <p:nvSpPr>
          <p:cNvPr id="54281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F0117A5A-1FA2-4F30-921A-3D40D45E867D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54282" name="Rectangle 2"/>
          <p:cNvSpPr txBox="1">
            <a:spLocks noGrp="1" noChangeArrowheads="1"/>
          </p:cNvSpPr>
          <p:nvPr/>
        </p:nvSpPr>
        <p:spPr bwMode="auto">
          <a:xfrm>
            <a:off x="4" y="6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3" name="Rectangle 3"/>
          <p:cNvSpPr txBox="1">
            <a:spLocks noGrp="1" noChangeArrowheads="1"/>
          </p:cNvSpPr>
          <p:nvPr/>
        </p:nvSpPr>
        <p:spPr bwMode="auto">
          <a:xfrm>
            <a:off x="4144968" y="6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4" name="Rectangle 6"/>
          <p:cNvSpPr txBox="1">
            <a:spLocks noGrp="1" noChangeArrowheads="1"/>
          </p:cNvSpPr>
          <p:nvPr/>
        </p:nvSpPr>
        <p:spPr bwMode="auto">
          <a:xfrm>
            <a:off x="4" y="9121782"/>
            <a:ext cx="3170238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1100"/>
          </a:p>
        </p:txBody>
      </p:sp>
      <p:sp>
        <p:nvSpPr>
          <p:cNvPr id="54285" name="Rectangle 7"/>
          <p:cNvSpPr txBox="1">
            <a:spLocks noGrp="1" noChangeArrowheads="1"/>
          </p:cNvSpPr>
          <p:nvPr/>
        </p:nvSpPr>
        <p:spPr bwMode="auto">
          <a:xfrm>
            <a:off x="4144968" y="9121782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572" tIns="48286" rIns="96572" bIns="48286" anchor="b"/>
          <a:lstStyle>
            <a:lvl1pPr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6788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</a:pPr>
            <a:fld id="{8203B34A-3143-426C-9D18-527F0674805B}" type="slidenum">
              <a:rPr lang="en-US" altLang="en-US" sz="1100"/>
              <a:pPr algn="r">
                <a:lnSpc>
                  <a:spcPct val="100000"/>
                </a:lnSpc>
                <a:spcBef>
                  <a:spcPct val="0"/>
                </a:spcBef>
              </a:pPr>
              <a:t>9</a:t>
            </a:fld>
            <a:endParaRPr lang="en-US" altLang="en-US" sz="1100"/>
          </a:p>
        </p:txBody>
      </p:sp>
      <p:sp>
        <p:nvSpPr>
          <p:cNvPr id="542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0475" y="720725"/>
            <a:ext cx="4799013" cy="3598863"/>
          </a:xfrm>
          <a:ln/>
        </p:spPr>
      </p:sp>
      <p:sp>
        <p:nvSpPr>
          <p:cNvPr id="542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53894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5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32"/>
          <p:cNvSpPr>
            <a:spLocks noChangeArrowheads="1"/>
          </p:cNvSpPr>
          <p:nvPr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2021 Schield ISI Slides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33170A-3319-4A0B-8BFD-FEF976CE3C94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V0E</a:t>
            </a:r>
            <a:endParaRPr lang="en-US" altLang="en-US" b="0" dirty="0" smtClean="0"/>
          </a:p>
        </p:txBody>
      </p:sp>
    </p:spTree>
    <p:extLst>
      <p:ext uri="{BB962C8B-B14F-4D97-AF65-F5344CB8AC3E}">
        <p14:creationId xmlns:p14="http://schemas.microsoft.com/office/powerpoint/2010/main" val="30693360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6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482975" y="152400"/>
            <a:ext cx="2141538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575" y="457200"/>
            <a:ext cx="7742238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9243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A66DEC6-9B32-40D5-8444-0835B81D8266}" type="slidenum">
              <a:rPr lang="en-US" altLang="en-US"/>
              <a:pPr/>
              <a:t>‹#›</a:t>
            </a:fld>
            <a:endParaRPr lang="en-US" altLang="en-US" b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V0E</a:t>
            </a:r>
            <a:endParaRPr lang="en-US" altLang="en-US" b="0" dirty="0"/>
          </a:p>
        </p:txBody>
      </p:sp>
      <p:sp>
        <p:nvSpPr>
          <p:cNvPr id="10" name="Rectangle 32"/>
          <p:cNvSpPr>
            <a:spLocks noChangeArrowheads="1"/>
          </p:cNvSpPr>
          <p:nvPr userDrawn="1"/>
        </p:nvSpPr>
        <p:spPr bwMode="auto">
          <a:xfrm>
            <a:off x="3314700" y="152400"/>
            <a:ext cx="24955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2021 Schield ISI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9961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63575" y="457200"/>
            <a:ext cx="7742238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81200"/>
            <a:ext cx="8001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5263" y="147638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 b="1">
                <a:latin typeface="Arial" panose="020B0604020202020204" pitchFamily="34" charset="0"/>
              </a:defRPr>
            </a:lvl1pPr>
          </a:lstStyle>
          <a:p>
            <a:fld id="{15860158-6E81-4BA6-8B6F-5780F716626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29" name="Rectangle 27"/>
          <p:cNvSpPr>
            <a:spLocks noChangeArrowheads="1"/>
          </p:cNvSpPr>
          <p:nvPr/>
        </p:nvSpPr>
        <p:spPr bwMode="auto">
          <a:xfrm>
            <a:off x="685800" y="1676400"/>
            <a:ext cx="7772400" cy="76200"/>
          </a:xfrm>
          <a:prstGeom prst="rect">
            <a:avLst/>
          </a:prstGeom>
          <a:solidFill>
            <a:srgbClr val="00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Rectangle 29"/>
          <p:cNvSpPr>
            <a:spLocks noChangeArrowheads="1"/>
          </p:cNvSpPr>
          <p:nvPr/>
        </p:nvSpPr>
        <p:spPr bwMode="auto">
          <a:xfrm>
            <a:off x="76200" y="304800"/>
            <a:ext cx="152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1031" name="Rectangle 32"/>
          <p:cNvSpPr>
            <a:spLocks noChangeArrowheads="1"/>
          </p:cNvSpPr>
          <p:nvPr/>
        </p:nvSpPr>
        <p:spPr bwMode="auto">
          <a:xfrm>
            <a:off x="3265488" y="152400"/>
            <a:ext cx="25717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</a:pPr>
            <a:r>
              <a:rPr lang="en-US" altLang="en-US" sz="800" dirty="0" smtClean="0">
                <a:latin typeface="Arial" panose="020B0604020202020204" pitchFamily="34" charset="0"/>
              </a:rPr>
              <a:t>2021</a:t>
            </a:r>
            <a:r>
              <a:rPr lang="en-US" altLang="en-US" sz="800" baseline="0" dirty="0" smtClean="0">
                <a:latin typeface="Arial" panose="020B0604020202020204" pitchFamily="34" charset="0"/>
              </a:rPr>
              <a:t> Schield USCOTS</a:t>
            </a:r>
            <a:endParaRPr lang="en-US" altLang="en-US" sz="800" dirty="0">
              <a:latin typeface="Arial" panose="020B0604020202020204" pitchFamily="34" charset="0"/>
            </a:endParaRPr>
          </a:p>
        </p:txBody>
      </p:sp>
      <p:sp>
        <p:nvSpPr>
          <p:cNvPr id="8" name="Slide Number Placeholder 3"/>
          <p:cNvSpPr txBox="1">
            <a:spLocks/>
          </p:cNvSpPr>
          <p:nvPr userDrawn="1"/>
        </p:nvSpPr>
        <p:spPr bwMode="auto">
          <a:xfrm>
            <a:off x="533400" y="134937"/>
            <a:ext cx="609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400" b="1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b="0" dirty="0" smtClean="0"/>
              <a:t>V0A</a:t>
            </a:r>
            <a:endParaRPr lang="en-US" altLang="en-US" b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908" r:id="rId2"/>
  </p:sldLayoutIdLst>
  <p:transition/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EAEC3C0-0CBF-4A82-A518-05600C80B24B}" type="slidenum">
              <a:rPr lang="en-US" altLang="en-US" sz="1400">
                <a:latin typeface="Arial" panose="020B0604020202020204" pitchFamily="34" charset="0"/>
              </a:rPr>
              <a:pPr/>
              <a:t>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93675" y="1981200"/>
            <a:ext cx="8820150" cy="4648200"/>
          </a:xfrm>
        </p:spPr>
        <p:txBody>
          <a:bodyPr/>
          <a:lstStyle/>
          <a:p>
            <a:pPr marL="0" indent="0" algn="ctr">
              <a:buFontTx/>
              <a:buNone/>
            </a:pPr>
            <a:endParaRPr lang="en-US" altLang="en-US" sz="100" dirty="0" smtClean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US" altLang="en-US" b="1" dirty="0" smtClean="0"/>
              <a:t>Milo Schield, </a:t>
            </a:r>
            <a:r>
              <a:rPr lang="en-US" altLang="en-US" b="1" dirty="0" smtClean="0"/>
              <a:t>Augsburg University</a:t>
            </a:r>
            <a:endParaRPr lang="en-US" altLang="en-US" b="1" dirty="0" smtClean="0"/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Fellow: American Statistical Association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Elected Member: International Statistical Institute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US Rep: International Statistical Literacy Project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President: National Numeracy Network</a:t>
            </a:r>
          </a:p>
          <a:p>
            <a:pPr marL="0" indent="0" algn="ctr">
              <a:buFontTx/>
              <a:buNone/>
            </a:pPr>
            <a:endParaRPr lang="en-US" altLang="en-US" sz="2000" b="1" i="1" dirty="0" smtClean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ISI World Statistics Conference Online</a:t>
            </a:r>
          </a:p>
          <a:p>
            <a:pPr marL="0" indent="0" algn="ctr">
              <a:buFontTx/>
              <a:buNone/>
            </a:pPr>
            <a:r>
              <a:rPr lang="en-US" altLang="en-US" sz="2400" b="1" i="1" dirty="0" smtClean="0"/>
              <a:t>IPS 87.   July </a:t>
            </a:r>
            <a:r>
              <a:rPr lang="en-US" altLang="en-US" sz="2400" b="1" i="1" dirty="0"/>
              <a:t>1</a:t>
            </a:r>
            <a:r>
              <a:rPr lang="en-US" altLang="en-US" sz="2400" b="1" i="1" dirty="0" smtClean="0"/>
              <a:t>6, 2021</a:t>
            </a:r>
          </a:p>
          <a:p>
            <a:pPr marL="0" indent="0" algn="ctr">
              <a:buNone/>
            </a:pPr>
            <a:r>
              <a:rPr lang="en-US" altLang="en-US" sz="2800" b="1" i="1" dirty="0" smtClean="0"/>
              <a:t>Paper: www.StatLit.org/pdf/2021-Schield-ISI.pdf</a:t>
            </a:r>
            <a:endParaRPr lang="en-US" altLang="en-US" sz="2800" b="1" i="1" dirty="0"/>
          </a:p>
          <a:p>
            <a:pPr marL="0" indent="0" algn="ctr">
              <a:buFontTx/>
              <a:buNone/>
            </a:pPr>
            <a:r>
              <a:rPr lang="en-US" altLang="en-US" sz="2800" b="1" i="1" dirty="0" smtClean="0"/>
              <a:t>Slides: www.StatLit.org/pdf/2021-Schield-ISI-Slides.pdf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title"/>
          </p:nvPr>
        </p:nvSpPr>
        <p:spPr>
          <a:xfrm>
            <a:off x="193675" y="457200"/>
            <a:ext cx="8820150" cy="1066800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altLang="en-US" b="0" dirty="0" smtClean="0">
                <a:latin typeface="Rockwell Extra Bold" panose="02060903040505020403" pitchFamily="18" charset="0"/>
              </a:rPr>
              <a:t>Statistical Literacy </a:t>
            </a:r>
            <a:br>
              <a:rPr lang="en-US" altLang="en-US" b="0" dirty="0" smtClean="0">
                <a:latin typeface="Rockwell Extra Bold" panose="02060903040505020403" pitchFamily="18" charset="0"/>
              </a:rPr>
            </a:br>
            <a:r>
              <a:rPr lang="en-US" altLang="en-US" b="0" dirty="0" smtClean="0">
                <a:latin typeface="Rockwell Extra Bold" panose="02060903040505020403" pitchFamily="18" charset="0"/>
              </a:rPr>
              <a:t>for Policy Makers</a:t>
            </a:r>
            <a:endParaRPr lang="en-US" altLang="en-US" sz="32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072000804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10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Subject-Matter: #6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Ratios may be Confounded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The best research hospital in a city or state has </a:t>
            </a:r>
            <a:br>
              <a:rPr lang="en-US" dirty="0" smtClean="0"/>
            </a:br>
            <a:r>
              <a:rPr lang="en-US" dirty="0" smtClean="0"/>
              <a:t>the highest patient death rate.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One explanation</a:t>
            </a:r>
            <a:r>
              <a:rPr lang="en-US" dirty="0" smtClean="0"/>
              <a:t>: The personnel, policies, and procedures at the hospital are inadequate.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4941846"/>
            <a:ext cx="835485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Second explanation</a:t>
            </a:r>
            <a:r>
              <a:rPr lang="en-US" sz="3200" dirty="0" smtClean="0"/>
              <a:t>: Sickest patients go to the research hospital.  Sickest patients are most likely to die.   Rate is confounded by patient condition.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241024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11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Subject-Matter: #7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Effect Size Matters 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The larger the effect size the more </a:t>
            </a:r>
            <a:r>
              <a:rPr lang="en-US" i="1" dirty="0" err="1" smtClean="0"/>
              <a:t>resistent</a:t>
            </a:r>
            <a:r>
              <a:rPr lang="en-US" i="1" dirty="0" smtClean="0"/>
              <a:t> an association is to being nullified or reversed.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Did smoking cause lung cancer?  A </a:t>
            </a:r>
            <a:r>
              <a:rPr lang="en-US" dirty="0"/>
              <a:t>scientific experiment </a:t>
            </a:r>
            <a:r>
              <a:rPr lang="en-US" dirty="0" smtClean="0"/>
              <a:t>was impossible. But </a:t>
            </a:r>
            <a:r>
              <a:rPr lang="en-US" dirty="0"/>
              <a:t>smokers were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10 </a:t>
            </a:r>
            <a:r>
              <a:rPr lang="en-US" b="1" dirty="0"/>
              <a:t>times as likely</a:t>
            </a:r>
            <a:r>
              <a:rPr lang="en-US" dirty="0"/>
              <a:t> to develop lung cancer 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non-smokers</a:t>
            </a:r>
            <a:r>
              <a:rPr lang="en-US" dirty="0"/>
              <a:t>.  This large effect size effectively neutralized all known confounders</a:t>
            </a: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388306" y="5552182"/>
            <a:ext cx="8354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i="1" dirty="0" smtClean="0"/>
              <a:t>The smaller the effect size, the more likely an association can be influenced by confounders.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61431751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Policy Makers Questions: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One thru Four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514350" indent="-514350" defTabSz="454025">
              <a:spcBef>
                <a:spcPts val="1800"/>
              </a:spcBef>
              <a:buFont typeface="+mj-lt"/>
              <a:buAutoNum type="arabicPeriod"/>
            </a:pPr>
            <a:r>
              <a:rPr lang="en-US" altLang="en-US" dirty="0" smtClean="0"/>
              <a:t>How big, how many, how much?</a:t>
            </a:r>
            <a:br>
              <a:rPr lang="en-US" altLang="en-US" dirty="0" smtClean="0"/>
            </a:br>
            <a:r>
              <a:rPr lang="en-US" altLang="en-US" sz="2800" i="1" dirty="0" smtClean="0"/>
              <a:t>Statistical claims without amounts indicate small size.</a:t>
            </a:r>
          </a:p>
          <a:p>
            <a:pPr marL="514350" indent="-514350" defTabSz="454025">
              <a:spcBef>
                <a:spcPts val="1800"/>
              </a:spcBef>
              <a:buFont typeface="+mj-lt"/>
              <a:buAutoNum type="arabicPeriod"/>
            </a:pPr>
            <a:r>
              <a:rPr lang="en-US" altLang="en-US" dirty="0" smtClean="0"/>
              <a:t>Compared to what?</a:t>
            </a:r>
            <a:br>
              <a:rPr lang="en-US" altLang="en-US" dirty="0" smtClean="0"/>
            </a:br>
            <a:r>
              <a:rPr lang="en-US" altLang="en-US" sz="2800" i="1" dirty="0" smtClean="0"/>
              <a:t>California had more Covid deaths than Florida</a:t>
            </a:r>
          </a:p>
          <a:p>
            <a:pPr marL="514350" indent="-514350" defTabSz="454025">
              <a:spcBef>
                <a:spcPts val="1800"/>
              </a:spcBef>
              <a:buFont typeface="+mj-lt"/>
              <a:buAutoNum type="arabicPeriod"/>
            </a:pPr>
            <a:r>
              <a:rPr lang="en-US" altLang="en-US" dirty="0" smtClean="0"/>
              <a:t>Why not a rate?</a:t>
            </a:r>
            <a:r>
              <a:rPr lang="en-US" altLang="en-US" i="1" dirty="0"/>
              <a:t/>
            </a:r>
            <a:br>
              <a:rPr lang="en-US" altLang="en-US" i="1" dirty="0"/>
            </a:br>
            <a:r>
              <a:rPr lang="en-US" altLang="en-US" sz="2800" i="1" dirty="0" smtClean="0"/>
              <a:t>S. Africa had more Covid deaths than Czechia.</a:t>
            </a:r>
          </a:p>
          <a:p>
            <a:pPr marL="514350" indent="-514350" defTabSz="454025">
              <a:spcBef>
                <a:spcPts val="1800"/>
              </a:spcBef>
              <a:buFont typeface="+mj-lt"/>
              <a:buAutoNum type="arabicPeriod"/>
            </a:pPr>
            <a:r>
              <a:rPr lang="en-US" altLang="en-US" dirty="0" smtClean="0"/>
              <a:t>Per what?  </a:t>
            </a:r>
            <a:r>
              <a:rPr lang="en-US" altLang="en-US" sz="2800" dirty="0" smtClean="0"/>
              <a:t>Consider the Covid death rate:</a:t>
            </a:r>
            <a:br>
              <a:rPr lang="en-US" altLang="en-US" sz="2800" dirty="0" smtClean="0"/>
            </a:br>
            <a:r>
              <a:rPr lang="en-US" altLang="en-US" sz="2800" i="1" dirty="0" smtClean="0"/>
              <a:t>* higher in Czechia than S. Africa </a:t>
            </a:r>
            <a:r>
              <a:rPr lang="en-US" altLang="en-US" sz="2800" b="1" i="1" dirty="0" smtClean="0"/>
              <a:t>per person</a:t>
            </a:r>
            <a:r>
              <a:rPr lang="en-US" altLang="en-US" sz="2800" i="1" dirty="0" smtClean="0"/>
              <a:t>;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* lower in Czechia than S. Africa </a:t>
            </a:r>
            <a:r>
              <a:rPr lang="en-US" altLang="en-US" sz="2800" b="1" i="1" dirty="0" smtClean="0"/>
              <a:t>per case</a:t>
            </a:r>
            <a:r>
              <a:rPr lang="en-US" altLang="en-US" sz="2800" i="1" dirty="0" smtClean="0"/>
              <a:t>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93666350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Policy Maker Questions: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Five through Seven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514350" indent="-514350" defTabSz="454025">
              <a:spcBef>
                <a:spcPts val="1800"/>
              </a:spcBef>
              <a:buFont typeface="+mj-lt"/>
              <a:buAutoNum type="arabicPeriod" startAt="5"/>
            </a:pPr>
            <a:r>
              <a:rPr lang="en-US" altLang="en-US" sz="3000" dirty="0" smtClean="0"/>
              <a:t>How were things defined, counted or measured?</a:t>
            </a:r>
            <a:br>
              <a:rPr lang="en-US" altLang="en-US" sz="3000" dirty="0" smtClean="0"/>
            </a:br>
            <a:r>
              <a:rPr lang="en-US" altLang="en-US" sz="2800" i="1" dirty="0" smtClean="0"/>
              <a:t>Cuba had a lower infant mortality rate than U.S.</a:t>
            </a:r>
          </a:p>
          <a:p>
            <a:pPr marL="514350" indent="-514350" defTabSz="454025">
              <a:spcBef>
                <a:spcPts val="1800"/>
              </a:spcBef>
              <a:buFont typeface="+mj-lt"/>
              <a:buAutoNum type="arabicPeriod" startAt="5"/>
            </a:pPr>
            <a:r>
              <a:rPr lang="en-US" altLang="en-US" dirty="0" smtClean="0"/>
              <a:t>What was taken into account?</a:t>
            </a:r>
            <a:br>
              <a:rPr lang="en-US" altLang="en-US" dirty="0" smtClean="0"/>
            </a:br>
            <a:r>
              <a:rPr lang="en-US" altLang="en-US" sz="2800" i="1" dirty="0" smtClean="0"/>
              <a:t>Rates may control for size of group, but still be crude associations. Mexico has lower death rate than US. </a:t>
            </a:r>
          </a:p>
          <a:p>
            <a:pPr marL="514350" indent="-514350" defTabSz="454025">
              <a:spcBef>
                <a:spcPts val="1800"/>
              </a:spcBef>
              <a:buFont typeface="+mj-lt"/>
              <a:buAutoNum type="arabicPeriod" startAt="5"/>
            </a:pPr>
            <a:r>
              <a:rPr lang="en-US" altLang="en-US" dirty="0" smtClean="0"/>
              <a:t>What else should have been controlled for?</a:t>
            </a:r>
            <a:br>
              <a:rPr lang="en-US" altLang="en-US" dirty="0" smtClean="0"/>
            </a:br>
            <a:r>
              <a:rPr lang="en-US" altLang="en-US" sz="2800" i="1" dirty="0" smtClean="0"/>
              <a:t>Magazines-Pregnancy: Control for gender.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Mexico-US Death rate: control for age.</a:t>
            </a:r>
            <a:br>
              <a:rPr lang="en-US" altLang="en-US" sz="2800" i="1" dirty="0" smtClean="0"/>
            </a:br>
            <a:r>
              <a:rPr lang="en-US" altLang="en-US" sz="2800" i="1" dirty="0" smtClean="0"/>
              <a:t>Hospital death rate: control for patient condition. </a:t>
            </a:r>
          </a:p>
          <a:p>
            <a:pPr marL="514350" indent="-514350" defTabSz="454025">
              <a:spcBef>
                <a:spcPts val="1800"/>
              </a:spcBef>
              <a:buFont typeface="+mj-lt"/>
              <a:buAutoNum type="arabicPeriod" startAt="5"/>
            </a:pPr>
            <a:endParaRPr lang="en-US" altLang="en-US" sz="2800" i="1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92825183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Statistical Literacy: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Seven Basics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Statistics are numbers in context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Statistics are socially constructed.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/>
              <a:t>Statistics can be </a:t>
            </a:r>
            <a:r>
              <a:rPr lang="en-US" dirty="0" smtClean="0"/>
              <a:t>influenced. So Take CARE.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Association </a:t>
            </a:r>
            <a:r>
              <a:rPr lang="en-US" dirty="0"/>
              <a:t>is not necessarily </a:t>
            </a:r>
            <a:r>
              <a:rPr lang="en-US" dirty="0" smtClean="0"/>
              <a:t>causation.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Disparity </a:t>
            </a:r>
            <a:r>
              <a:rPr lang="en-US" dirty="0"/>
              <a:t>is not necessarily discrimination</a:t>
            </a:r>
            <a:r>
              <a:rPr lang="en-US" sz="2800" dirty="0" smtClean="0"/>
              <a:t>.</a:t>
            </a:r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dirty="0" smtClean="0"/>
              <a:t>Rates and percentages </a:t>
            </a:r>
            <a:r>
              <a:rPr lang="en-US" dirty="0"/>
              <a:t>can confounded</a:t>
            </a:r>
            <a:r>
              <a:rPr lang="en-US" sz="2800" dirty="0"/>
              <a:t>.</a:t>
            </a:r>
            <a:endParaRPr lang="en-US" sz="2800" dirty="0" smtClean="0"/>
          </a:p>
          <a:p>
            <a:pPr marL="514350" indent="-514350">
              <a:spcBef>
                <a:spcPts val="0"/>
              </a:spcBef>
              <a:spcAft>
                <a:spcPts val="1200"/>
              </a:spcAft>
              <a:buFont typeface="+mj-lt"/>
              <a:buAutoNum type="arabicPeriod" startAt="7"/>
            </a:pPr>
            <a:r>
              <a:rPr lang="en-US" dirty="0" smtClean="0"/>
              <a:t>Effect size matters</a:t>
            </a:r>
          </a:p>
          <a:p>
            <a:pPr marL="0" indent="0">
              <a:spcBef>
                <a:spcPts val="300"/>
              </a:spcBef>
              <a:buNone/>
            </a:pPr>
            <a:endParaRPr lang="en-US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9443515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15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Statistical Literacy: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Seven Questions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6571" y="1789113"/>
            <a:ext cx="8490858" cy="4840287"/>
          </a:xfrm>
        </p:spPr>
        <p:txBody>
          <a:bodyPr/>
          <a:lstStyle/>
          <a:p>
            <a:pPr marL="514350" indent="-514350" defTabSz="45402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How big, how many, how much</a:t>
            </a:r>
            <a:r>
              <a:rPr lang="en-US" altLang="en-US" dirty="0" smtClean="0"/>
              <a:t>?</a:t>
            </a:r>
          </a:p>
          <a:p>
            <a:pPr marL="514350" indent="-514350" defTabSz="45402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 smtClean="0"/>
              <a:t>Compared </a:t>
            </a:r>
            <a:r>
              <a:rPr lang="en-US" altLang="en-US" dirty="0"/>
              <a:t>to </a:t>
            </a:r>
            <a:r>
              <a:rPr lang="en-US" altLang="en-US" dirty="0" smtClean="0"/>
              <a:t>what?</a:t>
            </a:r>
          </a:p>
          <a:p>
            <a:pPr marL="514350" indent="-514350" defTabSz="45402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 smtClean="0"/>
              <a:t>Why </a:t>
            </a:r>
            <a:r>
              <a:rPr lang="en-US" altLang="en-US" dirty="0"/>
              <a:t>not a rate</a:t>
            </a:r>
            <a:r>
              <a:rPr lang="en-US" altLang="en-US" dirty="0" smtClean="0"/>
              <a:t>?</a:t>
            </a:r>
            <a:endParaRPr lang="en-US" altLang="en-US" i="1" dirty="0"/>
          </a:p>
          <a:p>
            <a:pPr marL="514350" indent="-514350" defTabSz="454025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altLang="en-US" dirty="0"/>
              <a:t>Per what? </a:t>
            </a:r>
            <a:endParaRPr lang="en-US" altLang="en-US" dirty="0" smtClean="0"/>
          </a:p>
          <a:p>
            <a:pPr marL="514350" indent="-514350" defTabSz="454025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altLang="en-US" dirty="0"/>
              <a:t>How were things </a:t>
            </a:r>
            <a:r>
              <a:rPr lang="en-US" altLang="en-US" dirty="0" smtClean="0"/>
              <a:t>counted </a:t>
            </a:r>
            <a:r>
              <a:rPr lang="en-US" altLang="en-US" dirty="0"/>
              <a:t>or measured</a:t>
            </a:r>
            <a:r>
              <a:rPr lang="en-US" altLang="en-US" dirty="0" smtClean="0"/>
              <a:t>?</a:t>
            </a:r>
          </a:p>
          <a:p>
            <a:pPr marL="514350" indent="-514350" defTabSz="454025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altLang="en-US" dirty="0" smtClean="0"/>
              <a:t>What </a:t>
            </a:r>
            <a:r>
              <a:rPr lang="en-US" altLang="en-US" dirty="0"/>
              <a:t>was taken into account</a:t>
            </a:r>
            <a:r>
              <a:rPr lang="en-US" altLang="en-US" dirty="0" smtClean="0"/>
              <a:t>?</a:t>
            </a:r>
          </a:p>
          <a:p>
            <a:pPr marL="514350" indent="-514350" defTabSz="454025">
              <a:spcBef>
                <a:spcPts val="0"/>
              </a:spcBef>
              <a:spcAft>
                <a:spcPts val="600"/>
              </a:spcAft>
              <a:buFont typeface="+mj-lt"/>
              <a:buAutoNum type="arabicPeriod" startAt="5"/>
            </a:pPr>
            <a:r>
              <a:rPr lang="en-US" altLang="en-US" dirty="0" smtClean="0"/>
              <a:t>What </a:t>
            </a:r>
            <a:r>
              <a:rPr lang="en-US" altLang="en-US" dirty="0"/>
              <a:t>else should have been controlled for</a:t>
            </a:r>
            <a:r>
              <a:rPr lang="en-US" altLang="en-US" dirty="0" smtClean="0"/>
              <a:t>?</a:t>
            </a:r>
          </a:p>
          <a:p>
            <a:pPr marL="0" indent="0" algn="ctr">
              <a:buNone/>
            </a:pPr>
            <a:r>
              <a:rPr lang="en-US" altLang="en-US" sz="2800" b="1" i="1" dirty="0"/>
              <a:t>Paper: </a:t>
            </a:r>
            <a:r>
              <a:rPr lang="en-US" altLang="en-US" sz="2800" i="1" dirty="0"/>
              <a:t>www.StatLit.org/pdf/2021-Schield-ISI.pdf</a:t>
            </a:r>
          </a:p>
          <a:p>
            <a:pPr marL="0" indent="0" algn="ctr">
              <a:buFontTx/>
              <a:buNone/>
            </a:pPr>
            <a:r>
              <a:rPr lang="en-US" altLang="en-US" sz="2800" b="1" i="1" dirty="0"/>
              <a:t>Slides</a:t>
            </a:r>
            <a:r>
              <a:rPr lang="en-US" altLang="en-US" sz="2800" i="1" dirty="0"/>
              <a:t>: www.StatLit.org/pdf/2021-Schield-ISI-Slides.pdf</a:t>
            </a:r>
          </a:p>
          <a:p>
            <a:pPr marL="0" indent="0" defTabSz="454025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i="1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412545809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2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Policy Makers: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Subject Matter &amp; Questions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Policy makers don’t have to be experts.  </a:t>
            </a:r>
            <a:br>
              <a:rPr lang="en-US" dirty="0" smtClean="0"/>
            </a:br>
            <a:r>
              <a:rPr lang="en-US" dirty="0" smtClean="0"/>
              <a:t>They just need to ask good questions. </a:t>
            </a:r>
          </a:p>
          <a:p>
            <a:pPr marL="0" indent="0">
              <a:spcBef>
                <a:spcPts val="600"/>
              </a:spcBef>
              <a:buNone/>
            </a:pPr>
            <a:endParaRPr lang="en-US" sz="900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Before they can ask good questions, they need to know the most important elements of the subject. </a:t>
            </a:r>
            <a:br>
              <a:rPr lang="en-US" dirty="0" smtClean="0"/>
            </a:br>
            <a:endParaRPr lang="en-US" sz="900" dirty="0"/>
          </a:p>
          <a:p>
            <a:pPr>
              <a:spcBef>
                <a:spcPts val="600"/>
              </a:spcBef>
            </a:pPr>
            <a:r>
              <a:rPr lang="en-US" dirty="0" smtClean="0"/>
              <a:t>Once they know the basics of a subject, their questions can be simple, but productive. 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388307" y="5650671"/>
            <a:ext cx="8240713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Here are 7 things to know about statistics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Here </a:t>
            </a:r>
            <a:r>
              <a:rPr lang="en-US" sz="3200" dirty="0"/>
              <a:t>are 7 questions to ask about statistics. </a:t>
            </a:r>
          </a:p>
        </p:txBody>
      </p:sp>
    </p:spTree>
    <p:extLst>
      <p:ext uri="{BB962C8B-B14F-4D97-AF65-F5344CB8AC3E}">
        <p14:creationId xmlns:p14="http://schemas.microsoft.com/office/powerpoint/2010/main" val="3683030128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3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Subject-Matter:  #1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Statistics are Numbers in Context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600"/>
              </a:spcBef>
              <a:buNone/>
            </a:pPr>
            <a:r>
              <a:rPr lang="en-US" dirty="0"/>
              <a:t>In </a:t>
            </a:r>
            <a:r>
              <a:rPr lang="en-US" dirty="0" smtClean="0"/>
              <a:t>math, 1+1 </a:t>
            </a:r>
            <a:r>
              <a:rPr lang="en-US" dirty="0"/>
              <a:t>= 2.  I</a:t>
            </a:r>
            <a:r>
              <a:rPr lang="en-US" dirty="0" smtClean="0"/>
              <a:t>n </a:t>
            </a:r>
            <a:r>
              <a:rPr lang="en-US" dirty="0"/>
              <a:t>statistics, </a:t>
            </a:r>
            <a:r>
              <a:rPr lang="en-US" dirty="0" smtClean="0"/>
              <a:t>context matters.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 </a:t>
            </a:r>
            <a:r>
              <a:rPr lang="en-US" dirty="0"/>
              <a:t>bunny </a:t>
            </a:r>
            <a:r>
              <a:rPr lang="en-US" dirty="0" smtClean="0"/>
              <a:t>math, </a:t>
            </a:r>
            <a:r>
              <a:rPr lang="en-US" dirty="0"/>
              <a:t>adding one bunny and one bunny can yield more than two bunnies.  </a:t>
            </a:r>
            <a:endParaRPr lang="en-US" dirty="0" smtClean="0"/>
          </a:p>
          <a:p>
            <a:pPr>
              <a:spcBef>
                <a:spcPts val="600"/>
              </a:spcBef>
            </a:pPr>
            <a:r>
              <a:rPr lang="en-US" dirty="0" smtClean="0"/>
              <a:t>In </a:t>
            </a:r>
            <a:r>
              <a:rPr lang="en-US" dirty="0"/>
              <a:t>ice-cube </a:t>
            </a:r>
            <a:r>
              <a:rPr lang="en-US" dirty="0" smtClean="0"/>
              <a:t>math, </a:t>
            </a:r>
            <a:r>
              <a:rPr lang="en-US" dirty="0"/>
              <a:t>adding one ice-cube and one ice-cube can </a:t>
            </a:r>
            <a:r>
              <a:rPr lang="en-US" dirty="0" smtClean="0"/>
              <a:t>yield no </a:t>
            </a:r>
            <a:r>
              <a:rPr lang="en-US" dirty="0"/>
              <a:t>ice-cubes </a:t>
            </a:r>
            <a:r>
              <a:rPr lang="en-US" dirty="0" smtClean="0"/>
              <a:t>(hot water).   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A </a:t>
            </a:r>
            <a:r>
              <a:rPr lang="en-US" dirty="0"/>
              <a:t>company h</a:t>
            </a:r>
            <a:r>
              <a:rPr lang="en-US" dirty="0" smtClean="0"/>
              <a:t>as a </a:t>
            </a:r>
            <a:r>
              <a:rPr lang="en-US" dirty="0"/>
              <a:t>60% market share in </a:t>
            </a:r>
            <a:r>
              <a:rPr lang="en-US" dirty="0" smtClean="0"/>
              <a:t>the Eastern </a:t>
            </a:r>
            <a:r>
              <a:rPr lang="en-US" dirty="0"/>
              <a:t>US </a:t>
            </a:r>
            <a:r>
              <a:rPr lang="en-US" dirty="0" smtClean="0"/>
              <a:t>(70</a:t>
            </a:r>
            <a:r>
              <a:rPr lang="en-US" dirty="0"/>
              <a:t>% </a:t>
            </a:r>
            <a:r>
              <a:rPr lang="en-US" dirty="0" smtClean="0"/>
              <a:t>in Western US).  </a:t>
            </a:r>
            <a:r>
              <a:rPr lang="en-US" dirty="0"/>
              <a:t>What is their market share in the entire US?  130%? </a:t>
            </a:r>
            <a:r>
              <a:rPr lang="en-US" dirty="0" smtClean="0"/>
              <a:t>  Hardly!</a:t>
            </a:r>
            <a:endParaRPr lang="en-US" dirty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92302736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4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: 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#2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Statistics: Socially Constructed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Numbers are like pebbles.</a:t>
            </a:r>
            <a:r>
              <a:rPr lang="en-US" dirty="0" smtClean="0"/>
              <a:t>  They just exist.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Statistics are like diamonds.</a:t>
            </a:r>
            <a:r>
              <a:rPr lang="en-US" dirty="0" smtClean="0"/>
              <a:t>  They are cut, shaped, polished and presented to maximize their beauty and their price.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Statistics are socially constructed</a:t>
            </a:r>
            <a:r>
              <a:rPr lang="en-US" dirty="0" smtClean="0"/>
              <a:t> – just like words – by people with motives and goals.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Read Joel Best’s </a:t>
            </a:r>
            <a:r>
              <a:rPr lang="en-US" i="1" dirty="0" smtClean="0"/>
              <a:t>Lies, Damned Lies and Statistics</a:t>
            </a:r>
            <a:r>
              <a:rPr lang="en-US" dirty="0"/>
              <a:t> </a:t>
            </a:r>
            <a:r>
              <a:rPr lang="en-US" dirty="0" smtClean="0"/>
              <a:t>and his sequel: </a:t>
            </a:r>
            <a:r>
              <a:rPr lang="en-US" i="1" dirty="0" smtClean="0"/>
              <a:t>More Damned Lies and Statistics</a:t>
            </a:r>
            <a:r>
              <a:rPr lang="en-US" dirty="0" smtClean="0"/>
              <a:t>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728263421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5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</a:t>
            </a:r>
            <a:r>
              <a:rPr lang="en-US" altLang="en-US" sz="3200" b="0" dirty="0">
                <a:latin typeface="Rockwell Extra Bold" panose="02060903040505020403" pitchFamily="18" charset="0"/>
              </a:rPr>
              <a:t>:  </a:t>
            </a:r>
            <a:r>
              <a:rPr lang="en-US" altLang="en-US" sz="3200" b="0" dirty="0" smtClean="0">
                <a:latin typeface="Rockwell Extra Bold" panose="02060903040505020403" pitchFamily="18" charset="0"/>
              </a:rPr>
              <a:t>#3a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Statistics Can Be Influenced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i="1" dirty="0" smtClean="0"/>
              <a:t>Statistics can be influenced in ways numbers can’t. 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A statistic or comparison can be true and still be influenced.  Best advice: Take CARE!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 smtClean="0"/>
              <a:t>Each letter stands for a different kind of influence: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C</a:t>
            </a:r>
            <a:r>
              <a:rPr lang="en-US" dirty="0" smtClean="0"/>
              <a:t>onfounding: “Found with” that confuses.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A</a:t>
            </a:r>
            <a:r>
              <a:rPr lang="en-US" dirty="0" smtClean="0"/>
              <a:t>ssembly: How defined, counted, measured.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R</a:t>
            </a:r>
            <a:r>
              <a:rPr lang="en-US" dirty="0" smtClean="0"/>
              <a:t>andomness: Win 2 lotteries; birthday problem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b="1" dirty="0" smtClean="0"/>
              <a:t>E</a:t>
            </a:r>
            <a:r>
              <a:rPr lang="en-US" dirty="0" smtClean="0"/>
              <a:t>rror (bias): Subject, measurement &amp; sampling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1483586372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6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Subject-Matter: #3b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Statistics Can Be Influenced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Statistics can be influenced </a:t>
            </a:r>
            <a:r>
              <a:rPr lang="en-US" b="1" dirty="0" smtClean="0"/>
              <a:t>by confounders</a:t>
            </a:r>
            <a:r>
              <a:rPr lang="en-US" dirty="0" smtClean="0"/>
              <a:t>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Association:</a:t>
            </a:r>
            <a:r>
              <a:rPr lang="en-US" dirty="0" smtClean="0"/>
              <a:t> Those who read home and fashion magazines are more likely to get pregnant than those who read car and sport magazines.  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Causation: </a:t>
            </a:r>
            <a:r>
              <a:rPr lang="en-US" dirty="0" smtClean="0"/>
              <a:t>If you want to get pregnant, read home and fashion magazines.  If you want to avoid pregnancy, read car and sport magazines.</a:t>
            </a:r>
            <a:endParaRPr lang="en-US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Association may be true; causation is false!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452046" y="6178484"/>
            <a:ext cx="8291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Confounder</a:t>
            </a:r>
            <a:r>
              <a:rPr lang="en-US" sz="3200" dirty="0" smtClean="0"/>
              <a:t> is gender: confuses the association.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75989995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7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Subject-Matter: #3c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Statistics Can Be Influenced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A statistic can be true and still be influenced. </a:t>
            </a:r>
            <a:br>
              <a:rPr lang="en-US" dirty="0" smtClean="0"/>
            </a:br>
            <a:r>
              <a:rPr lang="en-US" dirty="0" smtClean="0"/>
              <a:t>Best advice: Take CARE!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Statistics can be influenced by: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Assembly</a:t>
            </a:r>
            <a:r>
              <a:rPr lang="en-US" dirty="0" smtClean="0"/>
              <a:t>: In 1998, NIH changed definition of overweight.  Overnight 30M became overweight.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Randomness</a:t>
            </a:r>
            <a:r>
              <a:rPr lang="en-US" dirty="0" smtClean="0"/>
              <a:t>: </a:t>
            </a:r>
            <a:r>
              <a:rPr lang="en-US" i="1" dirty="0" smtClean="0"/>
              <a:t>Sports Illustrated </a:t>
            </a:r>
            <a:r>
              <a:rPr lang="en-US" dirty="0" smtClean="0"/>
              <a:t>Jinx. </a:t>
            </a:r>
            <a:br>
              <a:rPr lang="en-US" dirty="0" smtClean="0"/>
            </a:br>
            <a:r>
              <a:rPr lang="en-US" dirty="0" smtClean="0"/>
              <a:t>Featured athlete never does as well afterward.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Error/bias</a:t>
            </a:r>
            <a:r>
              <a:rPr lang="en-US" dirty="0" smtClean="0"/>
              <a:t>: 99% of those surveyed like Costco.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5225729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8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Subject-Matter: #4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Association is not Causation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914400" indent="-9144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Association:</a:t>
            </a:r>
            <a:r>
              <a:rPr lang="en-US" dirty="0" smtClean="0"/>
              <a:t> As weight increases among adults, so does height.  Heavier people tend to be taller.</a:t>
            </a:r>
          </a:p>
          <a:p>
            <a:pPr marL="1947863" indent="-19478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Causation:</a:t>
            </a:r>
            <a:r>
              <a:rPr lang="en-US" dirty="0" smtClean="0"/>
              <a:t>  If you want to increase your height, </a:t>
            </a:r>
            <a:br>
              <a:rPr lang="en-US" dirty="0" smtClean="0"/>
            </a:br>
            <a:r>
              <a:rPr lang="en-US" dirty="0" smtClean="0"/>
              <a:t>gain weight!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4910203"/>
            <a:ext cx="855901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Association:</a:t>
            </a:r>
            <a:r>
              <a:rPr lang="en-US" sz="3200" dirty="0"/>
              <a:t> People who shave their face are likely to be taller than those who shave their legs.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3200" b="1" dirty="0"/>
              <a:t>Causation:</a:t>
            </a:r>
            <a:r>
              <a:rPr lang="en-US" sz="3200" dirty="0"/>
              <a:t> If you want to be tall, shave your face.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775770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CF8397F-D330-4807-8B9C-08F768CDD57A}" type="slidenum">
              <a:rPr lang="en-US" altLang="en-US" sz="1400">
                <a:latin typeface="Arial" panose="020B0604020202020204" pitchFamily="34" charset="0"/>
              </a:rPr>
              <a:pPr/>
              <a:t>9</a:t>
            </a:fld>
            <a:endParaRPr lang="en-US" altLang="en-US" sz="1400" b="0">
              <a:latin typeface="Arial" panose="020B0604020202020204" pitchFamily="34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388307" y="457200"/>
            <a:ext cx="8354859" cy="1066800"/>
          </a:xfrm>
        </p:spPr>
        <p:txBody>
          <a:bodyPr/>
          <a:lstStyle/>
          <a:p>
            <a:r>
              <a:rPr lang="en-US" altLang="en-US" sz="3200" b="0" dirty="0" smtClean="0">
                <a:latin typeface="Rockwell Extra Bold" panose="02060903040505020403" pitchFamily="18" charset="0"/>
              </a:rPr>
              <a:t>Subject-Matter: #5</a:t>
            </a:r>
            <a:br>
              <a:rPr lang="en-US" altLang="en-US" sz="3200" b="0" dirty="0" smtClean="0">
                <a:latin typeface="Rockwell Extra Bold" panose="02060903040505020403" pitchFamily="18" charset="0"/>
              </a:rPr>
            </a:br>
            <a:r>
              <a:rPr lang="en-US" altLang="en-US" sz="3200" b="0" dirty="0" smtClean="0">
                <a:latin typeface="Rockwell Extra Bold" panose="02060903040505020403" pitchFamily="18" charset="0"/>
              </a:rPr>
              <a:t>Disparity is not Discrimination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73050" y="1789113"/>
            <a:ext cx="8591550" cy="4840287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90% of those in prison are guys (10% are gals)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/>
              <a:t>Disparity</a:t>
            </a:r>
            <a:r>
              <a:rPr lang="en-US" dirty="0" smtClean="0"/>
              <a:t>: Guys are….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dirty="0" smtClean="0"/>
              <a:t>nine times as likely to be in prison as are gals.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/>
              <a:t>Almost twice as likely in prison as in population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Discrimination:</a:t>
            </a:r>
            <a:r>
              <a:rPr lang="en-US" dirty="0" smtClean="0"/>
              <a:t> </a:t>
            </a:r>
            <a:r>
              <a:rPr lang="en-US" dirty="0"/>
              <a:t>A</a:t>
            </a:r>
            <a:r>
              <a:rPr lang="en-US" dirty="0" smtClean="0"/>
              <a:t>gainst men? </a:t>
            </a:r>
            <a:br>
              <a:rPr lang="en-US" dirty="0" smtClean="0"/>
            </a:br>
            <a:endParaRPr lang="en-US" dirty="0" smtClean="0"/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endParaRPr lang="en-US" dirty="0" smtClean="0"/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3362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</a:pPr>
            <a:endParaRPr lang="en-US" altLang="en-US" sz="2400"/>
          </a:p>
        </p:txBody>
      </p:sp>
      <p:sp>
        <p:nvSpPr>
          <p:cNvPr id="2" name="TextBox 1"/>
          <p:cNvSpPr txBox="1"/>
          <p:nvPr/>
        </p:nvSpPr>
        <p:spPr>
          <a:xfrm>
            <a:off x="273050" y="4941846"/>
            <a:ext cx="8354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3200" dirty="0" smtClean="0"/>
              <a:t>Disparities don’t prove discrimination.  Men commit 75% of the violent crimes.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1583079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125342</TotalTime>
  <Words>1178</Words>
  <Application>Microsoft Office PowerPoint</Application>
  <PresentationFormat>Letter Paper (8.5x11 in)</PresentationFormat>
  <Paragraphs>309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Rockwell Extra Bold</vt:lpstr>
      <vt:lpstr>Times New Roman</vt:lpstr>
      <vt:lpstr>Default Design</vt:lpstr>
      <vt:lpstr>Statistical Literacy  for Policy Makers</vt:lpstr>
      <vt:lpstr>Policy Makers: Subject Matter &amp; Questions</vt:lpstr>
      <vt:lpstr>Subject-Matter:  #1 Statistics are Numbers in Context</vt:lpstr>
      <vt:lpstr>Subject-Matter:  #2 Statistics: Socially Constructed</vt:lpstr>
      <vt:lpstr>Subject-Matter:  #3a Statistics Can Be Influenced</vt:lpstr>
      <vt:lpstr>Subject-Matter: #3b Statistics Can Be Influenced</vt:lpstr>
      <vt:lpstr>Subject-Matter: #3c Statistics Can Be Influenced</vt:lpstr>
      <vt:lpstr>Subject-Matter: #4 Association is not Causation</vt:lpstr>
      <vt:lpstr>Subject-Matter: #5 Disparity is not Discrimination</vt:lpstr>
      <vt:lpstr>Subject-Matter: #6 Ratios may be Confounded</vt:lpstr>
      <vt:lpstr>Subject-Matter: #7 Effect Size Matters </vt:lpstr>
      <vt:lpstr>Policy Makers Questions: One thru Four</vt:lpstr>
      <vt:lpstr>Policy Maker Questions: Five through Seven</vt:lpstr>
      <vt:lpstr>Statistical Literacy: Seven Basics</vt:lpstr>
      <vt:lpstr>Statistical Literacy: Seven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Literacy for Policy Makers (Slides)</dc:title>
  <dc:creator>Milo Schield</dc:creator>
  <dc:description/>
  <cp:lastModifiedBy>Milo Schield</cp:lastModifiedBy>
  <cp:revision>1627</cp:revision>
  <cp:lastPrinted>2021-07-16T03:51:51Z</cp:lastPrinted>
  <dcterms:created xsi:type="dcterms:W3CDTF">1998-11-15T00:57:17Z</dcterms:created>
  <dcterms:modified xsi:type="dcterms:W3CDTF">2021-07-16T03:53:16Z</dcterms:modified>
  <cp:category>Statistical Literacy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3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C:\982Milo\PowerPt\BallaratTables</vt:lpwstr>
  </property>
</Properties>
</file>