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5" r:id="rId1"/>
  </p:sldMasterIdLst>
  <p:notesMasterIdLst>
    <p:notesMasterId r:id="rId20"/>
  </p:notesMasterIdLst>
  <p:handoutMasterIdLst>
    <p:handoutMasterId r:id="rId21"/>
  </p:handoutMasterIdLst>
  <p:sldIdLst>
    <p:sldId id="314" r:id="rId2"/>
    <p:sldId id="751" r:id="rId3"/>
    <p:sldId id="694" r:id="rId4"/>
    <p:sldId id="755" r:id="rId5"/>
    <p:sldId id="756" r:id="rId6"/>
    <p:sldId id="758" r:id="rId7"/>
    <p:sldId id="757" r:id="rId8"/>
    <p:sldId id="754" r:id="rId9"/>
    <p:sldId id="626" r:id="rId10"/>
    <p:sldId id="750" r:id="rId11"/>
    <p:sldId id="759" r:id="rId12"/>
    <p:sldId id="687" r:id="rId13"/>
    <p:sldId id="760" r:id="rId14"/>
    <p:sldId id="761" r:id="rId15"/>
    <p:sldId id="762" r:id="rId16"/>
    <p:sldId id="697" r:id="rId17"/>
    <p:sldId id="753" r:id="rId18"/>
    <p:sldId id="738" r:id="rId19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1153B"/>
    <a:srgbClr val="79163B"/>
    <a:srgbClr val="642832"/>
    <a:srgbClr val="8C0046"/>
    <a:srgbClr val="CC0000"/>
    <a:srgbClr val="800000"/>
    <a:srgbClr val="33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783" autoAdjust="0"/>
    <p:restoredTop sz="87432" autoAdjust="0"/>
  </p:normalViewPr>
  <p:slideViewPr>
    <p:cSldViewPr snapToGrid="0" showGuides="1">
      <p:cViewPr varScale="1">
        <p:scale>
          <a:sx n="113" d="100"/>
          <a:sy n="113" d="100"/>
        </p:scale>
        <p:origin x="10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3324" y="72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8801" y="266702"/>
            <a:ext cx="39560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9" tIns="48294" rIns="96589" bIns="48294" numCol="1" anchor="t" anchorCtr="0" compatLnSpc="1">
            <a:prstTxWarp prst="textNoShape">
              <a:avLst/>
            </a:prstTxWarp>
          </a:bodyPr>
          <a:lstStyle>
            <a:lvl1pPr defTabSz="966537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n-US" dirty="0" smtClean="0"/>
              <a:t>Down Syndrome by Birth Order and Moms Age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86188" y="269877"/>
            <a:ext cx="29384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9" tIns="48294" rIns="96589" bIns="48294" numCol="1" anchor="t" anchorCtr="0" compatLnSpc="1">
            <a:prstTxWarp prst="textNoShape">
              <a:avLst/>
            </a:prstTxWarp>
          </a:bodyPr>
          <a:lstStyle>
            <a:lvl1pPr algn="r" defTabSz="966537">
              <a:lnSpc>
                <a:spcPct val="100000"/>
              </a:lnSpc>
              <a:spcBef>
                <a:spcPct val="0"/>
              </a:spcBef>
              <a:defRPr sz="1200" dirty="0" smtClean="0"/>
            </a:lvl1pPr>
          </a:lstStyle>
          <a:p>
            <a:pPr>
              <a:defRPr/>
            </a:pPr>
            <a:r>
              <a:rPr lang="en-US" altLang="en-US" dirty="0" smtClean="0"/>
              <a:t>3/20/2017 V0</a:t>
            </a:r>
            <a:endParaRPr lang="en-US" altLang="en-US" dirty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5" y="8994777"/>
            <a:ext cx="26003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9" tIns="48294" rIns="96589" bIns="48294" numCol="1" anchor="b" anchorCtr="0" compatLnSpc="1">
            <a:prstTxWarp prst="textNoShape">
              <a:avLst/>
            </a:prstTxWarp>
          </a:bodyPr>
          <a:lstStyle>
            <a:lvl1pPr algn="r" defTabSz="966537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07DAE763-B33E-4BFF-AF78-DADDF8081C38}" type="slidenum">
              <a:rPr lang="en-US" altLang="en-US" smtClean="0"/>
              <a:pPr>
                <a:defRPr/>
              </a:pPr>
              <a:t>‹#›</a:t>
            </a:fld>
            <a:endParaRPr lang="en-US" altLang="en-US" dirty="0" smtClean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09590" y="9023350"/>
            <a:ext cx="3956050" cy="45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9" tIns="48294" rIns="96589" bIns="48294" numCol="1" anchor="t" anchorCtr="0" compatLnSpc="1">
            <a:prstTxWarp prst="textNoShape">
              <a:avLst/>
            </a:prstTxWarp>
          </a:bodyPr>
          <a:lstStyle>
            <a:lvl1pPr defTabSz="966537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dirty="0" smtClean="0"/>
              <a:t>2017-Schield-Down-Syndrome-Slides.pdf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32870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9" tIns="48294" rIns="96589" bIns="48294" numCol="1" anchor="t" anchorCtr="0" compatLnSpc="1">
            <a:prstTxWarp prst="textNoShape">
              <a:avLst/>
            </a:prstTxWarp>
          </a:bodyPr>
          <a:lstStyle>
            <a:lvl1pPr defTabSz="966537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n-US" altLang="en-US"/>
              <a:t>Create Pivot Tables using Excel 2008Creating Pivot Tables using Excel 2008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9" tIns="48294" rIns="96589" bIns="48294" numCol="1" anchor="t" anchorCtr="0" compatLnSpc="1">
            <a:prstTxWarp prst="textNoShape">
              <a:avLst/>
            </a:prstTxWarp>
          </a:bodyPr>
          <a:lstStyle>
            <a:lvl1pPr algn="r" defTabSz="966537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n-US" altLang="en-US"/>
              <a:t>12/09/201311/16/2012 V1b</a:t>
            </a:r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12802" y="4560890"/>
            <a:ext cx="5770563" cy="447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9" tIns="48294" rIns="96589" bIns="482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9" tIns="48294" rIns="96589" bIns="48294" numCol="1" anchor="b" anchorCtr="0" compatLnSpc="1">
            <a:prstTxWarp prst="textNoShape">
              <a:avLst/>
            </a:prstTxWarp>
          </a:bodyPr>
          <a:lstStyle>
            <a:lvl1pPr defTabSz="966537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n-US" altLang="en-US"/>
              <a:t>Create-Pivot-Tables-Excel-2008-6up.pdfwww.StatLit.org/pdf/Create-Pivot-Tables-Excel-2008-6up.pdf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9" tIns="48294" rIns="96589" bIns="48294" numCol="1" anchor="b" anchorCtr="0" compatLnSpc="1">
            <a:prstTxWarp prst="textNoShape">
              <a:avLst/>
            </a:prstTxWarp>
          </a:bodyPr>
          <a:lstStyle>
            <a:lvl1pPr algn="r" defTabSz="966537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A0480DFC-698A-4161-9171-EC9989F51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5378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Creating Pivot Tables using Excel 2008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11/16/2012 V1b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www.StatLit.org/pdf/Create-Pivot-Tables-Excel-2008-6up.pdf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6B53990-3128-4F73-B817-555150BAB943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6150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Analyzing Numbers in the News</a:t>
            </a:r>
          </a:p>
        </p:txBody>
      </p:sp>
      <p:sp>
        <p:nvSpPr>
          <p:cNvPr id="6151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15 May 2008</a:t>
            </a:r>
          </a:p>
        </p:txBody>
      </p:sp>
      <p:sp>
        <p:nvSpPr>
          <p:cNvPr id="6152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2008SchieldNNN6up.pdf</a:t>
            </a:r>
          </a:p>
        </p:txBody>
      </p:sp>
      <p:sp>
        <p:nvSpPr>
          <p:cNvPr id="6153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78D3459-4070-49EE-993C-69FC3A9D4C21}" type="slidenum">
              <a:rPr lang="en-US" altLang="en-US" sz="1200"/>
              <a:pPr algn="r"/>
              <a:t>1</a:t>
            </a:fld>
            <a:endParaRPr lang="en-US" altLang="en-US" sz="1200"/>
          </a:p>
        </p:txBody>
      </p:sp>
      <p:sp>
        <p:nvSpPr>
          <p:cNvPr id="6154" name="Rectangle 2"/>
          <p:cNvSpPr txBox="1">
            <a:spLocks noGrp="1" noChangeArrowheads="1"/>
          </p:cNvSpPr>
          <p:nvPr/>
        </p:nvSpPr>
        <p:spPr bwMode="auto">
          <a:xfrm>
            <a:off x="1270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6155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200"/>
          </a:p>
        </p:txBody>
      </p:sp>
      <p:sp>
        <p:nvSpPr>
          <p:cNvPr id="6156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6157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70D3829-B20A-4483-9BD1-BFC442260FE9}" type="slidenum">
              <a:rPr lang="en-US" altLang="en-US" sz="1200"/>
              <a:pPr algn="r"/>
              <a:t>1</a:t>
            </a:fld>
            <a:endParaRPr lang="en-US" altLang="en-US" sz="1200"/>
          </a:p>
        </p:txBody>
      </p:sp>
      <p:sp>
        <p:nvSpPr>
          <p:cNvPr id="6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1596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Creating Pivot Tables using Excel 2008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11/16/2012 V1b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www.StatLit.org/pdf/Create-Pivot-Tables-Excel-2008-6up.pdf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23C04F-0713-4D77-A7DE-6CE0B55C7C5D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2294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Analyzing Numbers in the News</a:t>
            </a:r>
          </a:p>
        </p:txBody>
      </p:sp>
      <p:sp>
        <p:nvSpPr>
          <p:cNvPr id="12295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15 May 2008</a:t>
            </a:r>
          </a:p>
        </p:txBody>
      </p:sp>
      <p:sp>
        <p:nvSpPr>
          <p:cNvPr id="12296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2008SchieldNNN6up.pdf</a:t>
            </a:r>
          </a:p>
        </p:txBody>
      </p:sp>
      <p:sp>
        <p:nvSpPr>
          <p:cNvPr id="12297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2BCE8AB-5586-468E-9FD8-B10A319789E8}" type="slidenum">
              <a:rPr lang="en-US" altLang="en-US" sz="1200"/>
              <a:pPr algn="r"/>
              <a:t>10</a:t>
            </a:fld>
            <a:endParaRPr lang="en-US" altLang="en-US" sz="1200"/>
          </a:p>
        </p:txBody>
      </p:sp>
      <p:sp>
        <p:nvSpPr>
          <p:cNvPr id="12298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2299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200"/>
          </a:p>
        </p:txBody>
      </p:sp>
      <p:sp>
        <p:nvSpPr>
          <p:cNvPr id="12300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2301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11A1DE6-CE84-4520-AD64-51A9B9B6D242}" type="slidenum">
              <a:rPr lang="en-US" altLang="en-US" sz="1200"/>
              <a:pPr algn="r"/>
              <a:t>10</a:t>
            </a:fld>
            <a:endParaRPr lang="en-US" altLang="en-US" sz="1200"/>
          </a:p>
        </p:txBody>
      </p:sp>
      <p:sp>
        <p:nvSpPr>
          <p:cNvPr id="12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23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823667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Creating Pivot Tables using Excel 2008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11/16/2012 V1b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www.StatLit.org/pdf/Create-Pivot-Tables-Excel-2008-6up.pdf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23C04F-0713-4D77-A7DE-6CE0B55C7C5D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2294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Analyzing Numbers in the News</a:t>
            </a:r>
          </a:p>
        </p:txBody>
      </p:sp>
      <p:sp>
        <p:nvSpPr>
          <p:cNvPr id="12295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15 May 2008</a:t>
            </a:r>
          </a:p>
        </p:txBody>
      </p:sp>
      <p:sp>
        <p:nvSpPr>
          <p:cNvPr id="12296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2008SchieldNNN6up.pdf</a:t>
            </a:r>
          </a:p>
        </p:txBody>
      </p:sp>
      <p:sp>
        <p:nvSpPr>
          <p:cNvPr id="12297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2BCE8AB-5586-468E-9FD8-B10A319789E8}" type="slidenum">
              <a:rPr lang="en-US" altLang="en-US" sz="1200"/>
              <a:pPr algn="r"/>
              <a:t>11</a:t>
            </a:fld>
            <a:endParaRPr lang="en-US" altLang="en-US" sz="1200"/>
          </a:p>
        </p:txBody>
      </p:sp>
      <p:sp>
        <p:nvSpPr>
          <p:cNvPr id="12298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2299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200"/>
          </a:p>
        </p:txBody>
      </p:sp>
      <p:sp>
        <p:nvSpPr>
          <p:cNvPr id="12300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2301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11A1DE6-CE84-4520-AD64-51A9B9B6D242}" type="slidenum">
              <a:rPr lang="en-US" altLang="en-US" sz="1200"/>
              <a:pPr algn="r"/>
              <a:t>11</a:t>
            </a:fld>
            <a:endParaRPr lang="en-US" altLang="en-US" sz="1200"/>
          </a:p>
        </p:txBody>
      </p:sp>
      <p:sp>
        <p:nvSpPr>
          <p:cNvPr id="12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23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289045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Creating Pivot Tables using Excel 2008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11/16/2012 V1b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www.StatLit.org/pdf/Create-Pivot-Tables-Excel-2008-6up.pdf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9FA62F-74AD-4546-A67F-B44B76C06C56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6390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Analyzing Numbers in the News</a:t>
            </a:r>
          </a:p>
        </p:txBody>
      </p:sp>
      <p:sp>
        <p:nvSpPr>
          <p:cNvPr id="16391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15 May 2008</a:t>
            </a:r>
          </a:p>
        </p:txBody>
      </p:sp>
      <p:sp>
        <p:nvSpPr>
          <p:cNvPr id="16392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2008SchieldNNN6up.pdf</a:t>
            </a:r>
          </a:p>
        </p:txBody>
      </p:sp>
      <p:sp>
        <p:nvSpPr>
          <p:cNvPr id="16393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EF2E6C9-F6CE-4D43-965E-7982A075A982}" type="slidenum">
              <a:rPr lang="en-US" altLang="en-US" sz="1200"/>
              <a:pPr algn="r"/>
              <a:t>12</a:t>
            </a:fld>
            <a:endParaRPr lang="en-US" altLang="en-US" sz="1200"/>
          </a:p>
        </p:txBody>
      </p:sp>
      <p:sp>
        <p:nvSpPr>
          <p:cNvPr id="16394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6395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200"/>
          </a:p>
        </p:txBody>
      </p:sp>
      <p:sp>
        <p:nvSpPr>
          <p:cNvPr id="16396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6397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6D7EAC9-8DEC-4599-9A3D-FF6EB73180D3}" type="slidenum">
              <a:rPr lang="en-US" altLang="en-US" sz="1200"/>
              <a:pPr algn="r"/>
              <a:t>12</a:t>
            </a:fld>
            <a:endParaRPr lang="en-US" altLang="en-US" sz="1200"/>
          </a:p>
        </p:txBody>
      </p:sp>
      <p:sp>
        <p:nvSpPr>
          <p:cNvPr id="16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63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107122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Creating Pivot Tables using Excel 2008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11/16/2012 V1b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www.StatLit.org/pdf/Create-Pivot-Tables-Excel-2008-6up.pdf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9FA62F-74AD-4546-A67F-B44B76C06C56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6390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Analyzing Numbers in the News</a:t>
            </a:r>
          </a:p>
        </p:txBody>
      </p:sp>
      <p:sp>
        <p:nvSpPr>
          <p:cNvPr id="16391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15 May 2008</a:t>
            </a:r>
          </a:p>
        </p:txBody>
      </p:sp>
      <p:sp>
        <p:nvSpPr>
          <p:cNvPr id="16392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2008SchieldNNN6up.pdf</a:t>
            </a:r>
          </a:p>
        </p:txBody>
      </p:sp>
      <p:sp>
        <p:nvSpPr>
          <p:cNvPr id="16393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EF2E6C9-F6CE-4D43-965E-7982A075A982}" type="slidenum">
              <a:rPr lang="en-US" altLang="en-US" sz="1200"/>
              <a:pPr algn="r"/>
              <a:t>13</a:t>
            </a:fld>
            <a:endParaRPr lang="en-US" altLang="en-US" sz="1200"/>
          </a:p>
        </p:txBody>
      </p:sp>
      <p:sp>
        <p:nvSpPr>
          <p:cNvPr id="16394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6395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200"/>
          </a:p>
        </p:txBody>
      </p:sp>
      <p:sp>
        <p:nvSpPr>
          <p:cNvPr id="16396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6397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6D7EAC9-8DEC-4599-9A3D-FF6EB73180D3}" type="slidenum">
              <a:rPr lang="en-US" altLang="en-US" sz="1200"/>
              <a:pPr algn="r"/>
              <a:t>13</a:t>
            </a:fld>
            <a:endParaRPr lang="en-US" altLang="en-US" sz="1200"/>
          </a:p>
        </p:txBody>
      </p:sp>
      <p:sp>
        <p:nvSpPr>
          <p:cNvPr id="16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63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379812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Creating Pivot Tables using Excel 2008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11/16/2012 V1b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www.StatLit.org/pdf/Create-Pivot-Tables-Excel-2008-6up.pdf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9FA62F-74AD-4546-A67F-B44B76C06C56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6390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Analyzing Numbers in the News</a:t>
            </a:r>
          </a:p>
        </p:txBody>
      </p:sp>
      <p:sp>
        <p:nvSpPr>
          <p:cNvPr id="16391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15 May 2008</a:t>
            </a:r>
          </a:p>
        </p:txBody>
      </p:sp>
      <p:sp>
        <p:nvSpPr>
          <p:cNvPr id="16392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2008SchieldNNN6up.pdf</a:t>
            </a:r>
          </a:p>
        </p:txBody>
      </p:sp>
      <p:sp>
        <p:nvSpPr>
          <p:cNvPr id="16393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EF2E6C9-F6CE-4D43-965E-7982A075A982}" type="slidenum">
              <a:rPr lang="en-US" altLang="en-US" sz="1200"/>
              <a:pPr algn="r"/>
              <a:t>14</a:t>
            </a:fld>
            <a:endParaRPr lang="en-US" altLang="en-US" sz="1200"/>
          </a:p>
        </p:txBody>
      </p:sp>
      <p:sp>
        <p:nvSpPr>
          <p:cNvPr id="16394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6395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200"/>
          </a:p>
        </p:txBody>
      </p:sp>
      <p:sp>
        <p:nvSpPr>
          <p:cNvPr id="16396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6397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6D7EAC9-8DEC-4599-9A3D-FF6EB73180D3}" type="slidenum">
              <a:rPr lang="en-US" altLang="en-US" sz="1200"/>
              <a:pPr algn="r"/>
              <a:t>14</a:t>
            </a:fld>
            <a:endParaRPr lang="en-US" altLang="en-US" sz="1200"/>
          </a:p>
        </p:txBody>
      </p:sp>
      <p:sp>
        <p:nvSpPr>
          <p:cNvPr id="16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63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635308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Creating Pivot Tables using Excel 2008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11/16/2012 V1b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www.StatLit.org/pdf/Create-Pivot-Tables-Excel-2008-6up.pdf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9FA62F-74AD-4546-A67F-B44B76C06C56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6390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Analyzing Numbers in the News</a:t>
            </a:r>
          </a:p>
        </p:txBody>
      </p:sp>
      <p:sp>
        <p:nvSpPr>
          <p:cNvPr id="16391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15 May 2008</a:t>
            </a:r>
          </a:p>
        </p:txBody>
      </p:sp>
      <p:sp>
        <p:nvSpPr>
          <p:cNvPr id="16392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2008SchieldNNN6up.pdf</a:t>
            </a:r>
          </a:p>
        </p:txBody>
      </p:sp>
      <p:sp>
        <p:nvSpPr>
          <p:cNvPr id="16393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EF2E6C9-F6CE-4D43-965E-7982A075A982}" type="slidenum">
              <a:rPr lang="en-US" altLang="en-US" sz="1200"/>
              <a:pPr algn="r"/>
              <a:t>15</a:t>
            </a:fld>
            <a:endParaRPr lang="en-US" altLang="en-US" sz="1200"/>
          </a:p>
        </p:txBody>
      </p:sp>
      <p:sp>
        <p:nvSpPr>
          <p:cNvPr id="16394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6395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200"/>
          </a:p>
        </p:txBody>
      </p:sp>
      <p:sp>
        <p:nvSpPr>
          <p:cNvPr id="16396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6397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6D7EAC9-8DEC-4599-9A3D-FF6EB73180D3}" type="slidenum">
              <a:rPr lang="en-US" altLang="en-US" sz="1200"/>
              <a:pPr algn="r"/>
              <a:t>15</a:t>
            </a:fld>
            <a:endParaRPr lang="en-US" altLang="en-US" sz="1200"/>
          </a:p>
        </p:txBody>
      </p:sp>
      <p:sp>
        <p:nvSpPr>
          <p:cNvPr id="16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63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647442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Creating Pivot Tables using Excel 2008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11/16/2012 V1b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www.StatLit.org/pdf/Create-Pivot-Tables-Excel-2008-6up.pdf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AC8A8D-24DD-40B1-A708-41814C4947D3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4342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Analyzing Numbers in the News</a:t>
            </a:r>
          </a:p>
        </p:txBody>
      </p:sp>
      <p:sp>
        <p:nvSpPr>
          <p:cNvPr id="14343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15 May 2008</a:t>
            </a:r>
          </a:p>
        </p:txBody>
      </p:sp>
      <p:sp>
        <p:nvSpPr>
          <p:cNvPr id="14344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2008SchieldNNN6up.pdf</a:t>
            </a:r>
          </a:p>
        </p:txBody>
      </p:sp>
      <p:sp>
        <p:nvSpPr>
          <p:cNvPr id="14345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6E048C1E-1F71-4C5E-9BFE-8A17827BE47A}" type="slidenum">
              <a:rPr lang="en-US" altLang="en-US" sz="1200"/>
              <a:pPr algn="r"/>
              <a:t>16</a:t>
            </a:fld>
            <a:endParaRPr lang="en-US" altLang="en-US" sz="1200"/>
          </a:p>
        </p:txBody>
      </p:sp>
      <p:sp>
        <p:nvSpPr>
          <p:cNvPr id="14346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4347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200"/>
          </a:p>
        </p:txBody>
      </p:sp>
      <p:sp>
        <p:nvSpPr>
          <p:cNvPr id="14348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4349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67A42FF-DD17-496E-9A9B-B0C211E5562A}" type="slidenum">
              <a:rPr lang="en-US" altLang="en-US" sz="1200"/>
              <a:pPr algn="r"/>
              <a:t>16</a:t>
            </a:fld>
            <a:endParaRPr lang="en-US" altLang="en-US" sz="1200"/>
          </a:p>
        </p:txBody>
      </p:sp>
      <p:sp>
        <p:nvSpPr>
          <p:cNvPr id="143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43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363381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Creating Pivot Tables using Excel 2008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11/16/2012 V1b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www.StatLit.org/pdf/Create-Pivot-Tables-Excel-2008-6up.pdf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23C04F-0713-4D77-A7DE-6CE0B55C7C5D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2294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Analyzing Numbers in the News</a:t>
            </a:r>
          </a:p>
        </p:txBody>
      </p:sp>
      <p:sp>
        <p:nvSpPr>
          <p:cNvPr id="12295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15 May 2008</a:t>
            </a:r>
          </a:p>
        </p:txBody>
      </p:sp>
      <p:sp>
        <p:nvSpPr>
          <p:cNvPr id="12296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2008SchieldNNN6up.pdf</a:t>
            </a:r>
          </a:p>
        </p:txBody>
      </p:sp>
      <p:sp>
        <p:nvSpPr>
          <p:cNvPr id="12297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2BCE8AB-5586-468E-9FD8-B10A319789E8}" type="slidenum">
              <a:rPr lang="en-US" altLang="en-US" sz="1200"/>
              <a:pPr algn="r"/>
              <a:t>17</a:t>
            </a:fld>
            <a:endParaRPr lang="en-US" altLang="en-US" sz="1200"/>
          </a:p>
        </p:txBody>
      </p:sp>
      <p:sp>
        <p:nvSpPr>
          <p:cNvPr id="12298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2299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200"/>
          </a:p>
        </p:txBody>
      </p:sp>
      <p:sp>
        <p:nvSpPr>
          <p:cNvPr id="12300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2301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11A1DE6-CE84-4520-AD64-51A9B9B6D242}" type="slidenum">
              <a:rPr lang="en-US" altLang="en-US" sz="1200"/>
              <a:pPr algn="r"/>
              <a:t>17</a:t>
            </a:fld>
            <a:endParaRPr lang="en-US" altLang="en-US" sz="1200"/>
          </a:p>
        </p:txBody>
      </p:sp>
      <p:sp>
        <p:nvSpPr>
          <p:cNvPr id="12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23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22851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Creating Pivot Tables using Excel 2008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11/16/2012 V1b</a:t>
            </a:r>
          </a:p>
        </p:txBody>
      </p:sp>
      <p:sp>
        <p:nvSpPr>
          <p:cNvPr id="532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www.StatLit.org/pdf/Create-Pivot-Tables-Excel-2008-6up.pdf</a:t>
            </a:r>
          </a:p>
        </p:txBody>
      </p:sp>
      <p:sp>
        <p:nvSpPr>
          <p:cNvPr id="532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535F3F-23B3-4E8B-9FE1-AA9F4E75AC44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BAA3A79-4A46-4A19-B660-A671FAAE1FDA}" type="slidenum">
              <a:rPr lang="en-US" altLang="en-US" sz="1200"/>
              <a:pPr algn="r"/>
              <a:t>18</a:t>
            </a:fld>
            <a:endParaRPr lang="en-US" altLang="en-US" sz="12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2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3BDAD67-BD66-42B9-9EB8-E066D1765E8C}" type="slidenum">
              <a:rPr lang="en-US" altLang="en-US" sz="1200"/>
              <a:pPr algn="r"/>
              <a:t>18</a:t>
            </a:fld>
            <a:endParaRPr lang="en-US" altLang="en-US" sz="12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951143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Creating Pivot Tables using Excel 2008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11/16/2012 V1b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www.StatLit.org/pdf/Create-Pivot-Tables-Excel-2008-6up.pdf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A7480E-9996-4C58-BE98-41C7AE0430D7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8198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Analyzing Numbers in the News</a:t>
            </a:r>
          </a:p>
        </p:txBody>
      </p:sp>
      <p:sp>
        <p:nvSpPr>
          <p:cNvPr id="8199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15 May 2008</a:t>
            </a:r>
          </a:p>
        </p:txBody>
      </p:sp>
      <p:sp>
        <p:nvSpPr>
          <p:cNvPr id="8200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2008SchieldNNN6up.pdf</a:t>
            </a:r>
          </a:p>
        </p:txBody>
      </p:sp>
      <p:sp>
        <p:nvSpPr>
          <p:cNvPr id="8201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727D3AB-9BD8-4108-90E7-32DBD42203D2}" type="slidenum">
              <a:rPr lang="en-US" altLang="en-US" sz="1200"/>
              <a:pPr algn="r"/>
              <a:t>2</a:t>
            </a:fld>
            <a:endParaRPr lang="en-US" altLang="en-US" sz="1200"/>
          </a:p>
        </p:txBody>
      </p:sp>
      <p:sp>
        <p:nvSpPr>
          <p:cNvPr id="8202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8203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200"/>
          </a:p>
        </p:txBody>
      </p:sp>
      <p:sp>
        <p:nvSpPr>
          <p:cNvPr id="8204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8205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ECACAF8-ECD2-4B16-9731-8CDD923FACA7}" type="slidenum">
              <a:rPr lang="en-US" altLang="en-US" sz="1200"/>
              <a:pPr algn="r"/>
              <a:t>2</a:t>
            </a:fld>
            <a:endParaRPr lang="en-US" altLang="en-US" sz="1200"/>
          </a:p>
        </p:txBody>
      </p:sp>
      <p:sp>
        <p:nvSpPr>
          <p:cNvPr id="8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8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435269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Creating Pivot Tables using Excel 2008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11/16/2012 V1b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www.StatLit.org/pdf/Create-Pivot-Tables-Excel-2008-6up.pdf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76A895-B674-4833-BF18-1C21347022EC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8438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Analyzing Numbers in the News</a:t>
            </a:r>
          </a:p>
        </p:txBody>
      </p:sp>
      <p:sp>
        <p:nvSpPr>
          <p:cNvPr id="18439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15 May 2008</a:t>
            </a:r>
          </a:p>
        </p:txBody>
      </p:sp>
      <p:sp>
        <p:nvSpPr>
          <p:cNvPr id="18440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2008SchieldNNN6up.pdf</a:t>
            </a:r>
          </a:p>
        </p:txBody>
      </p:sp>
      <p:sp>
        <p:nvSpPr>
          <p:cNvPr id="18441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DDF7DEB-7CEB-417F-8CF9-58966E836CA0}" type="slidenum">
              <a:rPr lang="en-US" altLang="en-US" sz="1200"/>
              <a:pPr algn="r"/>
              <a:t>3</a:t>
            </a:fld>
            <a:endParaRPr lang="en-US" altLang="en-US" sz="1200"/>
          </a:p>
        </p:txBody>
      </p:sp>
      <p:sp>
        <p:nvSpPr>
          <p:cNvPr id="18442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8443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200"/>
          </a:p>
        </p:txBody>
      </p:sp>
      <p:sp>
        <p:nvSpPr>
          <p:cNvPr id="18444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8445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A8F97B68-AB51-4F35-B306-A1DB0522FF98}" type="slidenum">
              <a:rPr lang="en-US" altLang="en-US" sz="1200"/>
              <a:pPr algn="r"/>
              <a:t>3</a:t>
            </a:fld>
            <a:endParaRPr lang="en-US" altLang="en-US" sz="1200"/>
          </a:p>
        </p:txBody>
      </p:sp>
      <p:sp>
        <p:nvSpPr>
          <p:cNvPr id="18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8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243981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Creating Pivot Tables using Excel 2008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11/16/2012 V1b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www.StatLit.org/pdf/Create-Pivot-Tables-Excel-2008-6up.pdf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A7480E-9996-4C58-BE98-41C7AE0430D7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8198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Analyzing Numbers in the News</a:t>
            </a:r>
          </a:p>
        </p:txBody>
      </p:sp>
      <p:sp>
        <p:nvSpPr>
          <p:cNvPr id="8199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15 May 2008</a:t>
            </a:r>
          </a:p>
        </p:txBody>
      </p:sp>
      <p:sp>
        <p:nvSpPr>
          <p:cNvPr id="8200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2008SchieldNNN6up.pdf</a:t>
            </a:r>
          </a:p>
        </p:txBody>
      </p:sp>
      <p:sp>
        <p:nvSpPr>
          <p:cNvPr id="8201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727D3AB-9BD8-4108-90E7-32DBD42203D2}" type="slidenum">
              <a:rPr lang="en-US" altLang="en-US" sz="1200"/>
              <a:pPr algn="r"/>
              <a:t>4</a:t>
            </a:fld>
            <a:endParaRPr lang="en-US" altLang="en-US" sz="1200"/>
          </a:p>
        </p:txBody>
      </p:sp>
      <p:sp>
        <p:nvSpPr>
          <p:cNvPr id="8202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8203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200"/>
          </a:p>
        </p:txBody>
      </p:sp>
      <p:sp>
        <p:nvSpPr>
          <p:cNvPr id="8204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8205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ECACAF8-ECD2-4B16-9731-8CDD923FACA7}" type="slidenum">
              <a:rPr lang="en-US" altLang="en-US" sz="1200"/>
              <a:pPr algn="r"/>
              <a:t>4</a:t>
            </a:fld>
            <a:endParaRPr lang="en-US" altLang="en-US" sz="1200"/>
          </a:p>
        </p:txBody>
      </p:sp>
      <p:sp>
        <p:nvSpPr>
          <p:cNvPr id="8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8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835838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Creating Pivot Tables using Excel 2008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11/16/2012 V1b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www.StatLit.org/pdf/Create-Pivot-Tables-Excel-2008-6up.pdf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76A895-B674-4833-BF18-1C21347022EC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8438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Analyzing Numbers in the News</a:t>
            </a:r>
          </a:p>
        </p:txBody>
      </p:sp>
      <p:sp>
        <p:nvSpPr>
          <p:cNvPr id="18439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15 May 2008</a:t>
            </a:r>
          </a:p>
        </p:txBody>
      </p:sp>
      <p:sp>
        <p:nvSpPr>
          <p:cNvPr id="18440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2008SchieldNNN6up.pdf</a:t>
            </a:r>
          </a:p>
        </p:txBody>
      </p:sp>
      <p:sp>
        <p:nvSpPr>
          <p:cNvPr id="18441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DDF7DEB-7CEB-417F-8CF9-58966E836CA0}" type="slidenum">
              <a:rPr lang="en-US" altLang="en-US" sz="1200"/>
              <a:pPr algn="r"/>
              <a:t>5</a:t>
            </a:fld>
            <a:endParaRPr lang="en-US" altLang="en-US" sz="1200"/>
          </a:p>
        </p:txBody>
      </p:sp>
      <p:sp>
        <p:nvSpPr>
          <p:cNvPr id="18442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8443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200"/>
          </a:p>
        </p:txBody>
      </p:sp>
      <p:sp>
        <p:nvSpPr>
          <p:cNvPr id="18444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8445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A8F97B68-AB51-4F35-B306-A1DB0522FF98}" type="slidenum">
              <a:rPr lang="en-US" altLang="en-US" sz="1200"/>
              <a:pPr algn="r"/>
              <a:t>5</a:t>
            </a:fld>
            <a:endParaRPr lang="en-US" altLang="en-US" sz="1200"/>
          </a:p>
        </p:txBody>
      </p:sp>
      <p:sp>
        <p:nvSpPr>
          <p:cNvPr id="18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8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531712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Creating Pivot Tables using Excel 2008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11/16/2012 V1b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www.StatLit.org/pdf/Create-Pivot-Tables-Excel-2008-6up.pdf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76A895-B674-4833-BF18-1C21347022EC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8438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Analyzing Numbers in the News</a:t>
            </a:r>
          </a:p>
        </p:txBody>
      </p:sp>
      <p:sp>
        <p:nvSpPr>
          <p:cNvPr id="18439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15 May 2008</a:t>
            </a:r>
          </a:p>
        </p:txBody>
      </p:sp>
      <p:sp>
        <p:nvSpPr>
          <p:cNvPr id="18440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2008SchieldNNN6up.pdf</a:t>
            </a:r>
          </a:p>
        </p:txBody>
      </p:sp>
      <p:sp>
        <p:nvSpPr>
          <p:cNvPr id="18441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DDF7DEB-7CEB-417F-8CF9-58966E836CA0}" type="slidenum">
              <a:rPr lang="en-US" altLang="en-US" sz="1200"/>
              <a:pPr algn="r"/>
              <a:t>6</a:t>
            </a:fld>
            <a:endParaRPr lang="en-US" altLang="en-US" sz="1200"/>
          </a:p>
        </p:txBody>
      </p:sp>
      <p:sp>
        <p:nvSpPr>
          <p:cNvPr id="18442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8443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200"/>
          </a:p>
        </p:txBody>
      </p:sp>
      <p:sp>
        <p:nvSpPr>
          <p:cNvPr id="18444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8445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A8F97B68-AB51-4F35-B306-A1DB0522FF98}" type="slidenum">
              <a:rPr lang="en-US" altLang="en-US" sz="1200"/>
              <a:pPr algn="r"/>
              <a:t>6</a:t>
            </a:fld>
            <a:endParaRPr lang="en-US" altLang="en-US" sz="1200"/>
          </a:p>
        </p:txBody>
      </p:sp>
      <p:sp>
        <p:nvSpPr>
          <p:cNvPr id="18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8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852342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Creating Pivot Tables using Excel 2008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11/16/2012 V1b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www.StatLit.org/pdf/Create-Pivot-Tables-Excel-2008-6up.pdf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76A895-B674-4833-BF18-1C21347022EC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8438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Analyzing Numbers in the News</a:t>
            </a:r>
          </a:p>
        </p:txBody>
      </p:sp>
      <p:sp>
        <p:nvSpPr>
          <p:cNvPr id="18439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15 May 2008</a:t>
            </a:r>
          </a:p>
        </p:txBody>
      </p:sp>
      <p:sp>
        <p:nvSpPr>
          <p:cNvPr id="18440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2008SchieldNNN6up.pdf</a:t>
            </a:r>
          </a:p>
        </p:txBody>
      </p:sp>
      <p:sp>
        <p:nvSpPr>
          <p:cNvPr id="18441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DDF7DEB-7CEB-417F-8CF9-58966E836CA0}" type="slidenum">
              <a:rPr lang="en-US" altLang="en-US" sz="1200"/>
              <a:pPr algn="r"/>
              <a:t>7</a:t>
            </a:fld>
            <a:endParaRPr lang="en-US" altLang="en-US" sz="1200"/>
          </a:p>
        </p:txBody>
      </p:sp>
      <p:sp>
        <p:nvSpPr>
          <p:cNvPr id="18442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8443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200"/>
          </a:p>
        </p:txBody>
      </p:sp>
      <p:sp>
        <p:nvSpPr>
          <p:cNvPr id="18444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8445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A8F97B68-AB51-4F35-B306-A1DB0522FF98}" type="slidenum">
              <a:rPr lang="en-US" altLang="en-US" sz="1200"/>
              <a:pPr algn="r"/>
              <a:t>7</a:t>
            </a:fld>
            <a:endParaRPr lang="en-US" altLang="en-US" sz="1200"/>
          </a:p>
        </p:txBody>
      </p:sp>
      <p:sp>
        <p:nvSpPr>
          <p:cNvPr id="18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8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9098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Creating Pivot Tables using Excel 2008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11/16/2012 V1b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www.StatLit.org/pdf/Create-Pivot-Tables-Excel-2008-6up.pdf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76A895-B674-4833-BF18-1C21347022EC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8438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Analyzing Numbers in the News</a:t>
            </a:r>
          </a:p>
        </p:txBody>
      </p:sp>
      <p:sp>
        <p:nvSpPr>
          <p:cNvPr id="18439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15 May 2008</a:t>
            </a:r>
          </a:p>
        </p:txBody>
      </p:sp>
      <p:sp>
        <p:nvSpPr>
          <p:cNvPr id="18440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2008SchieldNNN6up.pdf</a:t>
            </a:r>
          </a:p>
        </p:txBody>
      </p:sp>
      <p:sp>
        <p:nvSpPr>
          <p:cNvPr id="18441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DDF7DEB-7CEB-417F-8CF9-58966E836CA0}" type="slidenum">
              <a:rPr lang="en-US" altLang="en-US" sz="1200"/>
              <a:pPr algn="r"/>
              <a:t>8</a:t>
            </a:fld>
            <a:endParaRPr lang="en-US" altLang="en-US" sz="1200"/>
          </a:p>
        </p:txBody>
      </p:sp>
      <p:sp>
        <p:nvSpPr>
          <p:cNvPr id="18442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8443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200"/>
          </a:p>
        </p:txBody>
      </p:sp>
      <p:sp>
        <p:nvSpPr>
          <p:cNvPr id="18444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8445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A8F97B68-AB51-4F35-B306-A1DB0522FF98}" type="slidenum">
              <a:rPr lang="en-US" altLang="en-US" sz="1200"/>
              <a:pPr algn="r"/>
              <a:t>8</a:t>
            </a:fld>
            <a:endParaRPr lang="en-US" altLang="en-US" sz="1200"/>
          </a:p>
        </p:txBody>
      </p:sp>
      <p:sp>
        <p:nvSpPr>
          <p:cNvPr id="18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8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18216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Creating Pivot Tables using Excel 2008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11/16/2012 V1b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www.StatLit.org/pdf/Create-Pivot-Tables-Excel-2008-6up.pdf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58" indent="-285676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703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784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865" indent="-228540" defTabSz="966537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947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028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109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190" indent="-228540" defTabSz="966537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4A38181-34A8-44A1-B4E0-7D7C951BEE9E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0246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Analyzing Numbers in the News</a:t>
            </a:r>
          </a:p>
        </p:txBody>
      </p:sp>
      <p:sp>
        <p:nvSpPr>
          <p:cNvPr id="10247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15 May 2008</a:t>
            </a:r>
          </a:p>
        </p:txBody>
      </p:sp>
      <p:sp>
        <p:nvSpPr>
          <p:cNvPr id="10248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2008SchieldNNN6up.pdf</a:t>
            </a:r>
          </a:p>
        </p:txBody>
      </p:sp>
      <p:sp>
        <p:nvSpPr>
          <p:cNvPr id="10249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69B5BF2-B2AC-40F0-8D03-C3E5F07BC92E}" type="slidenum">
              <a:rPr lang="en-US" altLang="en-US" sz="1200"/>
              <a:pPr algn="r"/>
              <a:t>9</a:t>
            </a:fld>
            <a:endParaRPr lang="en-US" altLang="en-US" sz="1200"/>
          </a:p>
        </p:txBody>
      </p:sp>
      <p:sp>
        <p:nvSpPr>
          <p:cNvPr id="10250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0251" name="Rectangle 3"/>
          <p:cNvSpPr txBox="1">
            <a:spLocks noGrp="1" noChangeArrowheads="1"/>
          </p:cNvSpPr>
          <p:nvPr/>
        </p:nvSpPr>
        <p:spPr bwMode="auto">
          <a:xfrm>
            <a:off x="4144965" y="2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200"/>
          </a:p>
        </p:txBody>
      </p:sp>
      <p:sp>
        <p:nvSpPr>
          <p:cNvPr id="10252" name="Rectangle 6"/>
          <p:cNvSpPr txBox="1">
            <a:spLocks noGrp="1" noChangeArrowheads="1"/>
          </p:cNvSpPr>
          <p:nvPr/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0253" name="Rectangle 7"/>
          <p:cNvSpPr txBox="1">
            <a:spLocks noGrp="1" noChangeArrowheads="1"/>
          </p:cNvSpPr>
          <p:nvPr/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4" rIns="96589" bIns="48294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7281CCB-158B-459B-93BE-EF4A6B884AD7}" type="slidenum">
              <a:rPr lang="en-US" altLang="en-US" sz="1200"/>
              <a:pPr algn="r"/>
              <a:t>9</a:t>
            </a:fld>
            <a:endParaRPr lang="en-US" altLang="en-US" sz="1200"/>
          </a:p>
        </p:txBody>
      </p:sp>
      <p:sp>
        <p:nvSpPr>
          <p:cNvPr id="10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02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556346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685800" y="1676400"/>
            <a:ext cx="7772400" cy="76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z="2400" smtClean="0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685800" y="147638"/>
            <a:ext cx="914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1200" dirty="0" smtClean="0"/>
              <a:t>V0A</a:t>
            </a: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3314700" y="152400"/>
            <a:ext cx="2495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800" dirty="0" smtClean="0">
                <a:latin typeface="Arial" panose="020B0604020202020204" pitchFamily="34" charset="0"/>
              </a:rPr>
              <a:t>2017-Down-Syndrome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EF466-75F3-4374-A681-4E4B20A21CB4}" type="slidenum">
              <a:rPr lang="en-US" altLang="en-US"/>
              <a:pPr>
                <a:defRPr/>
              </a:pPr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48295626"/>
      </p:ext>
    </p:extLst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3575" y="457200"/>
            <a:ext cx="7742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800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7815263" y="147638"/>
            <a:ext cx="609600" cy="3397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1"/>
            </a:lvl1pPr>
          </a:lstStyle>
          <a:p>
            <a:pPr>
              <a:defRPr/>
            </a:pPr>
            <a:fld id="{85BE540C-C237-4EA8-A9C3-2337C30C94B7}" type="slidenum">
              <a:rPr lang="en-US" altLang="en-US"/>
              <a:pPr>
                <a:defRPr/>
              </a:pPr>
              <a:t>‹#›</a:t>
            </a:fld>
            <a:endParaRPr lang="en-US" altLang="en-US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5A2805-A7F4-40A6-A87E-E1C0CCCB134A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b="0" smtClean="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6225" y="1981200"/>
            <a:ext cx="8629650" cy="46482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endParaRPr lang="en-US" altLang="en-US" sz="100" dirty="0" smtClean="0">
              <a:latin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</a:rPr>
              <a:t>by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</a:rPr>
              <a:t>Milo Schield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b="1" i="1" dirty="0" smtClean="0">
                <a:latin typeface="Times New Roman" panose="02020603050405020304" pitchFamily="18" charset="0"/>
              </a:rPr>
              <a:t>Member: International Statistical Institute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b="1" i="1" dirty="0" smtClean="0">
                <a:latin typeface="Times New Roman" panose="02020603050405020304" pitchFamily="18" charset="0"/>
              </a:rPr>
              <a:t>US Rep: International Statistical Literacy Project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b="1" i="1" dirty="0" smtClean="0">
                <a:latin typeface="Times New Roman" panose="02020603050405020304" pitchFamily="18" charset="0"/>
              </a:rPr>
              <a:t>Director, W. M. Keck Statistical Literacy Project</a:t>
            </a:r>
            <a:endParaRPr lang="en-US" altLang="en-US" b="1" dirty="0" smtClean="0">
              <a:latin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altLang="en-US" sz="2800" b="1" i="1" dirty="0" smtClean="0">
              <a:latin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sz="2800" b="1" i="1" dirty="0" smtClean="0">
                <a:latin typeface="Times New Roman" panose="02020603050405020304" pitchFamily="18" charset="0"/>
              </a:rPr>
              <a:t>Slides and Data at: www.StatLit.org/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sz="2800" b="1" i="1" dirty="0" smtClean="0">
                <a:latin typeface="Times New Roman" panose="02020603050405020304" pitchFamily="18" charset="0"/>
              </a:rPr>
              <a:t>pdf/2017-Schield-Downs-Syndrome-Slides.pdf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sz="2800" b="1" i="1" dirty="0" err="1" smtClean="0">
                <a:latin typeface="Times New Roman" panose="02020603050405020304" pitchFamily="18" charset="0"/>
              </a:rPr>
              <a:t>xls</a:t>
            </a:r>
            <a:r>
              <a:rPr lang="en-US" altLang="en-US" sz="2800" b="1" i="1" dirty="0" smtClean="0">
                <a:latin typeface="Times New Roman" panose="02020603050405020304" pitchFamily="18" charset="0"/>
              </a:rPr>
              <a:t>/2017-Schield-Downs-Syndrome-Data.xlsx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Down Syndrome by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Birth Order &amp; Mom’s Age</a:t>
            </a:r>
            <a:endParaRPr lang="en-US" altLang="en-US" sz="3200" b="0" i="1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02B6E8-8A68-4E09-A5BC-98F75935B06C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b="0" smtClean="0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Down </a:t>
            </a:r>
            <a:r>
              <a:rPr lang="en-US" altLang="en-US" sz="3200" b="0" dirty="0">
                <a:latin typeface="Rockwell Extra Bold" panose="02060903040505020403" pitchFamily="18" charset="0"/>
              </a:rPr>
              <a:t>Syndrome 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>Rate 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by Mom’s Age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2288" y="1789113"/>
            <a:ext cx="8115300" cy="4840287"/>
          </a:xfrm>
        </p:spPr>
        <p:txBody>
          <a:bodyPr/>
          <a:lstStyle/>
          <a:p>
            <a:pPr defTabSz="454025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.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defTabSz="454025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defTabSz="454025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defTabSz="454025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defTabSz="454025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defTabSz="454025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16" y="1755245"/>
            <a:ext cx="8240713" cy="49471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02B6E8-8A68-4E09-A5BC-98F75935B06C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b="0" smtClean="0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Down </a:t>
            </a:r>
            <a:r>
              <a:rPr lang="en-US" altLang="en-US" sz="3200" b="0" dirty="0">
                <a:latin typeface="Rockwell Extra Bold" panose="02060903040505020403" pitchFamily="18" charset="0"/>
              </a:rPr>
              <a:t>Syndrome 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>Rates: Combine into Two Groups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3335" y="1789113"/>
            <a:ext cx="8288866" cy="4840287"/>
          </a:xfrm>
        </p:spPr>
        <p:txBody>
          <a:bodyPr/>
          <a:lstStyle/>
          <a:p>
            <a:pPr defTabSz="454025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Combine birth orders into two groups.</a:t>
            </a:r>
          </a:p>
          <a:p>
            <a:pPr defTabSz="454025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Combine mom’s ages into two groups.</a:t>
            </a:r>
          </a:p>
          <a:p>
            <a:pPr defTabSz="454025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defTabSz="454025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Conceptually simpler. </a:t>
            </a:r>
          </a:p>
          <a:p>
            <a:pPr defTabSz="454025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Facilitates simple arithmetic comparisons.</a:t>
            </a:r>
          </a:p>
          <a:p>
            <a:pPr defTabSz="454025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Check conditions for Simpson’s paradox</a:t>
            </a:r>
          </a:p>
          <a:p>
            <a:pPr defTabSz="454025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defTabSz="454025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defTabSz="454025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defTabSz="454025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defTabSz="454025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defTabSz="454025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defTabSz="454025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962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DB099E16-376D-4403-91BE-6D0089FDC6EA}" type="slidenum">
              <a:rPr lang="en-US" altLang="en-US" sz="1400" b="1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Down Syndrome Rate 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by Birth </a:t>
            </a:r>
            <a:r>
              <a:rPr lang="en-US" altLang="en-US" sz="3200" b="0" dirty="0">
                <a:latin typeface="Rockwell Extra Bold" panose="02060903040505020403" pitchFamily="18" charset="0"/>
              </a:rPr>
              <a:t>Order and Mom’s Age</a:t>
            </a:r>
            <a:endParaRPr lang="en-US" altLang="en-US" sz="3200" b="0" dirty="0" smtClean="0">
              <a:latin typeface="Rockwell Extra Bold" panose="02060903040505020403" pitchFamily="18" charset="0"/>
            </a:endParaRPr>
          </a:p>
        </p:txBody>
      </p:sp>
      <p:sp>
        <p:nvSpPr>
          <p:cNvPr id="15364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571500" y="1752600"/>
            <a:ext cx="8001000" cy="4842933"/>
          </a:xfrm>
        </p:spPr>
        <p:txBody>
          <a:bodyPr/>
          <a:lstStyle/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ts val="3000"/>
              </a:lnSpc>
              <a:spcBef>
                <a:spcPts val="600"/>
              </a:spcBef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Later children are twice as likely to have </a:t>
            </a:r>
            <a:br>
              <a:rPr lang="en-US" altLang="en-US" sz="2800" dirty="0" smtClean="0">
                <a:latin typeface="Times New Roman" panose="02020603050405020304" pitchFamily="18" charset="0"/>
              </a:rPr>
            </a:br>
            <a:r>
              <a:rPr lang="en-US" altLang="en-US" sz="2800" dirty="0" smtClean="0">
                <a:latin typeface="Times New Roman" panose="02020603050405020304" pitchFamily="18" charset="0"/>
              </a:rPr>
              <a:t>         Down syndrome as [are] earlier children.</a:t>
            </a:r>
          </a:p>
          <a:p>
            <a:pPr marL="0" indent="0">
              <a:lnSpc>
                <a:spcPts val="3000"/>
              </a:lnSpc>
              <a:spcBef>
                <a:spcPts val="600"/>
              </a:spcBef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Older moms are seven times as likely to have </a:t>
            </a:r>
            <a:br>
              <a:rPr lang="en-US" altLang="en-US" sz="2800" dirty="0" smtClean="0">
                <a:latin typeface="Times New Roman" panose="02020603050405020304" pitchFamily="18" charset="0"/>
              </a:rPr>
            </a:br>
            <a:r>
              <a:rPr lang="en-US" altLang="en-US" sz="2800" dirty="0" smtClean="0">
                <a:latin typeface="Times New Roman" panose="02020603050405020304" pitchFamily="18" charset="0"/>
              </a:rPr>
              <a:t>        Down syndrome child as [are] younger moms. 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75" y="1753669"/>
            <a:ext cx="8090430" cy="30470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DB099E16-376D-4403-91BE-6D0089FDC6EA}" type="slidenum">
              <a:rPr lang="en-US" altLang="en-US" sz="1400" b="1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Down Syndrome Rate 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by Birth </a:t>
            </a:r>
            <a:r>
              <a:rPr lang="en-US" altLang="en-US" sz="3200" b="0" dirty="0">
                <a:latin typeface="Rockwell Extra Bold" panose="02060903040505020403" pitchFamily="18" charset="0"/>
              </a:rPr>
              <a:t>Order and Mom’s Age</a:t>
            </a:r>
            <a:endParaRPr lang="en-US" altLang="en-US" sz="3200" b="0" dirty="0" smtClean="0">
              <a:latin typeface="Rockwell Extra Bold" panose="02060903040505020403" pitchFamily="18" charset="0"/>
            </a:endParaRPr>
          </a:p>
        </p:txBody>
      </p:sp>
      <p:sp>
        <p:nvSpPr>
          <p:cNvPr id="15364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571500" y="1752600"/>
            <a:ext cx="8001000" cy="4842933"/>
          </a:xfrm>
        </p:spPr>
        <p:txBody>
          <a:bodyPr/>
          <a:lstStyle/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ts val="3000"/>
              </a:lnSpc>
              <a:spcBef>
                <a:spcPts val="600"/>
              </a:spcBef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Later children are 112% more likely to have </a:t>
            </a:r>
            <a:br>
              <a:rPr lang="en-US" altLang="en-US" sz="2800" dirty="0" smtClean="0">
                <a:latin typeface="Times New Roman" panose="02020603050405020304" pitchFamily="18" charset="0"/>
              </a:rPr>
            </a:br>
            <a:r>
              <a:rPr lang="en-US" altLang="en-US" sz="2800" dirty="0" smtClean="0">
                <a:latin typeface="Times New Roman" panose="02020603050405020304" pitchFamily="18" charset="0"/>
              </a:rPr>
              <a:t>         Down syndrome than [are] earlier children.</a:t>
            </a:r>
          </a:p>
          <a:p>
            <a:pPr marL="0" indent="0">
              <a:lnSpc>
                <a:spcPts val="1000"/>
              </a:lnSpc>
              <a:spcBef>
                <a:spcPts val="0"/>
              </a:spcBef>
              <a:buFontTx/>
              <a:buNone/>
            </a:pPr>
            <a:endParaRPr lang="en-US" altLang="en-US" sz="10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ts val="3000"/>
              </a:lnSpc>
              <a:spcBef>
                <a:spcPts val="600"/>
              </a:spcBef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Among younger moms, later children are 14% more </a:t>
            </a:r>
            <a:br>
              <a:rPr lang="en-US" altLang="en-US" sz="2800" dirty="0" smtClean="0">
                <a:latin typeface="Times New Roman" panose="02020603050405020304" pitchFamily="18" charset="0"/>
              </a:rPr>
            </a:br>
            <a:r>
              <a:rPr lang="en-US" altLang="en-US" sz="2800" dirty="0" smtClean="0">
                <a:latin typeface="Times New Roman" panose="02020603050405020304" pitchFamily="18" charset="0"/>
              </a:rPr>
              <a:t>   likely to have Down syndrome than earlier children.</a:t>
            </a:r>
          </a:p>
          <a:p>
            <a:pPr marL="0" indent="0">
              <a:lnSpc>
                <a:spcPts val="3000"/>
              </a:lnSpc>
              <a:spcBef>
                <a:spcPts val="600"/>
              </a:spcBef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Among older moms, later children are 16% more</a:t>
            </a:r>
            <a:br>
              <a:rPr lang="en-US" altLang="en-US" sz="2800" dirty="0" smtClean="0">
                <a:latin typeface="Times New Roman" panose="02020603050405020304" pitchFamily="18" charset="0"/>
              </a:rPr>
            </a:br>
            <a:r>
              <a:rPr lang="en-US" altLang="en-US" sz="2800" dirty="0" smtClean="0">
                <a:latin typeface="Times New Roman" panose="02020603050405020304" pitchFamily="18" charset="0"/>
              </a:rPr>
              <a:t>   likely to have Down Syndrome than earlier children.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595" y="1753669"/>
            <a:ext cx="5638811" cy="212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21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DB099E16-376D-4403-91BE-6D0089FDC6EA}" type="slidenum">
              <a:rPr lang="en-US" altLang="en-US" sz="1400" b="1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Down Syndrome Rate: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Controlling for Moms Age</a:t>
            </a:r>
          </a:p>
        </p:txBody>
      </p:sp>
      <p:sp>
        <p:nvSpPr>
          <p:cNvPr id="15364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571500" y="1752600"/>
            <a:ext cx="8001000" cy="4842933"/>
          </a:xfrm>
        </p:spPr>
        <p:txBody>
          <a:bodyPr/>
          <a:lstStyle/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ts val="3000"/>
              </a:lnSpc>
              <a:spcBef>
                <a:spcPts val="600"/>
              </a:spcBef>
              <a:buFontTx/>
              <a:buNone/>
            </a:pPr>
            <a:r>
              <a:rPr lang="en-US" altLang="en-US" sz="2800" i="1" dirty="0" smtClean="0">
                <a:latin typeface="Times New Roman" panose="02020603050405020304" pitchFamily="18" charset="0"/>
              </a:rPr>
              <a:t>Before controlling for Mom’s age,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“Later children are 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112%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more likely to have Down syndrome </a:t>
            </a:r>
            <a:r>
              <a:rPr lang="en-US" altLang="en-US" sz="2800" dirty="0">
                <a:latin typeface="Times New Roman" panose="02020603050405020304" pitchFamily="18" charset="0"/>
              </a:rPr>
              <a:t>than earlier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children [more </a:t>
            </a:r>
            <a:r>
              <a:rPr lang="en-US" altLang="en-US" sz="2800" dirty="0">
                <a:latin typeface="Times New Roman" panose="02020603050405020304" pitchFamily="18" charset="0"/>
              </a:rPr>
              <a:t>than twice as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likely as earlier children].</a:t>
            </a:r>
          </a:p>
          <a:p>
            <a:pPr marL="0" indent="0">
              <a:lnSpc>
                <a:spcPts val="1000"/>
              </a:lnSpc>
              <a:spcBef>
                <a:spcPts val="0"/>
              </a:spcBef>
              <a:buFontTx/>
              <a:buNone/>
            </a:pPr>
            <a:endParaRPr lang="en-US" altLang="en-US" sz="10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ts val="3000"/>
              </a:lnSpc>
              <a:spcBef>
                <a:spcPts val="600"/>
              </a:spcBef>
              <a:buFontTx/>
              <a:buNone/>
            </a:pPr>
            <a:r>
              <a:rPr lang="en-US" altLang="en-US" sz="2800" i="1" dirty="0" smtClean="0">
                <a:latin typeface="Times New Roman" panose="02020603050405020304" pitchFamily="18" charset="0"/>
              </a:rPr>
              <a:t>After controlling for mom’s age,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“Later children are 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14 to 16%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more likely to have Down syndrome than earlier children.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595" y="1753669"/>
            <a:ext cx="5638811" cy="212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26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DB099E16-376D-4403-91BE-6D0089FDC6EA}" type="slidenum">
              <a:rPr lang="en-US" altLang="en-US" sz="1400" b="1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Down Syndrome Cases:</a:t>
            </a:r>
          </a:p>
        </p:txBody>
      </p:sp>
      <p:sp>
        <p:nvSpPr>
          <p:cNvPr id="15364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571500" y="1833562"/>
            <a:ext cx="8001000" cy="4761971"/>
          </a:xfrm>
        </p:spPr>
        <p:txBody>
          <a:bodyPr/>
          <a:lstStyle/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Association between birth order and mom’s age.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Tx/>
              <a:buNone/>
            </a:pPr>
            <a:endParaRPr lang="en-US" altLang="en-US" sz="9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ts val="3000"/>
              </a:lnSpc>
              <a:spcBef>
                <a:spcPts val="600"/>
              </a:spcBef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Earlier children: more likely to have younger moms.</a:t>
            </a:r>
            <a:br>
              <a:rPr lang="en-US" altLang="en-US" sz="2800" dirty="0" smtClean="0">
                <a:latin typeface="Times New Roman" panose="02020603050405020304" pitchFamily="18" charset="0"/>
              </a:rPr>
            </a:br>
            <a:r>
              <a:rPr lang="en-US" altLang="en-US" sz="2800" dirty="0" smtClean="0">
                <a:latin typeface="Times New Roman" panose="02020603050405020304" pitchFamily="18" charset="0"/>
              </a:rPr>
              <a:t>     Later children: more likely to have older moms.</a:t>
            </a:r>
          </a:p>
          <a:p>
            <a:pPr marL="0" indent="0">
              <a:lnSpc>
                <a:spcPts val="3000"/>
              </a:lnSpc>
              <a:spcBef>
                <a:spcPts val="1200"/>
              </a:spcBef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Mom’s age confounds influence of birth order on chance of a child having Down syndrome. 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77" y="2627248"/>
            <a:ext cx="6764286" cy="18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90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C4F8F9B-71F7-4BB3-BB28-888266401663}" type="slidenum">
              <a:rPr lang="en-US" altLang="en-US" sz="1400" b="1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Down </a:t>
            </a:r>
            <a:r>
              <a:rPr lang="en-US" altLang="en-US" sz="3200" b="0" dirty="0">
                <a:latin typeface="Rockwell Extra Bold" panose="02060903040505020403" pitchFamily="18" charset="0"/>
              </a:rPr>
              <a:t>Syndrome Rate 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/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by Birth Order and Mom’s Age</a:t>
            </a:r>
          </a:p>
        </p:txBody>
      </p:sp>
      <p:sp>
        <p:nvSpPr>
          <p:cNvPr id="13316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541338" y="1801813"/>
            <a:ext cx="8143875" cy="484028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.</a:t>
            </a:r>
            <a:endParaRPr lang="en-US" altLang="en-US" sz="2800" smtClean="0">
              <a:latin typeface="Times New Roman" panose="02020603050405020304" pitchFamily="18" charset="0"/>
            </a:endParaRP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2" y="1742544"/>
            <a:ext cx="8316383" cy="49942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02B6E8-8A68-4E09-A5BC-98F75935B06C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b="0" smtClean="0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Down Syndrome: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Most Common vs. Most Likely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2288" y="1789113"/>
            <a:ext cx="8115300" cy="4840287"/>
          </a:xfrm>
        </p:spPr>
        <p:txBody>
          <a:bodyPr/>
          <a:lstStyle/>
          <a:p>
            <a:pPr defTabSz="454025">
              <a:lnSpc>
                <a:spcPct val="95000"/>
              </a:lnSpc>
              <a:spcBef>
                <a:spcPct val="0"/>
              </a:spcBef>
              <a:buNone/>
            </a:pPr>
            <a:r>
              <a:rPr lang="en-US" dirty="0" smtClean="0"/>
              <a:t>54% </a:t>
            </a:r>
            <a:r>
              <a:rPr lang="en-US" dirty="0"/>
              <a:t>of children with Down syndrome are born to women under 35 years of age. </a:t>
            </a:r>
          </a:p>
          <a:p>
            <a:pPr defTabSz="454025">
              <a:lnSpc>
                <a:spcPct val="95000"/>
              </a:lnSpc>
              <a:spcBef>
                <a:spcPct val="0"/>
              </a:spcBef>
              <a:buNone/>
            </a:pPr>
            <a:endParaRPr lang="en-US" dirty="0" smtClean="0"/>
          </a:p>
          <a:p>
            <a:pPr defTabSz="454025">
              <a:lnSpc>
                <a:spcPct val="95000"/>
              </a:lnSpc>
              <a:spcBef>
                <a:spcPct val="0"/>
              </a:spcBef>
              <a:buNone/>
            </a:pPr>
            <a:r>
              <a:rPr lang="en-US" dirty="0" smtClean="0"/>
              <a:t>Children with Down syndrome are most </a:t>
            </a:r>
            <a:r>
              <a:rPr lang="en-US" i="1" dirty="0" smtClean="0"/>
              <a:t>common</a:t>
            </a:r>
            <a:r>
              <a:rPr lang="en-US" dirty="0" smtClean="0"/>
              <a:t> for Moms </a:t>
            </a:r>
            <a:r>
              <a:rPr lang="en-US" i="1" dirty="0" smtClean="0"/>
              <a:t>under</a:t>
            </a:r>
            <a:r>
              <a:rPr lang="en-US" dirty="0" smtClean="0"/>
              <a:t> 35 years old.</a:t>
            </a:r>
          </a:p>
          <a:p>
            <a:pPr defTabSz="454025">
              <a:lnSpc>
                <a:spcPct val="95000"/>
              </a:lnSpc>
              <a:spcBef>
                <a:spcPct val="0"/>
              </a:spcBef>
              <a:buNone/>
            </a:pPr>
            <a:endParaRPr lang="en-US" dirty="0" smtClean="0"/>
          </a:p>
          <a:p>
            <a:pPr defTabSz="454025">
              <a:lnSpc>
                <a:spcPct val="95000"/>
              </a:lnSpc>
              <a:spcBef>
                <a:spcPct val="0"/>
              </a:spcBef>
              <a:buNone/>
            </a:pPr>
            <a:r>
              <a:rPr lang="en-US" dirty="0" smtClean="0"/>
              <a:t>Children with Down syndrome are most </a:t>
            </a:r>
            <a:r>
              <a:rPr lang="en-US" i="1" dirty="0" smtClean="0"/>
              <a:t>likely</a:t>
            </a:r>
            <a:r>
              <a:rPr lang="en-US" dirty="0" smtClean="0"/>
              <a:t> for Moms </a:t>
            </a:r>
            <a:r>
              <a:rPr lang="en-US" i="1" dirty="0" smtClean="0"/>
              <a:t>over</a:t>
            </a:r>
            <a:r>
              <a:rPr lang="en-US" dirty="0" smtClean="0"/>
              <a:t> 35 years old. </a:t>
            </a:r>
          </a:p>
          <a:p>
            <a:pPr defTabSz="454025">
              <a:lnSpc>
                <a:spcPct val="95000"/>
              </a:lnSpc>
              <a:spcBef>
                <a:spcPct val="0"/>
              </a:spcBef>
              <a:buNone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defTabSz="454025">
              <a:lnSpc>
                <a:spcPct val="95000"/>
              </a:lnSpc>
              <a:spcBef>
                <a:spcPct val="0"/>
              </a:spcBef>
              <a:buNone/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defTabSz="454025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defTabSz="454025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defTabSz="454025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defTabSz="454025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defTabSz="454025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282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07F2BEEF-F1BB-4254-AB30-11FE340504EA}" type="slidenum">
              <a:rPr lang="en-US" altLang="en-US" sz="1400" b="1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0" smtClean="0">
                <a:latin typeface="Rockwell Extra Bold" panose="02060903040505020403" pitchFamily="18" charset="0"/>
              </a:rPr>
              <a:t>Conclusion</a:t>
            </a:r>
          </a:p>
        </p:txBody>
      </p:sp>
      <p:sp>
        <p:nvSpPr>
          <p:cNvPr id="52228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533400" y="1801813"/>
            <a:ext cx="8261350" cy="4840287"/>
          </a:xfrm>
        </p:spPr>
        <p:txBody>
          <a:bodyPr/>
          <a:lstStyle/>
          <a:p>
            <a:pPr marL="0" indent="0">
              <a:spcBef>
                <a:spcPct val="40000"/>
              </a:spcBef>
              <a:buFontTx/>
              <a:buNone/>
            </a:pPr>
            <a:r>
              <a:rPr lang="en-US" altLang="en-US" sz="2600" dirty="0" smtClean="0">
                <a:latin typeface="Times New Roman" panose="02020603050405020304" pitchFamily="18" charset="0"/>
              </a:rPr>
              <a:t>Being a statistician involves searching for the strongest – </a:t>
            </a:r>
            <a:br>
              <a:rPr lang="en-US" altLang="en-US" sz="2600" dirty="0" smtClean="0">
                <a:latin typeface="Times New Roman" panose="02020603050405020304" pitchFamily="18" charset="0"/>
              </a:rPr>
            </a:br>
            <a:r>
              <a:rPr lang="en-US" altLang="en-US" sz="2600" dirty="0" smtClean="0">
                <a:latin typeface="Times New Roman" panose="02020603050405020304" pitchFamily="18" charset="0"/>
              </a:rPr>
              <a:t>the most fundamental – factors that influence an association. </a:t>
            </a:r>
          </a:p>
          <a:p>
            <a:pPr marL="0" indent="0">
              <a:spcBef>
                <a:spcPct val="40000"/>
              </a:spcBef>
              <a:buFontTx/>
              <a:buNone/>
            </a:pPr>
            <a:r>
              <a:rPr lang="en-US" altLang="en-US" sz="2600" dirty="0" smtClean="0">
                <a:latin typeface="Times New Roman" panose="02020603050405020304" pitchFamily="18" charset="0"/>
              </a:rPr>
              <a:t>Ignoring stronger factors can lead to Simpson’s paradox or simply misunderstanding the relevant statistical associations that might better serve as a basis for identifying causal connections.  </a:t>
            </a:r>
            <a:endParaRPr lang="en-US" altLang="en-US" sz="2600" dirty="0">
              <a:latin typeface="Times New Roman" panose="02020603050405020304" pitchFamily="18" charset="0"/>
            </a:endParaRPr>
          </a:p>
          <a:p>
            <a:pPr marL="0" indent="0">
              <a:spcBef>
                <a:spcPct val="40000"/>
              </a:spcBef>
              <a:buFontTx/>
              <a:buNone/>
            </a:pPr>
            <a:endParaRPr lang="en-US" altLang="en-US" sz="2600" dirty="0" smtClean="0">
              <a:latin typeface="Times New Roman" panose="02020603050405020304" pitchFamily="18" charset="0"/>
            </a:endParaRPr>
          </a:p>
          <a:p>
            <a:pPr marL="0" indent="0">
              <a:spcBef>
                <a:spcPct val="40000"/>
              </a:spcBef>
              <a:buFontTx/>
              <a:buNone/>
            </a:pPr>
            <a:endParaRPr lang="en-US" altLang="en-US" sz="2600" dirty="0" smtClean="0">
              <a:latin typeface="Times New Roman" panose="02020603050405020304" pitchFamily="18" charset="0"/>
            </a:endParaRPr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3D29CF65-B6A6-4C3E-B659-A1BA2649D1FD}" type="slidenum">
              <a:rPr lang="en-US" altLang="en-US" sz="1400" b="1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0" dirty="0" smtClean="0">
                <a:latin typeface="Rockwell Extra Bold" panose="02060903040505020403" pitchFamily="18" charset="0"/>
              </a:rPr>
              <a:t>Down Syndrome</a:t>
            </a:r>
          </a:p>
        </p:txBody>
      </p:sp>
      <p:sp>
        <p:nvSpPr>
          <p:cNvPr id="7172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666750" y="1801813"/>
            <a:ext cx="8128000" cy="505618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3000" dirty="0" smtClean="0">
                <a:latin typeface="Times New Roman" panose="02020603050405020304" pitchFamily="18" charset="0"/>
              </a:rPr>
              <a:t>Each person has 23 chromosome pairs.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000" dirty="0" smtClean="0">
                <a:latin typeface="Times New Roman" panose="02020603050405020304" pitchFamily="18" charset="0"/>
              </a:rPr>
              <a:t>Chromosomes </a:t>
            </a:r>
            <a:r>
              <a:rPr lang="en-US" sz="3000" dirty="0">
                <a:latin typeface="Times New Roman" panose="02020603050405020304" pitchFamily="18" charset="0"/>
              </a:rPr>
              <a:t>are small “packages” of </a:t>
            </a:r>
            <a:r>
              <a:rPr lang="en-US" sz="3000" dirty="0" smtClean="0">
                <a:latin typeface="Times New Roman" panose="02020603050405020304" pitchFamily="18" charset="0"/>
              </a:rPr>
              <a:t>genes.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3000" dirty="0" smtClean="0">
                <a:latin typeface="Times New Roman" panose="02020603050405020304" pitchFamily="18" charset="0"/>
              </a:rPr>
              <a:t>Down syndrome is a defect in chromosome 21. 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en-US" sz="3000" dirty="0">
              <a:latin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Down </a:t>
            </a:r>
            <a:r>
              <a:rPr lang="en-US" altLang="en-US" sz="3000" dirty="0" smtClean="0">
                <a:latin typeface="Times New Roman" panose="02020603050405020304" pitchFamily="18" charset="0"/>
              </a:rPr>
              <a:t>syndrome is a genetic defect.  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3000" dirty="0" smtClean="0">
                <a:latin typeface="Times New Roman" panose="02020603050405020304" pitchFamily="18" charset="0"/>
              </a:rPr>
              <a:t>It is not the most common genetic defect. 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3000" dirty="0" smtClean="0">
                <a:latin typeface="Times New Roman" panose="02020603050405020304" pitchFamily="18" charset="0"/>
              </a:rPr>
              <a:t>It is #3 after cystic fibrosis</a:t>
            </a:r>
            <a:r>
              <a:rPr lang="en-US" altLang="en-US" sz="3000" dirty="0">
                <a:latin typeface="Times New Roman" panose="02020603050405020304" pitchFamily="18" charset="0"/>
              </a:rPr>
              <a:t> &amp;</a:t>
            </a:r>
            <a:r>
              <a:rPr lang="en-US" altLang="en-US" sz="3000" dirty="0" smtClean="0">
                <a:latin typeface="Times New Roman" panose="02020603050405020304" pitchFamily="18" charset="0"/>
              </a:rPr>
              <a:t> Huntington’s disease.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en-US" sz="3000" dirty="0" smtClean="0">
              <a:latin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3000" dirty="0" smtClean="0">
                <a:latin typeface="Times New Roman" panose="02020603050405020304" pitchFamily="18" charset="0"/>
              </a:rPr>
              <a:t>About </a:t>
            </a:r>
            <a:r>
              <a:rPr lang="en-US" altLang="en-US" sz="3000" dirty="0">
                <a:latin typeface="Times New Roman" panose="02020603050405020304" pitchFamily="18" charset="0"/>
              </a:rPr>
              <a:t>6,000 </a:t>
            </a:r>
            <a:r>
              <a:rPr lang="en-US" altLang="en-US" sz="3000" dirty="0" smtClean="0">
                <a:latin typeface="Times New Roman" panose="02020603050405020304" pitchFamily="18" charset="0"/>
              </a:rPr>
              <a:t>US babies/year have </a:t>
            </a:r>
            <a:r>
              <a:rPr lang="en-US" altLang="en-US" sz="3000" dirty="0">
                <a:latin typeface="Times New Roman" panose="02020603050405020304" pitchFamily="18" charset="0"/>
              </a:rPr>
              <a:t>Down </a:t>
            </a:r>
            <a:r>
              <a:rPr lang="en-US" altLang="en-US" sz="3000" dirty="0" smtClean="0">
                <a:latin typeface="Times New Roman" panose="02020603050405020304" pitchFamily="18" charset="0"/>
              </a:rPr>
              <a:t>syndrome.  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9A43DA9-3BF5-437A-975D-530973118AFA}" type="slidenum">
              <a:rPr lang="en-US" altLang="en-US" sz="1400" b="1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Down Syndrome Kids</a:t>
            </a:r>
          </a:p>
        </p:txBody>
      </p:sp>
      <p:sp>
        <p:nvSpPr>
          <p:cNvPr id="17412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531281" y="1801813"/>
            <a:ext cx="8128000" cy="48402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912" y="2063749"/>
            <a:ext cx="4762500" cy="476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1397907"/>
            <a:ext cx="3887258" cy="40621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3D29CF65-B6A6-4C3E-B659-A1BA2649D1FD}" type="slidenum">
              <a:rPr lang="en-US" altLang="en-US" sz="1400" b="1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0" dirty="0" smtClean="0">
                <a:latin typeface="Rockwell Extra Bold" panose="02060903040505020403" pitchFamily="18" charset="0"/>
              </a:rPr>
              <a:t>Down Syndrome: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Common Health Problems</a:t>
            </a:r>
          </a:p>
        </p:txBody>
      </p:sp>
      <p:sp>
        <p:nvSpPr>
          <p:cNvPr id="7172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666750" y="1801813"/>
            <a:ext cx="8128000" cy="5056187"/>
          </a:xfrm>
        </p:spPr>
        <p:txBody>
          <a:bodyPr/>
          <a:lstStyle/>
          <a:p>
            <a:r>
              <a:rPr lang="en-US" sz="2800" dirty="0" smtClean="0"/>
              <a:t>Hearing </a:t>
            </a:r>
            <a:r>
              <a:rPr lang="en-US" sz="2800" dirty="0"/>
              <a:t>loss (up to 75</a:t>
            </a:r>
            <a:r>
              <a:rPr lang="en-US" sz="2800" dirty="0" smtClean="0"/>
              <a:t>%)</a:t>
            </a:r>
          </a:p>
          <a:p>
            <a:r>
              <a:rPr lang="en-US" sz="2800" dirty="0" smtClean="0"/>
              <a:t>Obstructive </a:t>
            </a:r>
            <a:r>
              <a:rPr lang="en-US" sz="2800" dirty="0"/>
              <a:t>sleep </a:t>
            </a:r>
            <a:r>
              <a:rPr lang="en-US" sz="2800" dirty="0" smtClean="0"/>
              <a:t>apnea (between </a:t>
            </a:r>
            <a:r>
              <a:rPr lang="en-US" sz="2800" dirty="0"/>
              <a:t>50 -75%)</a:t>
            </a:r>
          </a:p>
          <a:p>
            <a:r>
              <a:rPr lang="en-US" sz="2800" dirty="0"/>
              <a:t>Ear infections (between 50 -70%)</a:t>
            </a:r>
          </a:p>
          <a:p>
            <a:r>
              <a:rPr lang="en-US" sz="2800" dirty="0"/>
              <a:t>Eye diseases </a:t>
            </a:r>
            <a:r>
              <a:rPr lang="en-US" sz="2800" dirty="0" smtClean="0"/>
              <a:t>like cataracts (up </a:t>
            </a:r>
            <a:r>
              <a:rPr lang="en-US" sz="2800" dirty="0"/>
              <a:t>to 60</a:t>
            </a:r>
            <a:r>
              <a:rPr lang="en-US" sz="2800" dirty="0" smtClean="0"/>
              <a:t>%) Heart </a:t>
            </a:r>
            <a:r>
              <a:rPr lang="en-US" sz="2800" dirty="0"/>
              <a:t>defects present at birth (50</a:t>
            </a:r>
            <a:r>
              <a:rPr lang="en-US" sz="2800" dirty="0" smtClean="0"/>
              <a:t>%)</a:t>
            </a:r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/>
              <a:t>Disease</a:t>
            </a:r>
            <a:r>
              <a:rPr lang="en-US" sz="2800" dirty="0"/>
              <a:t>: Symptoms with a definite cause</a:t>
            </a:r>
            <a:r>
              <a:rPr lang="en-US" sz="2800" dirty="0" smtClean="0"/>
              <a:t>. </a:t>
            </a:r>
            <a:endParaRPr lang="en-US" sz="2800" dirty="0"/>
          </a:p>
          <a:p>
            <a:pPr marL="0" indent="0">
              <a:buNone/>
            </a:pPr>
            <a:r>
              <a:rPr lang="en-US" sz="2800" i="1" dirty="0" smtClean="0"/>
              <a:t>Syndrome</a:t>
            </a:r>
            <a:r>
              <a:rPr lang="en-US" sz="2800" dirty="0" smtClean="0"/>
              <a:t>: </a:t>
            </a:r>
            <a:r>
              <a:rPr lang="en-US" sz="2800" dirty="0"/>
              <a:t>S</a:t>
            </a:r>
            <a:r>
              <a:rPr lang="en-US" sz="2800" dirty="0" smtClean="0"/>
              <a:t>ymptoms without a definite cause.</a:t>
            </a:r>
            <a:br>
              <a:rPr lang="en-US" sz="2800" dirty="0" smtClean="0"/>
            </a:br>
            <a:r>
              <a:rPr lang="en-US" sz="2800" dirty="0" smtClean="0"/>
              <a:t>     Usage may linger after cause is identified.  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148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9A43DA9-3BF5-437A-975D-530973118AFA}" type="slidenum">
              <a:rPr lang="en-US" altLang="en-US" sz="1400" b="1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Down Syndrome Kids</a:t>
            </a:r>
          </a:p>
        </p:txBody>
      </p:sp>
      <p:sp>
        <p:nvSpPr>
          <p:cNvPr id="17412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531281" y="1801813"/>
            <a:ext cx="8128000" cy="48402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" y="1258888"/>
            <a:ext cx="5716662" cy="3804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0" y="2378141"/>
            <a:ext cx="4856687" cy="439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11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9A43DA9-3BF5-437A-975D-530973118AFA}" type="slidenum">
              <a:rPr lang="en-US" altLang="en-US" sz="1400" b="1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Down Syndrome Adults: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Intelligence &amp; Behavior</a:t>
            </a:r>
          </a:p>
        </p:txBody>
      </p:sp>
      <p:sp>
        <p:nvSpPr>
          <p:cNvPr id="17412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21217" y="1801813"/>
            <a:ext cx="8290986" cy="48402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A</a:t>
            </a:r>
            <a:r>
              <a:rPr lang="en-US" dirty="0" smtClean="0"/>
              <a:t>verage </a:t>
            </a:r>
            <a:r>
              <a:rPr lang="en-US" i="1" dirty="0"/>
              <a:t>IQ</a:t>
            </a:r>
            <a:r>
              <a:rPr lang="en-US" dirty="0"/>
              <a:t> of </a:t>
            </a:r>
            <a:r>
              <a:rPr lang="en-US" i="1" dirty="0" smtClean="0"/>
              <a:t>Down </a:t>
            </a:r>
            <a:r>
              <a:rPr lang="en-US" i="1" dirty="0"/>
              <a:t>syndrome</a:t>
            </a:r>
            <a:r>
              <a:rPr lang="en-US" dirty="0"/>
              <a:t> </a:t>
            </a:r>
            <a:r>
              <a:rPr lang="en-US" dirty="0" smtClean="0"/>
              <a:t>adult:</a:t>
            </a:r>
            <a:br>
              <a:rPr lang="en-US" dirty="0" smtClean="0"/>
            </a:br>
            <a:r>
              <a:rPr lang="en-US" dirty="0" smtClean="0"/>
              <a:t>	50: the mental </a:t>
            </a:r>
            <a:r>
              <a:rPr lang="en-US" dirty="0"/>
              <a:t>ability </a:t>
            </a:r>
            <a:r>
              <a:rPr lang="en-US" dirty="0" smtClean="0"/>
              <a:t>of a 9-year-old</a:t>
            </a:r>
            <a:br>
              <a:rPr lang="en-US" dirty="0" smtClean="0"/>
            </a:br>
            <a:r>
              <a:rPr lang="en-US" dirty="0" smtClean="0"/>
              <a:t>Down </a:t>
            </a:r>
            <a:r>
              <a:rPr lang="en-US" dirty="0"/>
              <a:t>syndrome </a:t>
            </a:r>
            <a:r>
              <a:rPr lang="en-US" dirty="0" smtClean="0"/>
              <a:t>kids: </a:t>
            </a:r>
            <a:r>
              <a:rPr lang="en-US" dirty="0"/>
              <a:t>slower to </a:t>
            </a:r>
            <a:r>
              <a:rPr lang="en-US" dirty="0" smtClean="0"/>
              <a:t>speak.</a:t>
            </a:r>
          </a:p>
          <a:p>
            <a:pPr marL="0" indent="0">
              <a:buFontTx/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Down-syndrome child-behavior problems:</a:t>
            </a:r>
          </a:p>
          <a:p>
            <a:r>
              <a:rPr lang="en-US" dirty="0" smtClean="0"/>
              <a:t>negativity</a:t>
            </a:r>
            <a:r>
              <a:rPr lang="en-US" dirty="0"/>
              <a:t>, impulsivity, </a:t>
            </a:r>
            <a:endParaRPr lang="en-US" dirty="0" smtClean="0"/>
          </a:p>
          <a:p>
            <a:r>
              <a:rPr lang="en-US" dirty="0" smtClean="0"/>
              <a:t>oppositional </a:t>
            </a:r>
            <a:r>
              <a:rPr lang="en-US" dirty="0"/>
              <a:t>behavior, inattention, </a:t>
            </a:r>
            <a:endParaRPr lang="en-US" dirty="0" smtClean="0"/>
          </a:p>
          <a:p>
            <a:r>
              <a:rPr lang="en-US" dirty="0" smtClean="0"/>
              <a:t>noncompliance</a:t>
            </a:r>
            <a:r>
              <a:rPr lang="en-US" dirty="0"/>
              <a:t>, and disobedience, especially as they get older.</a:t>
            </a:r>
          </a:p>
          <a:p>
            <a:pPr marL="0" indent="0">
              <a:buFontTx/>
              <a:buNone/>
            </a:pPr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57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9A43DA9-3BF5-437A-975D-530973118AFA}" type="slidenum">
              <a:rPr lang="en-US" altLang="en-US" sz="1400" b="1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3267" y="457200"/>
            <a:ext cx="8509000" cy="1066800"/>
          </a:xfrm>
        </p:spPr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Some Down Syndrome Kids Excel</a:t>
            </a:r>
          </a:p>
        </p:txBody>
      </p:sp>
      <p:sp>
        <p:nvSpPr>
          <p:cNvPr id="17412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531281" y="1801813"/>
            <a:ext cx="4761443" cy="4840287"/>
          </a:xfrm>
        </p:spPr>
        <p:txBody>
          <a:bodyPr/>
          <a:lstStyle/>
          <a:p>
            <a:pPr marL="0" indent="0">
              <a:buFontTx/>
              <a:buNone/>
            </a:pPr>
            <a:endParaRPr lang="en-US" sz="2800" dirty="0" smtClean="0"/>
          </a:p>
          <a:p>
            <a:pPr marL="0" indent="0">
              <a:buFontTx/>
              <a:buNone/>
            </a:pPr>
            <a:endParaRPr lang="en-US" sz="2800" dirty="0"/>
          </a:p>
          <a:p>
            <a:pPr marL="0" indent="0">
              <a:buFontTx/>
              <a:buNone/>
            </a:pPr>
            <a:endParaRPr lang="en-US" sz="2800" dirty="0" smtClean="0"/>
          </a:p>
          <a:p>
            <a:pPr marL="0" indent="0">
              <a:buFontTx/>
              <a:buNone/>
            </a:pPr>
            <a:endParaRPr lang="en-US" sz="2800" dirty="0"/>
          </a:p>
          <a:p>
            <a:pPr marL="0" indent="0">
              <a:buFontTx/>
              <a:buNone/>
            </a:pPr>
            <a:endParaRPr lang="en-US" sz="2800" dirty="0" smtClean="0"/>
          </a:p>
          <a:p>
            <a:pPr marL="0" indent="0">
              <a:buFontTx/>
              <a:buNone/>
            </a:pPr>
            <a:r>
              <a:rPr lang="en-US" sz="2800" dirty="0" smtClean="0"/>
              <a:t>Actors: </a:t>
            </a:r>
          </a:p>
          <a:p>
            <a:pPr marL="0" indent="0">
              <a:buFontTx/>
              <a:buNone/>
            </a:pPr>
            <a:r>
              <a:rPr lang="en-US" sz="2800" dirty="0" smtClean="0"/>
              <a:t>Chris Burke played </a:t>
            </a:r>
            <a:r>
              <a:rPr lang="en-US" sz="2800" dirty="0"/>
              <a:t>Corky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 </a:t>
            </a:r>
            <a:r>
              <a:rPr lang="en-US" sz="2800" i="1" dirty="0"/>
              <a:t>Life Goes </a:t>
            </a:r>
            <a:r>
              <a:rPr lang="en-US" sz="2800" i="1" dirty="0" smtClean="0"/>
              <a:t>On</a:t>
            </a:r>
          </a:p>
          <a:p>
            <a:pPr marL="0" indent="0">
              <a:buFontTx/>
              <a:buNone/>
            </a:pPr>
            <a:r>
              <a:rPr lang="en-US" sz="2800" dirty="0" smtClean="0"/>
              <a:t>Lauren Potter plays </a:t>
            </a:r>
            <a:r>
              <a:rPr lang="en-US" sz="2800" dirty="0"/>
              <a:t>Becky Jackson on </a:t>
            </a:r>
            <a:r>
              <a:rPr lang="en-US" sz="2800" i="1" dirty="0" smtClean="0"/>
              <a:t>Glee</a:t>
            </a:r>
            <a:endParaRPr lang="en-US" altLang="en-US" sz="2800" dirty="0" smtClean="0">
              <a:latin typeface="Times New Roman" panose="02020603050405020304" pitchFamily="18" charset="0"/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5" y="1257305"/>
            <a:ext cx="5200649" cy="3200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724" y="1257305"/>
            <a:ext cx="3713688" cy="550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29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9A43DA9-3BF5-437A-975D-530973118AFA}" type="slidenum">
              <a:rPr lang="en-US" altLang="en-US" sz="1400" b="1"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Average Survival Age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and Sex Ratio</a:t>
            </a:r>
          </a:p>
        </p:txBody>
      </p:sp>
      <p:sp>
        <p:nvSpPr>
          <p:cNvPr id="17412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531281" y="1801813"/>
            <a:ext cx="8128000" cy="48402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Due to advances in medical technology,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/>
            </a:r>
            <a:br>
              <a:rPr lang="en-US" altLang="en-US" sz="2800" dirty="0" smtClean="0">
                <a:latin typeface="Times New Roman" panose="02020603050405020304" pitchFamily="18" charset="0"/>
              </a:rPr>
            </a:br>
            <a:r>
              <a:rPr lang="en-US" altLang="en-US" sz="2800" dirty="0" smtClean="0">
                <a:latin typeface="Times New Roman" panose="02020603050405020304" pitchFamily="18" charset="0"/>
              </a:rPr>
              <a:t>      individuals </a:t>
            </a:r>
            <a:r>
              <a:rPr lang="en-US" altLang="en-US" sz="2800" dirty="0">
                <a:latin typeface="Times New Roman" panose="02020603050405020304" pitchFamily="18" charset="0"/>
              </a:rPr>
              <a:t>with Down syndrome are living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longer. </a:t>
            </a:r>
          </a:p>
          <a:p>
            <a:r>
              <a:rPr lang="en-US" altLang="en-US" sz="2800" dirty="0" smtClean="0">
                <a:latin typeface="Times New Roman" panose="02020603050405020304" pitchFamily="18" charset="0"/>
              </a:rPr>
              <a:t>Before antibiotics, average survival age was nine.</a:t>
            </a:r>
          </a:p>
          <a:p>
            <a:r>
              <a:rPr lang="en-US" altLang="en-US" sz="2800" dirty="0" smtClean="0">
                <a:latin typeface="Times New Roman" panose="02020603050405020304" pitchFamily="18" charset="0"/>
              </a:rPr>
              <a:t>With antibiotics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average </a:t>
            </a:r>
            <a:r>
              <a:rPr lang="en-US" altLang="en-US" sz="2800" dirty="0">
                <a:latin typeface="Times New Roman" panose="02020603050405020304" pitchFamily="18" charset="0"/>
              </a:rPr>
              <a:t>survival age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was 19.</a:t>
            </a:r>
          </a:p>
          <a:p>
            <a:r>
              <a:rPr lang="en-US" altLang="en-US" sz="2800" dirty="0" smtClean="0">
                <a:latin typeface="Times New Roman" panose="02020603050405020304" pitchFamily="18" charset="0"/>
              </a:rPr>
              <a:t>With antibiotics and corrective </a:t>
            </a:r>
            <a:r>
              <a:rPr lang="en-US" altLang="en-US" sz="2800" dirty="0">
                <a:latin typeface="Times New Roman" panose="02020603050405020304" pitchFamily="18" charset="0"/>
              </a:rPr>
              <a:t>heart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surgery, </a:t>
            </a:r>
            <a:br>
              <a:rPr lang="en-US" altLang="en-US" sz="2800" dirty="0" smtClean="0">
                <a:latin typeface="Times New Roman" panose="02020603050405020304" pitchFamily="18" charset="0"/>
              </a:rPr>
            </a:br>
            <a:r>
              <a:rPr lang="en-US" altLang="en-US" sz="2800" dirty="0" smtClean="0">
                <a:latin typeface="Times New Roman" panose="02020603050405020304" pitchFamily="18" charset="0"/>
              </a:rPr>
              <a:t>    80</a:t>
            </a:r>
            <a:r>
              <a:rPr lang="en-US" altLang="en-US" sz="2800" dirty="0">
                <a:latin typeface="Times New Roman" panose="02020603050405020304" pitchFamily="18" charset="0"/>
              </a:rPr>
              <a:t>% of adults with Down syndrome reach age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60.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0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Among infants with Down syndrome, males are 24% more prevalent than females.  Among moms 20-24, the male-female sex ratio is 1.73.  The sex-ratio decreases as the age of the mother increases. </a:t>
            </a:r>
          </a:p>
          <a:p>
            <a:pPr marL="0" indent="0"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940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D298D9-E30B-4A74-86D2-F3A35BE4AAB6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b="0" smtClean="0">
              <a:latin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Down </a:t>
            </a:r>
            <a:r>
              <a:rPr lang="en-US" altLang="en-US" sz="3200" b="0" dirty="0">
                <a:latin typeface="Rockwell Extra Bold" panose="02060903040505020403" pitchFamily="18" charset="0"/>
              </a:rPr>
              <a:t>Syndrome 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>Rate 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by Birth Order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2288" y="1789113"/>
            <a:ext cx="8115300" cy="4840287"/>
          </a:xfrm>
        </p:spPr>
        <p:txBody>
          <a:bodyPr/>
          <a:lstStyle/>
          <a:p>
            <a:pPr defTabSz="454025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800" dirty="0">
                <a:latin typeface="Times New Roman" panose="02020603050405020304" pitchFamily="18" charset="0"/>
              </a:rPr>
              <a:t>.</a:t>
            </a:r>
            <a:endParaRPr lang="en-US" altLang="en-US" sz="800" dirty="0" smtClean="0">
              <a:latin typeface="Times New Roman" panose="02020603050405020304" pitchFamily="18" charset="0"/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41" y="1763712"/>
            <a:ext cx="8299197" cy="49839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80422</TotalTime>
  <Words>804</Words>
  <Application>Microsoft Office PowerPoint</Application>
  <PresentationFormat>Letter Paper (8.5x11 in)</PresentationFormat>
  <Paragraphs>326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Rockwell Extra Bold</vt:lpstr>
      <vt:lpstr>Times New Roman</vt:lpstr>
      <vt:lpstr>3_Default Design</vt:lpstr>
      <vt:lpstr>Down Syndrome by Birth Order &amp; Mom’s Age</vt:lpstr>
      <vt:lpstr>Down Syndrome</vt:lpstr>
      <vt:lpstr>Down Syndrome Kids</vt:lpstr>
      <vt:lpstr>Down Syndrome: Common Health Problems</vt:lpstr>
      <vt:lpstr>Down Syndrome Kids</vt:lpstr>
      <vt:lpstr>Down Syndrome Adults: Intelligence &amp; Behavior</vt:lpstr>
      <vt:lpstr>Some Down Syndrome Kids Excel</vt:lpstr>
      <vt:lpstr>Average Survival Age and Sex Ratio</vt:lpstr>
      <vt:lpstr>Down Syndrome Rate  by Birth Order</vt:lpstr>
      <vt:lpstr>Down Syndrome Rate  by Mom’s Age</vt:lpstr>
      <vt:lpstr>Down Syndrome Rates: Combine into Two Groups</vt:lpstr>
      <vt:lpstr>Down Syndrome Rate  by Birth Order and Mom’s Age</vt:lpstr>
      <vt:lpstr>Down Syndrome Rate  by Birth Order and Mom’s Age</vt:lpstr>
      <vt:lpstr>Down Syndrome Rate: Controlling for Moms Age</vt:lpstr>
      <vt:lpstr>Down Syndrome Cases:</vt:lpstr>
      <vt:lpstr>Down Syndrome Rate  by Birth Order and Mom’s Age</vt:lpstr>
      <vt:lpstr>Down Syndrome: Most Common vs. Most Likely</vt:lpstr>
      <vt:lpstr>Conclusion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 Syndrome by Birth Order and Mom's Age</dc:title>
  <dc:subject/>
  <dc:creator>Milo Schield</dc:creator>
  <cp:lastModifiedBy>Milo Schield</cp:lastModifiedBy>
  <cp:revision>1212</cp:revision>
  <cp:lastPrinted>2017-03-21T04:34:18Z</cp:lastPrinted>
  <dcterms:created xsi:type="dcterms:W3CDTF">1998-11-15T00:57:17Z</dcterms:created>
  <dcterms:modified xsi:type="dcterms:W3CDTF">2017-03-21T04:38:18Z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C:\982Milo\PowerPt\BallaratTables</vt:lpwstr>
  </property>
</Properties>
</file>