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630" r:id="rId2"/>
    <p:sldId id="777" r:id="rId3"/>
    <p:sldId id="631" r:id="rId4"/>
    <p:sldId id="782" r:id="rId5"/>
    <p:sldId id="783" r:id="rId6"/>
    <p:sldId id="784" r:id="rId7"/>
    <p:sldId id="770" r:id="rId8"/>
    <p:sldId id="769" r:id="rId9"/>
    <p:sldId id="771" r:id="rId10"/>
    <p:sldId id="785" r:id="rId11"/>
    <p:sldId id="772" r:id="rId12"/>
    <p:sldId id="767" r:id="rId13"/>
    <p:sldId id="766" r:id="rId14"/>
    <p:sldId id="796" r:id="rId15"/>
    <p:sldId id="789" r:id="rId16"/>
    <p:sldId id="790" r:id="rId17"/>
    <p:sldId id="791" r:id="rId18"/>
    <p:sldId id="792" r:id="rId19"/>
    <p:sldId id="793" r:id="rId20"/>
    <p:sldId id="794" r:id="rId21"/>
    <p:sldId id="795" r:id="rId22"/>
    <p:sldId id="797" r:id="rId23"/>
    <p:sldId id="737" r:id="rId24"/>
    <p:sldId id="759" r:id="rId25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1153B"/>
    <a:srgbClr val="79163B"/>
    <a:srgbClr val="642832"/>
    <a:srgbClr val="8C0046"/>
    <a:srgbClr val="CC0000"/>
    <a:srgbClr val="800000"/>
    <a:srgbClr val="990033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5501" autoAdjust="0"/>
  </p:normalViewPr>
  <p:slideViewPr>
    <p:cSldViewPr snapToGrid="0" showGuides="1">
      <p:cViewPr varScale="1">
        <p:scale>
          <a:sx n="55" d="100"/>
          <a:sy n="55" d="100"/>
        </p:scale>
        <p:origin x="58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872" y="36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84200" y="220663"/>
            <a:ext cx="32496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90" tIns="49494" rIns="98990" bIns="4949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r>
              <a:rPr lang="en-US" altLang="en-US" dirty="0"/>
              <a:t>All Statistics are Socially </a:t>
            </a:r>
            <a:r>
              <a:rPr lang="en-US" altLang="en-US" dirty="0" smtClean="0"/>
              <a:t>Constructed</a:t>
            </a:r>
            <a:endParaRPr lang="en-US" alt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204788"/>
            <a:ext cx="281463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90" tIns="49494" rIns="98990" bIns="4949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r>
              <a:rPr lang="en-US" altLang="en-US"/>
              <a:t>18 August 2011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11188" y="8982075"/>
            <a:ext cx="31162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90" tIns="49494" rIns="98990" bIns="4949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r>
              <a:rPr lang="en-US" altLang="en-US" dirty="0" smtClean="0"/>
              <a:t>2011-Schield-IASE-Slides.pdf</a:t>
            </a:r>
            <a:endParaRPr lang="en-US" altLang="en-US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8994775"/>
            <a:ext cx="25987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90" tIns="49494" rIns="98990" bIns="4949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59A801CC-A990-48B6-B4E8-0B53B8D29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9654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90" tIns="49494" rIns="98990" bIns="4949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r>
              <a:rPr lang="en-US" altLang="en-US"/>
              <a:t>All Statistics are Socially ConstructedAll Statistics Are Socially Constructed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90" tIns="49494" rIns="98990" bIns="4949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r>
              <a:rPr lang="en-US" altLang="en-US"/>
              <a:t>18 August 2011</a:t>
            </a:r>
          </a:p>
        </p:txBody>
      </p:sp>
      <p:sp>
        <p:nvSpPr>
          <p:cNvPr id="378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12800" y="4560888"/>
            <a:ext cx="5770563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90" tIns="49494" rIns="98990" bIns="494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90" tIns="49494" rIns="98990" bIns="4949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r>
              <a:rPr lang="en-US" altLang="en-US"/>
              <a:t>2011SchieldISASE6up.pdf2011SchieldIASE6Up.pdf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90" tIns="49494" rIns="98990" bIns="4949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769D5C4C-32D4-41BC-9496-5D94CF934A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14739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All Statistics Are Socially Constructed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18 August 2011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2011SchieldIASE6Up.pdf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4DDC44-C0AB-4858-9B51-1BC3BDC3140A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3891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3891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38920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38921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D228F7A-19C5-4FD1-9553-0B6A52839842}" type="slidenum">
              <a:rPr lang="en-US" altLang="en-US" sz="1300"/>
              <a:pPr algn="r"/>
              <a:t>1</a:t>
            </a:fld>
            <a:endParaRPr lang="en-US" altLang="en-US" sz="1300"/>
          </a:p>
        </p:txBody>
      </p:sp>
      <p:sp>
        <p:nvSpPr>
          <p:cNvPr id="3892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3892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38924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38925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099C88D-86EC-4E5E-A276-E264893B7D9F}" type="slidenum">
              <a:rPr lang="en-US" altLang="en-US" sz="1300"/>
              <a:pPr algn="r"/>
              <a:t>1</a:t>
            </a:fld>
            <a:endParaRPr lang="en-US" altLang="en-US" sz="1300"/>
          </a:p>
        </p:txBody>
      </p:sp>
      <p:sp>
        <p:nvSpPr>
          <p:cNvPr id="389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389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r>
              <a:rPr lang="en-US" altLang="en-US" sz="1300" smtClean="0"/>
              <a:t>Good evening.  </a:t>
            </a:r>
            <a:br>
              <a:rPr lang="en-US" altLang="en-US" sz="1300" smtClean="0"/>
            </a:br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500978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All Statistics Are Socially Constructed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18 August 2011</a:t>
            </a:r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2011SchieldIASE6Up.pdf</a:t>
            </a:r>
          </a:p>
        </p:txBody>
      </p:sp>
      <p:sp>
        <p:nvSpPr>
          <p:cNvPr id="481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FF8E73-08AE-46A5-B340-DE809C7EA073}" type="slidenum">
              <a:rPr lang="en-US" altLang="en-US" sz="1300"/>
              <a:pPr/>
              <a:t>10</a:t>
            </a:fld>
            <a:endParaRPr lang="en-US" altLang="en-US" sz="1300"/>
          </a:p>
        </p:txBody>
      </p:sp>
      <p:sp>
        <p:nvSpPr>
          <p:cNvPr id="4813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4813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48136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48137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9FB7674-BB00-43AF-B0E6-9471CD910B2E}" type="slidenum">
              <a:rPr lang="en-US" altLang="en-US" sz="1300"/>
              <a:pPr algn="r"/>
              <a:t>10</a:t>
            </a:fld>
            <a:endParaRPr lang="en-US" altLang="en-US" sz="1300"/>
          </a:p>
        </p:txBody>
      </p:sp>
      <p:sp>
        <p:nvSpPr>
          <p:cNvPr id="4813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4813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48140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48141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DEF1F30-DEAC-4E49-884A-4FD09C1F9B89}" type="slidenum">
              <a:rPr lang="en-US" altLang="en-US" sz="1300"/>
              <a:pPr algn="r"/>
              <a:t>10</a:t>
            </a:fld>
            <a:endParaRPr lang="en-US" altLang="en-US" sz="1300"/>
          </a:p>
        </p:txBody>
      </p:sp>
      <p:sp>
        <p:nvSpPr>
          <p:cNvPr id="481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481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64025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All Statistics Are Socially Constructed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18 August 2011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2011SchieldIASE6Up.pdf</a:t>
            </a:r>
          </a:p>
        </p:txBody>
      </p:sp>
      <p:sp>
        <p:nvSpPr>
          <p:cNvPr id="49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DAD835-1E24-457B-A9F8-4F3A195F0187}" type="slidenum">
              <a:rPr lang="en-US" altLang="en-US" sz="1300"/>
              <a:pPr/>
              <a:t>11</a:t>
            </a:fld>
            <a:endParaRPr lang="en-US" altLang="en-US" sz="1300"/>
          </a:p>
        </p:txBody>
      </p:sp>
      <p:sp>
        <p:nvSpPr>
          <p:cNvPr id="491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4915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49160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49161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41FAF22-BF9E-4E74-9AFB-186B0318B37D}" type="slidenum">
              <a:rPr lang="en-US" altLang="en-US" sz="1300"/>
              <a:pPr algn="r"/>
              <a:t>11</a:t>
            </a:fld>
            <a:endParaRPr lang="en-US" altLang="en-US" sz="1300"/>
          </a:p>
        </p:txBody>
      </p:sp>
      <p:sp>
        <p:nvSpPr>
          <p:cNvPr id="4916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4916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49164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49165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BE9C7DA-D396-4DCC-9310-AD4F9A7B146D}" type="slidenum">
              <a:rPr lang="en-US" altLang="en-US" sz="1300"/>
              <a:pPr algn="r"/>
              <a:t>11</a:t>
            </a:fld>
            <a:endParaRPr lang="en-US" altLang="en-US" sz="1300"/>
          </a:p>
        </p:txBody>
      </p:sp>
      <p:sp>
        <p:nvSpPr>
          <p:cNvPr id="491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491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35682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All Statistics Are Socially Constructed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18 August 2011</a:t>
            </a: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2011SchieldIASE6Up.pdf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A292C5-8167-471D-97F1-900B52A9D2AF}" type="slidenum">
              <a:rPr lang="en-US" altLang="en-US" sz="1300"/>
              <a:pPr/>
              <a:t>12</a:t>
            </a:fld>
            <a:endParaRPr lang="en-US" altLang="en-US" sz="1300"/>
          </a:p>
        </p:txBody>
      </p:sp>
      <p:sp>
        <p:nvSpPr>
          <p:cNvPr id="5018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5018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50184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50185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55B0E21-96A0-4D40-80A5-AA7E36EE352F}" type="slidenum">
              <a:rPr lang="en-US" altLang="en-US" sz="1300"/>
              <a:pPr algn="r"/>
              <a:t>12</a:t>
            </a:fld>
            <a:endParaRPr lang="en-US" altLang="en-US" sz="1300"/>
          </a:p>
        </p:txBody>
      </p:sp>
      <p:sp>
        <p:nvSpPr>
          <p:cNvPr id="5018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5018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50188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50189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D0A1BC1-0DD0-40C4-98BF-8E3C66FA8939}" type="slidenum">
              <a:rPr lang="en-US" altLang="en-US" sz="1300"/>
              <a:pPr algn="r"/>
              <a:t>12</a:t>
            </a:fld>
            <a:endParaRPr lang="en-US" altLang="en-US" sz="1300"/>
          </a:p>
        </p:txBody>
      </p:sp>
      <p:sp>
        <p:nvSpPr>
          <p:cNvPr id="501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501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953344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All Statistics Are Socially Constructed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18 August 2011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2011SchieldIASE6Up.pdf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D20D9E-5682-4494-8E8F-6A44035B30B1}" type="slidenum">
              <a:rPr lang="en-US" altLang="en-US" sz="1300"/>
              <a:pPr/>
              <a:t>13</a:t>
            </a:fld>
            <a:endParaRPr lang="en-US" altLang="en-US" sz="1300"/>
          </a:p>
        </p:txBody>
      </p:sp>
      <p:sp>
        <p:nvSpPr>
          <p:cNvPr id="5120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5120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51208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51209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472DF06-3566-4C5C-B2B3-C94D2BCF00FD}" type="slidenum">
              <a:rPr lang="en-US" altLang="en-US" sz="1300"/>
              <a:pPr algn="r"/>
              <a:t>13</a:t>
            </a:fld>
            <a:endParaRPr lang="en-US" altLang="en-US" sz="1300"/>
          </a:p>
        </p:txBody>
      </p:sp>
      <p:sp>
        <p:nvSpPr>
          <p:cNvPr id="5121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5121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51212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51213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EB4AD9B-CA38-4778-B298-5158338DEBAE}" type="slidenum">
              <a:rPr lang="en-US" altLang="en-US" sz="1300"/>
              <a:pPr algn="r"/>
              <a:t>13</a:t>
            </a:fld>
            <a:endParaRPr lang="en-US" altLang="en-US" sz="1300"/>
          </a:p>
        </p:txBody>
      </p:sp>
      <p:sp>
        <p:nvSpPr>
          <p:cNvPr id="512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512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0002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Statistical Educators Should Teach Assembly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21 August 2011</a:t>
            </a:r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2011SchieldISI6Up.pdf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0F5086E-AFF7-4D7F-844B-AD4C83BF0A6A}" type="slidenum">
              <a:rPr lang="en-US" altLang="en-US" sz="1300"/>
              <a:pPr/>
              <a:t>14</a:t>
            </a:fld>
            <a:endParaRPr lang="en-US" altLang="en-US" sz="1300"/>
          </a:p>
        </p:txBody>
      </p:sp>
      <p:sp>
        <p:nvSpPr>
          <p:cNvPr id="5223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5223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52232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52233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959B691-4E0E-46F4-B19D-FFC1259EF1B8}" type="slidenum">
              <a:rPr lang="en-US" altLang="en-US" sz="1300"/>
              <a:pPr algn="r"/>
              <a:t>14</a:t>
            </a:fld>
            <a:endParaRPr lang="en-US" altLang="en-US" sz="1300"/>
          </a:p>
        </p:txBody>
      </p:sp>
      <p:sp>
        <p:nvSpPr>
          <p:cNvPr id="5223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5223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52236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52237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7262DB4-4E04-47A5-8B9B-7BCCB0765149}" type="slidenum">
              <a:rPr lang="en-US" altLang="en-US" sz="1300"/>
              <a:pPr algn="r"/>
              <a:t>14</a:t>
            </a:fld>
            <a:endParaRPr lang="en-US" altLang="en-US" sz="1300"/>
          </a:p>
        </p:txBody>
      </p:sp>
      <p:sp>
        <p:nvSpPr>
          <p:cNvPr id="522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522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94591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Statistical Educators Should Teach Assembly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21 August 2011</a:t>
            </a:r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2011SchieldISI6Up.pdf</a:t>
            </a:r>
          </a:p>
        </p:txBody>
      </p:sp>
      <p:sp>
        <p:nvSpPr>
          <p:cNvPr id="53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48D219-DF12-4ED6-AA85-A467B7674D33}" type="slidenum">
              <a:rPr lang="en-US" altLang="en-US" sz="1300"/>
              <a:pPr/>
              <a:t>15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68CAD33-CAF0-47C0-9CEE-0CF95B2B9CD9}" type="slidenum">
              <a:rPr lang="en-US" altLang="en-US" sz="1300"/>
              <a:pPr algn="r"/>
              <a:t>15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09E926C-6A5D-4320-86D5-879D39E5B83A}" type="slidenum">
              <a:rPr lang="en-US" altLang="en-US" sz="1300"/>
              <a:pPr algn="r"/>
              <a:t>15</a:t>
            </a:fld>
            <a:endParaRPr lang="en-US" altLang="en-US" sz="1300"/>
          </a:p>
        </p:txBody>
      </p:sp>
      <p:sp>
        <p:nvSpPr>
          <p:cNvPr id="532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9464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Statistical Educators Should Teach Assembly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21 August 2011</a:t>
            </a:r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2011SchieldISI6Up.pdf</a:t>
            </a: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79C3E2-28CB-4DF7-972E-0A84E828ABAA}" type="slidenum">
              <a:rPr lang="en-US" altLang="en-US" sz="1300"/>
              <a:pPr/>
              <a:t>16</a:t>
            </a:fld>
            <a:endParaRPr lang="en-US" altLang="en-US" sz="13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511142A-1B47-4228-9E50-D0117A68102A}" type="slidenum">
              <a:rPr lang="en-US" altLang="en-US" sz="1300"/>
              <a:pPr algn="r"/>
              <a:t>16</a:t>
            </a:fld>
            <a:endParaRPr lang="en-US" altLang="en-US" sz="13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6244484-663F-4B8B-A25B-1B8DE35B0095}" type="slidenum">
              <a:rPr lang="en-US" altLang="en-US" sz="1300"/>
              <a:pPr algn="r"/>
              <a:t>16</a:t>
            </a:fld>
            <a:endParaRPr lang="en-US" altLang="en-US" sz="1300"/>
          </a:p>
        </p:txBody>
      </p:sp>
      <p:sp>
        <p:nvSpPr>
          <p:cNvPr id="542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29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Statistical Educators Should Teach Assembly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21 August 2011</a:t>
            </a: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2011SchieldISI6Up.pdf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EFB01A-6895-4E25-A0F6-F82083D00C30}" type="slidenum">
              <a:rPr lang="en-US" altLang="en-US" sz="1300"/>
              <a:pPr/>
              <a:t>17</a:t>
            </a:fld>
            <a:endParaRPr lang="en-US" altLang="en-US" sz="1300"/>
          </a:p>
        </p:txBody>
      </p:sp>
      <p:sp>
        <p:nvSpPr>
          <p:cNvPr id="553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553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55304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55305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A4E7167-6EB6-4619-A470-4FDECFAE1733}" type="slidenum">
              <a:rPr lang="en-US" altLang="en-US" sz="1300"/>
              <a:pPr algn="r"/>
              <a:t>17</a:t>
            </a:fld>
            <a:endParaRPr lang="en-US" altLang="en-US" sz="1300"/>
          </a:p>
        </p:txBody>
      </p:sp>
      <p:sp>
        <p:nvSpPr>
          <p:cNvPr id="5530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5530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55308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55309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EE7514F-5CC3-4168-9BDB-7362AF065BC8}" type="slidenum">
              <a:rPr lang="en-US" altLang="en-US" sz="1300"/>
              <a:pPr algn="r"/>
              <a:t>17</a:t>
            </a:fld>
            <a:endParaRPr lang="en-US" altLang="en-US" sz="1300"/>
          </a:p>
        </p:txBody>
      </p:sp>
      <p:sp>
        <p:nvSpPr>
          <p:cNvPr id="553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553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48315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Statistical Educators Should Teach Assembly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21 August 2011</a:t>
            </a:r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2011SchieldISI6Up.pdf</a:t>
            </a:r>
          </a:p>
        </p:txBody>
      </p:sp>
      <p:sp>
        <p:nvSpPr>
          <p:cNvPr id="56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983DEA-7248-4C0D-AC92-2945ED7DAB71}" type="slidenum">
              <a:rPr lang="en-US" altLang="en-US" sz="1300"/>
              <a:pPr/>
              <a:t>18</a:t>
            </a:fld>
            <a:endParaRPr lang="en-US" altLang="en-US" sz="1300"/>
          </a:p>
        </p:txBody>
      </p:sp>
      <p:sp>
        <p:nvSpPr>
          <p:cNvPr id="5632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5632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56328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56329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6A7EFF9-9275-4EE9-B32C-E32C02039A61}" type="slidenum">
              <a:rPr lang="en-US" altLang="en-US" sz="1300"/>
              <a:pPr algn="r"/>
              <a:t>18</a:t>
            </a:fld>
            <a:endParaRPr lang="en-US" altLang="en-US" sz="1300"/>
          </a:p>
        </p:txBody>
      </p:sp>
      <p:sp>
        <p:nvSpPr>
          <p:cNvPr id="5633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5633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56332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56333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724C50F-0A58-4542-8CD6-27E5A8A6B9AA}" type="slidenum">
              <a:rPr lang="en-US" altLang="en-US" sz="1300"/>
              <a:pPr algn="r"/>
              <a:t>18</a:t>
            </a:fld>
            <a:endParaRPr lang="en-US" altLang="en-US" sz="1300"/>
          </a:p>
        </p:txBody>
      </p:sp>
      <p:sp>
        <p:nvSpPr>
          <p:cNvPr id="563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563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55744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Statistical Educators Should Teach Assembly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21 August 2011</a:t>
            </a:r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2011SchieldISI6Up.pdf</a:t>
            </a:r>
          </a:p>
        </p:txBody>
      </p:sp>
      <p:sp>
        <p:nvSpPr>
          <p:cNvPr id="573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E9DCB4-B40F-4FBF-830D-2C9BDFEA3090}" type="slidenum">
              <a:rPr lang="en-US" altLang="en-US" sz="1300"/>
              <a:pPr/>
              <a:t>19</a:t>
            </a:fld>
            <a:endParaRPr lang="en-US" altLang="en-US" sz="1300"/>
          </a:p>
        </p:txBody>
      </p:sp>
      <p:sp>
        <p:nvSpPr>
          <p:cNvPr id="5735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5735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57352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57353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90C9424-9C3E-4E53-8591-0C6F57D1588F}" type="slidenum">
              <a:rPr lang="en-US" altLang="en-US" sz="1300"/>
              <a:pPr algn="r"/>
              <a:t>19</a:t>
            </a:fld>
            <a:endParaRPr lang="en-US" altLang="en-US" sz="1300"/>
          </a:p>
        </p:txBody>
      </p:sp>
      <p:sp>
        <p:nvSpPr>
          <p:cNvPr id="5735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5735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57356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57357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DB41A12-612A-4238-A7CD-C7E6E9C8F5A6}" type="slidenum">
              <a:rPr lang="en-US" altLang="en-US" sz="1300"/>
              <a:pPr algn="r"/>
              <a:t>19</a:t>
            </a:fld>
            <a:endParaRPr lang="en-US" altLang="en-US" sz="1300"/>
          </a:p>
        </p:txBody>
      </p:sp>
      <p:sp>
        <p:nvSpPr>
          <p:cNvPr id="573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573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3092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All Statistics Are Socially Constructed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18 August 2011</a:t>
            </a:r>
          </a:p>
        </p:txBody>
      </p:sp>
      <p:sp>
        <p:nvSpPr>
          <p:cNvPr id="39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2011SchieldIASE6Up.pdf</a:t>
            </a:r>
          </a:p>
        </p:txBody>
      </p:sp>
      <p:sp>
        <p:nvSpPr>
          <p:cNvPr id="39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98CFE4F-E485-4C72-BFDC-A36A854A1AEB}" type="slidenum">
              <a:rPr lang="en-US" altLang="en-US" sz="1300"/>
              <a:pPr/>
              <a:t>2</a:t>
            </a:fld>
            <a:endParaRPr lang="en-US" altLang="en-US" sz="1300"/>
          </a:p>
        </p:txBody>
      </p:sp>
      <p:sp>
        <p:nvSpPr>
          <p:cNvPr id="3994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3994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39944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39945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303510A-1C27-4EC8-A944-72E08B26843C}" type="slidenum">
              <a:rPr lang="en-US" altLang="en-US" sz="1300"/>
              <a:pPr algn="r"/>
              <a:t>2</a:t>
            </a:fld>
            <a:endParaRPr lang="en-US" altLang="en-US" sz="1300"/>
          </a:p>
        </p:txBody>
      </p:sp>
      <p:sp>
        <p:nvSpPr>
          <p:cNvPr id="3994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3994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39948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39949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E263E8D-A0A5-454C-BD34-AB2352FDD50C}" type="slidenum">
              <a:rPr lang="en-US" altLang="en-US" sz="1300"/>
              <a:pPr algn="r"/>
              <a:t>2</a:t>
            </a:fld>
            <a:endParaRPr lang="en-US" altLang="en-US" sz="1300"/>
          </a:p>
        </p:txBody>
      </p:sp>
      <p:sp>
        <p:nvSpPr>
          <p:cNvPr id="399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399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28172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Statistical Educators Should Teach Assembly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21 August 2011</a:t>
            </a: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2011SchieldISI6Up.pdf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716D93-E0B9-4E3C-83E3-A191A6DE77DC}" type="slidenum">
              <a:rPr lang="en-US" altLang="en-US" sz="1300"/>
              <a:pPr/>
              <a:t>20</a:t>
            </a:fld>
            <a:endParaRPr lang="en-US" altLang="en-US" sz="1300"/>
          </a:p>
        </p:txBody>
      </p:sp>
      <p:sp>
        <p:nvSpPr>
          <p:cNvPr id="5837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5837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58376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58377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15FDFE2-E6D2-4877-A058-92087E6968F2}" type="slidenum">
              <a:rPr lang="en-US" altLang="en-US" sz="1300"/>
              <a:pPr algn="r"/>
              <a:t>20</a:t>
            </a:fld>
            <a:endParaRPr lang="en-US" altLang="en-US" sz="1300"/>
          </a:p>
        </p:txBody>
      </p:sp>
      <p:sp>
        <p:nvSpPr>
          <p:cNvPr id="5837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5837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58380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58381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486ECA8-8606-48C2-9D7A-E5C5F80DC1C6}" type="slidenum">
              <a:rPr lang="en-US" altLang="en-US" sz="1300"/>
              <a:pPr algn="r"/>
              <a:t>20</a:t>
            </a:fld>
            <a:endParaRPr lang="en-US" altLang="en-US" sz="1300"/>
          </a:p>
        </p:txBody>
      </p:sp>
      <p:sp>
        <p:nvSpPr>
          <p:cNvPr id="583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583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752415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Statistical Educators Should Teach Assembly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21 August 2011</a:t>
            </a:r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2011SchieldISI6Up.pdf</a:t>
            </a: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C4F3BE-49A1-4602-9A96-4EDC03C866E4}" type="slidenum">
              <a:rPr lang="en-US" altLang="en-US" sz="1300"/>
              <a:pPr/>
              <a:t>21</a:t>
            </a:fld>
            <a:endParaRPr lang="en-US" altLang="en-US" sz="1300"/>
          </a:p>
        </p:txBody>
      </p:sp>
      <p:sp>
        <p:nvSpPr>
          <p:cNvPr id="593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593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59400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59401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9A75C21-6F82-4797-9ABD-66C9BCD6AF63}" type="slidenum">
              <a:rPr lang="en-US" altLang="en-US" sz="1300"/>
              <a:pPr algn="r"/>
              <a:t>21</a:t>
            </a:fld>
            <a:endParaRPr lang="en-US" altLang="en-US" sz="1300"/>
          </a:p>
        </p:txBody>
      </p:sp>
      <p:sp>
        <p:nvSpPr>
          <p:cNvPr id="594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594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59404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59405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FACBEDF-9DDC-4FF7-889B-EF70ECEE48B0}" type="slidenum">
              <a:rPr lang="en-US" altLang="en-US" sz="1300"/>
              <a:pPr algn="r"/>
              <a:t>21</a:t>
            </a:fld>
            <a:endParaRPr lang="en-US" altLang="en-US" sz="1300"/>
          </a:p>
        </p:txBody>
      </p:sp>
      <p:sp>
        <p:nvSpPr>
          <p:cNvPr id="594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594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04640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Statistical Educators Should Teach Assembly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21 August 2011</a:t>
            </a:r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2011SchieldISI6Up.pdf</a:t>
            </a:r>
          </a:p>
        </p:txBody>
      </p:sp>
      <p:sp>
        <p:nvSpPr>
          <p:cNvPr id="60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DF061C-E0C0-4743-9986-4C22F730CC66}" type="slidenum">
              <a:rPr lang="en-US" altLang="en-US" sz="1300"/>
              <a:pPr/>
              <a:t>22</a:t>
            </a:fld>
            <a:endParaRPr lang="en-US" altLang="en-US" sz="1300"/>
          </a:p>
        </p:txBody>
      </p:sp>
      <p:sp>
        <p:nvSpPr>
          <p:cNvPr id="6042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6042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60424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60425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EFC5324-932A-4060-8D52-9517C5E99C79}" type="slidenum">
              <a:rPr lang="en-US" altLang="en-US" sz="1300"/>
              <a:pPr algn="r"/>
              <a:t>22</a:t>
            </a:fld>
            <a:endParaRPr lang="en-US" altLang="en-US" sz="1300"/>
          </a:p>
        </p:txBody>
      </p:sp>
      <p:sp>
        <p:nvSpPr>
          <p:cNvPr id="6042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6042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60428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60429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44976CE-DDD5-44E7-88EA-A10DCBEBCA3E}" type="slidenum">
              <a:rPr lang="en-US" altLang="en-US" sz="1300"/>
              <a:pPr algn="r"/>
              <a:t>22</a:t>
            </a:fld>
            <a:endParaRPr lang="en-US" altLang="en-US" sz="1300"/>
          </a:p>
        </p:txBody>
      </p:sp>
      <p:sp>
        <p:nvSpPr>
          <p:cNvPr id="604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604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61081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All Statistics Are Socially Constructed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18 August 2011</a:t>
            </a:r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2011SchieldIASE6Up.pdf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2ADC6D-6CB5-4F91-968A-2DDFDFD5BE02}" type="slidenum">
              <a:rPr lang="en-US" altLang="en-US" sz="1300"/>
              <a:pPr/>
              <a:t>23</a:t>
            </a:fld>
            <a:endParaRPr lang="en-US" altLang="en-US" sz="1300"/>
          </a:p>
        </p:txBody>
      </p:sp>
      <p:sp>
        <p:nvSpPr>
          <p:cNvPr id="6144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6144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61448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61449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46ABCC1-F093-408C-8502-43F90BBFCDD0}" type="slidenum">
              <a:rPr lang="en-US" altLang="en-US" sz="1300"/>
              <a:pPr algn="r"/>
              <a:t>23</a:t>
            </a:fld>
            <a:endParaRPr lang="en-US" altLang="en-US" sz="1300"/>
          </a:p>
        </p:txBody>
      </p:sp>
      <p:sp>
        <p:nvSpPr>
          <p:cNvPr id="6145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6145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61452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61453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361C544-4437-4A3F-9795-2308890EDE92}" type="slidenum">
              <a:rPr lang="en-US" altLang="en-US" sz="1300"/>
              <a:pPr algn="r"/>
              <a:t>23</a:t>
            </a:fld>
            <a:endParaRPr lang="en-US" altLang="en-US" sz="1300"/>
          </a:p>
        </p:txBody>
      </p:sp>
      <p:sp>
        <p:nvSpPr>
          <p:cNvPr id="614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614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26478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All Statistics Are Socially Constructed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18 August 2011</a:t>
            </a:r>
          </a:p>
        </p:txBody>
      </p:sp>
      <p:sp>
        <p:nvSpPr>
          <p:cNvPr id="62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2011SchieldIASE6Up.pdf</a:t>
            </a:r>
          </a:p>
        </p:txBody>
      </p:sp>
      <p:sp>
        <p:nvSpPr>
          <p:cNvPr id="62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A17BC6-98EE-43B3-86E6-7151E04C887B}" type="slidenum">
              <a:rPr lang="en-US" altLang="en-US" sz="1300"/>
              <a:pPr/>
              <a:t>24</a:t>
            </a:fld>
            <a:endParaRPr lang="en-US" altLang="en-US" sz="1300"/>
          </a:p>
        </p:txBody>
      </p:sp>
      <p:sp>
        <p:nvSpPr>
          <p:cNvPr id="6247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6247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62472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62473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34CF598-A1A5-4F57-B48A-F8BBE912866F}" type="slidenum">
              <a:rPr lang="en-US" altLang="en-US" sz="1300"/>
              <a:pPr algn="r"/>
              <a:t>24</a:t>
            </a:fld>
            <a:endParaRPr lang="en-US" altLang="en-US" sz="1300"/>
          </a:p>
        </p:txBody>
      </p:sp>
      <p:sp>
        <p:nvSpPr>
          <p:cNvPr id="6247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6247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62476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62477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D9819BE-0CF9-4879-9816-516934954E76}" type="slidenum">
              <a:rPr lang="en-US" altLang="en-US" sz="1300"/>
              <a:pPr algn="r"/>
              <a:t>24</a:t>
            </a:fld>
            <a:endParaRPr lang="en-US" altLang="en-US" sz="1300"/>
          </a:p>
        </p:txBody>
      </p:sp>
      <p:sp>
        <p:nvSpPr>
          <p:cNvPr id="624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624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5510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All Statistics Are Socially Constructed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18 August 2011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2011SchieldIASE6Up.pdf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ED2B69-584D-4D17-882D-3D15379F32DA}" type="slidenum">
              <a:rPr lang="en-US" altLang="en-US" sz="1300"/>
              <a:pPr/>
              <a:t>3</a:t>
            </a:fld>
            <a:endParaRPr lang="en-US" altLang="en-US" sz="1300"/>
          </a:p>
        </p:txBody>
      </p:sp>
      <p:sp>
        <p:nvSpPr>
          <p:cNvPr id="409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4096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40968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40969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EE31962-2D2A-4003-BC14-1FCD9BF16EDB}" type="slidenum">
              <a:rPr lang="en-US" altLang="en-US" sz="1300"/>
              <a:pPr algn="r"/>
              <a:t>3</a:t>
            </a:fld>
            <a:endParaRPr lang="en-US" altLang="en-US" sz="1300"/>
          </a:p>
        </p:txBody>
      </p:sp>
      <p:sp>
        <p:nvSpPr>
          <p:cNvPr id="4097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4097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40972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40973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4BF2753-EB8A-4F36-9D5C-0F9469233982}" type="slidenum">
              <a:rPr lang="en-US" altLang="en-US" sz="1300"/>
              <a:pPr algn="r"/>
              <a:t>3</a:t>
            </a:fld>
            <a:endParaRPr lang="en-US" altLang="en-US" sz="1300"/>
          </a:p>
        </p:txBody>
      </p:sp>
      <p:sp>
        <p:nvSpPr>
          <p:cNvPr id="409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409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07443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All Statistics Are Socially Constructed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18 August 2011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2011SchieldIASE6Up.pdf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15318E-ABBE-463A-AFAD-83D06CD20EF2}" type="slidenum">
              <a:rPr lang="en-US" altLang="en-US" sz="1300"/>
              <a:pPr/>
              <a:t>4</a:t>
            </a:fld>
            <a:endParaRPr lang="en-US" altLang="en-US" sz="1300"/>
          </a:p>
        </p:txBody>
      </p:sp>
      <p:sp>
        <p:nvSpPr>
          <p:cNvPr id="4199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4199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41992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41993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B99228B-2D9E-4EDA-B5AA-F8A3E7950BC2}" type="slidenum">
              <a:rPr lang="en-US" altLang="en-US" sz="1300"/>
              <a:pPr algn="r"/>
              <a:t>4</a:t>
            </a:fld>
            <a:endParaRPr lang="en-US" altLang="en-US" sz="1300"/>
          </a:p>
        </p:txBody>
      </p:sp>
      <p:sp>
        <p:nvSpPr>
          <p:cNvPr id="419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419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41996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41997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739560F-48E5-4D3D-B064-908BE7B651E7}" type="slidenum">
              <a:rPr lang="en-US" altLang="en-US" sz="1300"/>
              <a:pPr algn="r"/>
              <a:t>4</a:t>
            </a:fld>
            <a:endParaRPr lang="en-US" altLang="en-US" sz="1300"/>
          </a:p>
        </p:txBody>
      </p:sp>
      <p:sp>
        <p:nvSpPr>
          <p:cNvPr id="419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419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997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All Statistics Are Socially Constructed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18 August 2011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2011SchieldIASE6Up.pdf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4558F5-C75A-4113-9EAE-7FCE5A762250}" type="slidenum">
              <a:rPr lang="en-US" altLang="en-US" sz="1300"/>
              <a:pPr/>
              <a:t>5</a:t>
            </a:fld>
            <a:endParaRPr lang="en-US" altLang="en-US" sz="1300"/>
          </a:p>
        </p:txBody>
      </p:sp>
      <p:sp>
        <p:nvSpPr>
          <p:cNvPr id="4301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4301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43016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43017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8EFABDF-F7D7-4768-BEB8-94B6D6A2C1CA}" type="slidenum">
              <a:rPr lang="en-US" altLang="en-US" sz="1300"/>
              <a:pPr algn="r"/>
              <a:t>5</a:t>
            </a:fld>
            <a:endParaRPr lang="en-US" altLang="en-US" sz="1300"/>
          </a:p>
        </p:txBody>
      </p:sp>
      <p:sp>
        <p:nvSpPr>
          <p:cNvPr id="4301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4301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43020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43021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B60E548-08F2-42A1-96E8-E0FD293E3EC4}" type="slidenum">
              <a:rPr lang="en-US" altLang="en-US" sz="1300"/>
              <a:pPr algn="r"/>
              <a:t>5</a:t>
            </a:fld>
            <a:endParaRPr lang="en-US" altLang="en-US" sz="1300"/>
          </a:p>
        </p:txBody>
      </p:sp>
      <p:sp>
        <p:nvSpPr>
          <p:cNvPr id="430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430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0440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All Statistics Are Socially Constructed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18 August 2011</a:t>
            </a:r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2011SchieldIASE6Up.pdf</a:t>
            </a:r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C7D0316-59CF-48A5-A125-4E7DB3CED9E8}" type="slidenum">
              <a:rPr lang="en-US" altLang="en-US" sz="1300"/>
              <a:pPr/>
              <a:t>6</a:t>
            </a:fld>
            <a:endParaRPr lang="en-US" altLang="en-US" sz="1300"/>
          </a:p>
        </p:txBody>
      </p:sp>
      <p:sp>
        <p:nvSpPr>
          <p:cNvPr id="4403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4403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44040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44041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B4E22E6-27E1-42CF-ABE8-8DE6C6B16576}" type="slidenum">
              <a:rPr lang="en-US" altLang="en-US" sz="1300"/>
              <a:pPr algn="r"/>
              <a:t>6</a:t>
            </a:fld>
            <a:endParaRPr lang="en-US" altLang="en-US" sz="1300"/>
          </a:p>
        </p:txBody>
      </p:sp>
      <p:sp>
        <p:nvSpPr>
          <p:cNvPr id="4404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4404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44044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44045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0D81251-760A-4F8D-8503-40FA6A1082E1}" type="slidenum">
              <a:rPr lang="en-US" altLang="en-US" sz="1300"/>
              <a:pPr algn="r"/>
              <a:t>6</a:t>
            </a:fld>
            <a:endParaRPr lang="en-US" altLang="en-US" sz="1300"/>
          </a:p>
        </p:txBody>
      </p:sp>
      <p:sp>
        <p:nvSpPr>
          <p:cNvPr id="440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440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4255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All Statistics Are Socially Constructed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18 August 2011</a:t>
            </a:r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2011SchieldIASE6Up.pdf</a:t>
            </a:r>
          </a:p>
        </p:txBody>
      </p:sp>
      <p:sp>
        <p:nvSpPr>
          <p:cNvPr id="450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BB53EC-0975-45C3-A466-601056CD607A}" type="slidenum">
              <a:rPr lang="en-US" altLang="en-US" sz="1300"/>
              <a:pPr/>
              <a:t>7</a:t>
            </a:fld>
            <a:endParaRPr lang="en-US" altLang="en-US" sz="1300"/>
          </a:p>
        </p:txBody>
      </p:sp>
      <p:sp>
        <p:nvSpPr>
          <p:cNvPr id="4506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4506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45064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45065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9753DFF-B543-4278-94C3-A8176642C4B1}" type="slidenum">
              <a:rPr lang="en-US" altLang="en-US" sz="1300"/>
              <a:pPr algn="r"/>
              <a:t>7</a:t>
            </a:fld>
            <a:endParaRPr lang="en-US" altLang="en-US" sz="1300"/>
          </a:p>
        </p:txBody>
      </p:sp>
      <p:sp>
        <p:nvSpPr>
          <p:cNvPr id="450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4506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45068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45069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DC54B89-7D9A-4C98-B30C-8B5B0EA8D169}" type="slidenum">
              <a:rPr lang="en-US" altLang="en-US" sz="1300"/>
              <a:pPr algn="r"/>
              <a:t>7</a:t>
            </a:fld>
            <a:endParaRPr lang="en-US" altLang="en-US" sz="1300"/>
          </a:p>
        </p:txBody>
      </p:sp>
      <p:sp>
        <p:nvSpPr>
          <p:cNvPr id="450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450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06854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All Statistics Are Socially Constructed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18 August 2011</a:t>
            </a:r>
          </a:p>
        </p:txBody>
      </p:sp>
      <p:sp>
        <p:nvSpPr>
          <p:cNvPr id="46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2011SchieldIASE6Up.pdf</a:t>
            </a:r>
          </a:p>
        </p:txBody>
      </p:sp>
      <p:sp>
        <p:nvSpPr>
          <p:cNvPr id="46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3185D2-DACE-4434-978B-991F9D37619A}" type="slidenum">
              <a:rPr lang="en-US" altLang="en-US" sz="1300"/>
              <a:pPr/>
              <a:t>8</a:t>
            </a:fld>
            <a:endParaRPr lang="en-US" altLang="en-US" sz="1300"/>
          </a:p>
        </p:txBody>
      </p:sp>
      <p:sp>
        <p:nvSpPr>
          <p:cNvPr id="4608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4608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46088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46089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D0A6C50-B577-4C3C-9508-6A9A6E368481}" type="slidenum">
              <a:rPr lang="en-US" altLang="en-US" sz="1300"/>
              <a:pPr algn="r"/>
              <a:t>8</a:t>
            </a:fld>
            <a:endParaRPr lang="en-US" altLang="en-US" sz="1300"/>
          </a:p>
        </p:txBody>
      </p:sp>
      <p:sp>
        <p:nvSpPr>
          <p:cNvPr id="4609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4609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46092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46093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ED8D6A2-CC8A-49F6-9BCF-F3EA34C4B746}" type="slidenum">
              <a:rPr lang="en-US" altLang="en-US" sz="1300"/>
              <a:pPr algn="r"/>
              <a:t>8</a:t>
            </a:fld>
            <a:endParaRPr lang="en-US" altLang="en-US" sz="1300"/>
          </a:p>
        </p:txBody>
      </p:sp>
      <p:sp>
        <p:nvSpPr>
          <p:cNvPr id="460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460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55334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All Statistics Are Socially Constructed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18 August 2011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2011SchieldIASE6Up.pdf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FE253A-EE34-4320-A489-08E2495C7E9E}" type="slidenum">
              <a:rPr lang="en-US" altLang="en-US" sz="1300"/>
              <a:pPr/>
              <a:t>9</a:t>
            </a:fld>
            <a:endParaRPr lang="en-US" altLang="en-US" sz="1300"/>
          </a:p>
        </p:txBody>
      </p:sp>
      <p:sp>
        <p:nvSpPr>
          <p:cNvPr id="4711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4711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47112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404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47113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56D13EF-7E9A-4988-84FD-B43DDB4EF5D9}" type="slidenum">
              <a:rPr lang="en-US" altLang="en-US" sz="1300"/>
              <a:pPr algn="r"/>
              <a:t>9</a:t>
            </a:fld>
            <a:endParaRPr lang="en-US" altLang="en-US" sz="1300"/>
          </a:p>
        </p:txBody>
      </p:sp>
      <p:sp>
        <p:nvSpPr>
          <p:cNvPr id="4711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4711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47116" name="Rectangle 6"/>
          <p:cNvSpPr txBox="1">
            <a:spLocks noGrp="1" noChangeArrowheads="1"/>
          </p:cNvSpPr>
          <p:nvPr/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47117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 anchor="b"/>
          <a:lstStyle>
            <a:lvl1pPr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A1F0539-EE4C-4AE1-B702-77BF0D2AB014}" type="slidenum">
              <a:rPr lang="en-US" altLang="en-US" sz="1300"/>
              <a:pPr algn="r"/>
              <a:t>9</a:t>
            </a:fld>
            <a:endParaRPr lang="en-US" altLang="en-US" sz="1300"/>
          </a:p>
        </p:txBody>
      </p:sp>
      <p:sp>
        <p:nvSpPr>
          <p:cNvPr id="471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12975" y="720725"/>
            <a:ext cx="3071813" cy="2303463"/>
          </a:xfrm>
          <a:ln/>
        </p:spPr>
      </p:sp>
      <p:sp>
        <p:nvSpPr>
          <p:cNvPr id="471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9" rIns="98957" bIns="49479"/>
          <a:lstStyle/>
          <a:p>
            <a:endParaRPr lang="en-US" altLang="en-US" sz="13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9733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CD2D04-D321-474A-B3DB-EE2E6BDABE18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63459057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44D3DB-68E1-4DA0-ABF0-7A9409BEC05E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343485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002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8483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ADC287-B25A-43B6-A7F9-1F42D713FF01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49944235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3E2081-EE73-4BA0-97E0-3D47B2FBA8A6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9106279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3CDC4D-2257-4779-BB6F-6198AAE4D3BB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11252841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E07B42-A2FC-4541-9D44-082EFA9DAF83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36718313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92610D-5B2E-4882-BFBD-F3A1FEE6324B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5698822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99601E-3A7F-47A7-965E-8773D2E7348F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70409793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F69443-51A6-4F0F-AA12-1203D85DDEA2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62690728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E8708B-A2CA-4247-89F9-054EF707F1AA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41003750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3CB768-6F9F-4E6F-8ADA-B01EB442AB57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52311250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457200"/>
            <a:ext cx="7742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panose="020B0604020202020204" pitchFamily="34" charset="0"/>
              </a:defRPr>
            </a:lvl1pPr>
          </a:lstStyle>
          <a:p>
            <a:fld id="{0AC9AE64-4D41-439F-B395-6FF1B1F8A6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685800" y="1676400"/>
            <a:ext cx="777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76200" y="3048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3810000" y="1524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800">
                <a:latin typeface="Arial" charset="0"/>
              </a:rPr>
              <a:t>August 2011 IASE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38B8B616-9246-4824-AE8E-1AE8EA17108C}" type="slidenum">
              <a:rPr lang="en-US" altLang="en-US" sz="1400" b="1">
                <a:latin typeface="Arial" panose="020B0604020202020204" pitchFamily="34" charset="0"/>
              </a:rPr>
              <a:pPr algn="ctr"/>
              <a:t>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1981200"/>
            <a:ext cx="82613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en-US" sz="4000" b="1" dirty="0" smtClean="0"/>
              <a:t>MILO SCHIELD,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en-US" sz="3600" b="1" i="1" dirty="0" smtClean="0"/>
              <a:t>Augsburg College</a:t>
            </a:r>
          </a:p>
          <a:p>
            <a:pPr marL="0" indent="0" algn="ctr">
              <a:buFontTx/>
              <a:buNone/>
            </a:pPr>
            <a:endParaRPr lang="en-US" altLang="en-US" sz="2400" b="1" dirty="0" smtClean="0"/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en-US" sz="2400" b="1" i="1" dirty="0" smtClean="0"/>
              <a:t>US Rep: International Statistical Literacy Project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en-US" sz="2400" b="1" i="1" dirty="0" smtClean="0"/>
              <a:t>VP National Numeracy Network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en-US" sz="2400" b="1" i="1" dirty="0" smtClean="0"/>
              <a:t>Webmaster www. StatLit.org</a:t>
            </a:r>
          </a:p>
          <a:p>
            <a:pPr marL="0" indent="0" algn="ctr">
              <a:buFontTx/>
              <a:buNone/>
            </a:pPr>
            <a:r>
              <a:rPr lang="en-US" altLang="en-US" sz="2800" b="1" dirty="0" smtClean="0"/>
              <a:t>18 August </a:t>
            </a:r>
            <a:r>
              <a:rPr lang="en-US" altLang="en-US" sz="2800" b="1" dirty="0" smtClean="0"/>
              <a:t>2011</a:t>
            </a:r>
          </a:p>
          <a:p>
            <a:pPr marL="0" indent="0" algn="ctr">
              <a:buFontTx/>
              <a:buNone/>
            </a:pPr>
            <a:r>
              <a:rPr lang="en-US" altLang="en-US" sz="2800" b="1" dirty="0" smtClean="0"/>
              <a:t>IASE  Malahide, Ireland</a:t>
            </a:r>
            <a:endParaRPr lang="en-US" altLang="en-US" sz="2800" b="1" dirty="0" smtClean="0"/>
          </a:p>
          <a:p>
            <a:pPr marL="0" indent="0" algn="ctr">
              <a:buFontTx/>
              <a:buNone/>
            </a:pPr>
            <a:r>
              <a:rPr lang="en-US" altLang="en-US" sz="2000" b="1" dirty="0" smtClean="0"/>
              <a:t>www.StatLit.org/pdf/2011-Schield-IASE-Slides.pdf</a:t>
            </a:r>
            <a:endParaRPr lang="en-US" altLang="en-US" sz="2000" b="1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4400" smtClean="0">
                <a:latin typeface="Times New Roman" panose="02020603050405020304" pitchFamily="18" charset="0"/>
              </a:rPr>
              <a:t>All Statistics </a:t>
            </a:r>
            <a:br>
              <a:rPr lang="en-US" altLang="en-US" sz="4400" smtClean="0">
                <a:latin typeface="Times New Roman" panose="02020603050405020304" pitchFamily="18" charset="0"/>
              </a:rPr>
            </a:br>
            <a:r>
              <a:rPr lang="en-US" altLang="en-US" sz="4400" smtClean="0">
                <a:latin typeface="Times New Roman" panose="02020603050405020304" pitchFamily="18" charset="0"/>
              </a:rPr>
              <a:t>are Socially Constructed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3EA9C1-D7C1-4083-8AE8-925284555583}" type="slidenum">
              <a:rPr lang="en-US" altLang="en-US" sz="1400">
                <a:latin typeface="Arial" panose="020B0604020202020204" pitchFamily="34" charset="0"/>
              </a:rPr>
              <a:pPr/>
              <a:t>10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BA1CC02A-416D-407E-A83D-5817CFA4ED8F}" type="slidenum">
              <a:rPr lang="en-US" altLang="en-US" sz="1400" b="1">
                <a:latin typeface="Arial" panose="020B0604020202020204" pitchFamily="34" charset="0"/>
              </a:rPr>
              <a:pPr algn="ctr"/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4000" smtClean="0">
                <a:latin typeface="Times New Roman" panose="02020603050405020304" pitchFamily="18" charset="0"/>
              </a:rPr>
              <a:t>#4 Statistics are </a:t>
            </a:r>
            <a:br>
              <a:rPr lang="en-US" altLang="en-US" sz="4000" smtClean="0">
                <a:latin typeface="Times New Roman" panose="02020603050405020304" pitchFamily="18" charset="0"/>
              </a:rPr>
            </a:br>
            <a:r>
              <a:rPr lang="en-US" altLang="en-US" sz="4000" smtClean="0">
                <a:latin typeface="Times New Roman" panose="02020603050405020304" pitchFamily="18" charset="0"/>
              </a:rPr>
              <a:t>Influenced by “Assembly”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988" y="1895475"/>
            <a:ext cx="8424862" cy="4648200"/>
          </a:xfrm>
        </p:spPr>
        <p:txBody>
          <a:bodyPr/>
          <a:lstStyle/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dirty="0" smtClean="0">
                <a:sym typeface="Wingdings" pitchFamily="2" charset="2"/>
              </a:rPr>
              <a:t>Statistical educators don’t generally teach that statistics can be influenced by human choices in “Assembly”: choices in </a:t>
            </a:r>
          </a:p>
          <a:p>
            <a:pPr marL="287338" indent="-287338" defTabSz="454025">
              <a:spcBef>
                <a:spcPts val="600"/>
              </a:spcBef>
              <a:defRPr/>
            </a:pPr>
            <a:r>
              <a:rPr lang="en-US" dirty="0" smtClean="0">
                <a:sym typeface="Wingdings" pitchFamily="2" charset="2"/>
              </a:rPr>
              <a:t>definitions of groups/measures*</a:t>
            </a:r>
          </a:p>
          <a:p>
            <a:pPr marL="287338" indent="-287338" defTabSz="454025">
              <a:spcBef>
                <a:spcPts val="600"/>
              </a:spcBef>
              <a:defRPr/>
            </a:pPr>
            <a:r>
              <a:rPr lang="en-US" dirty="0" smtClean="0">
                <a:sym typeface="Wingdings" pitchFamily="2" charset="2"/>
              </a:rPr>
              <a:t>comparisons (# more vs. % more)</a:t>
            </a:r>
          </a:p>
          <a:p>
            <a:pPr marL="287338" indent="-287338" defTabSz="454025">
              <a:spcBef>
                <a:spcPts val="600"/>
              </a:spcBef>
              <a:defRPr/>
            </a:pPr>
            <a:r>
              <a:rPr lang="en-US" dirty="0" smtClean="0">
                <a:sym typeface="Wingdings" pitchFamily="2" charset="2"/>
              </a:rPr>
              <a:t>presentation (pie chart vs. bar graph)</a:t>
            </a:r>
          </a:p>
          <a:p>
            <a:pPr marL="287338" indent="-287338" defTabSz="454025">
              <a:spcBef>
                <a:spcPts val="600"/>
              </a:spcBef>
              <a:buFontTx/>
              <a:buNone/>
              <a:defRPr/>
            </a:pPr>
            <a:endParaRPr lang="en-US" dirty="0" smtClean="0">
              <a:sym typeface="Wingdings" pitchFamily="2" charset="2"/>
            </a:endParaRPr>
          </a:p>
          <a:p>
            <a:pPr marL="287338" indent="-287338" defTabSz="454025">
              <a:spcBef>
                <a:spcPts val="600"/>
              </a:spcBef>
              <a:buFontTx/>
              <a:buNone/>
              <a:defRPr/>
            </a:pPr>
            <a:r>
              <a:rPr lang="en-US" dirty="0" smtClean="0">
                <a:sym typeface="Wingdings" pitchFamily="2" charset="2"/>
              </a:rPr>
              <a:t>* aside from mean vs. median...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8AA716-58A5-4E2B-833D-8339E18AB90D}" type="slidenum">
              <a:rPr lang="en-US" altLang="en-US" sz="1400">
                <a:latin typeface="Arial" panose="020B0604020202020204" pitchFamily="34" charset="0"/>
              </a:rPr>
              <a:pPr/>
              <a:t>11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D2579E09-562D-4EAB-914F-54AACBF8F648}" type="slidenum">
              <a:rPr lang="en-US" altLang="en-US" sz="1400" b="1">
                <a:latin typeface="Arial" panose="020B0604020202020204" pitchFamily="34" charset="0"/>
              </a:rPr>
              <a:pPr algn="ctr"/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988" y="1895475"/>
            <a:ext cx="8424862" cy="4648200"/>
          </a:xfrm>
        </p:spPr>
        <p:txBody>
          <a:bodyPr/>
          <a:lstStyle/>
          <a:p>
            <a:pPr marL="0" indent="0" algn="ctr" defTabSz="454025">
              <a:spcBef>
                <a:spcPct val="50000"/>
              </a:spcBef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9144000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3575" y="457200"/>
            <a:ext cx="7742238" cy="852488"/>
          </a:xfrm>
          <a:solidFill>
            <a:schemeClr val="bg1"/>
          </a:solidFill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Radius of the Earth (km)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1AFD996-AF9C-4E56-9DF1-EE41DEDF357F}" type="slidenum">
              <a:rPr lang="en-US" altLang="en-US" sz="1400">
                <a:latin typeface="Arial" panose="020B0604020202020204" pitchFamily="34" charset="0"/>
              </a:rPr>
              <a:pPr/>
              <a:t>12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pic>
        <p:nvPicPr>
          <p:cNvPr id="12963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9413"/>
            <a:ext cx="9144000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A7CFA8F0-5720-4DD5-88E6-BF703549BD6F}" type="slidenum">
              <a:rPr lang="en-US" altLang="en-US" sz="1400" b="1">
                <a:latin typeface="Arial" panose="020B0604020202020204" pitchFamily="34" charset="0"/>
              </a:rPr>
              <a:pPr algn="ctr"/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7050" y="457200"/>
            <a:ext cx="8058150" cy="950913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Children sexually-abused by priests: </a:t>
            </a:r>
            <a:br>
              <a:rPr lang="en-US" altLang="en-US" smtClean="0">
                <a:latin typeface="Times New Roman" panose="02020603050405020304" pitchFamily="18" charset="0"/>
              </a:rPr>
            </a:br>
            <a:r>
              <a:rPr lang="en-US" altLang="en-US" smtClean="0">
                <a:latin typeface="Times New Roman" panose="02020603050405020304" pitchFamily="18" charset="0"/>
              </a:rPr>
              <a:t>Less than 20% involved pedophilia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988" y="1895475"/>
            <a:ext cx="8424862" cy="4648200"/>
          </a:xfrm>
        </p:spPr>
        <p:txBody>
          <a:bodyPr/>
          <a:lstStyle/>
          <a:p>
            <a:pPr marL="0" indent="0" algn="ctr" defTabSz="454025">
              <a:spcBef>
                <a:spcPct val="50000"/>
              </a:spcBef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296391" name="Text Box 7"/>
          <p:cNvSpPr txBox="1">
            <a:spLocks noChangeArrowheads="1"/>
          </p:cNvSpPr>
          <p:nvPr/>
        </p:nvSpPr>
        <p:spPr bwMode="auto">
          <a:xfrm>
            <a:off x="0" y="2127250"/>
            <a:ext cx="46005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/>
              <a:t>Pedophile: adult who sexually abuses pre-pubescent children</a:t>
            </a:r>
            <a:br>
              <a:rPr lang="en-US" altLang="en-US" sz="4000"/>
            </a:br>
            <a:r>
              <a:rPr lang="en-US" altLang="en-US" sz="4000"/>
              <a:t> (&lt; 11)</a:t>
            </a:r>
          </a:p>
        </p:txBody>
      </p:sp>
      <p:sp>
        <p:nvSpPr>
          <p:cNvPr id="1296392" name="Line 8"/>
          <p:cNvSpPr>
            <a:spLocks noChangeShapeType="1"/>
          </p:cNvSpPr>
          <p:nvPr/>
        </p:nvSpPr>
        <p:spPr bwMode="auto">
          <a:xfrm>
            <a:off x="0" y="4994275"/>
            <a:ext cx="4498975" cy="14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6394" name="Text Box 10"/>
          <p:cNvSpPr txBox="1">
            <a:spLocks noChangeArrowheads="1"/>
          </p:cNvSpPr>
          <p:nvPr/>
        </p:nvSpPr>
        <p:spPr bwMode="auto">
          <a:xfrm>
            <a:off x="6289675" y="2049463"/>
            <a:ext cx="2671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Under age 11:</a:t>
            </a:r>
            <a:br>
              <a:rPr lang="en-US" altLang="en-US" sz="3200"/>
            </a:br>
            <a:r>
              <a:rPr lang="en-US" altLang="en-US" sz="3200"/>
              <a:t>&lt; 20% of cases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391" grpId="0"/>
      <p:bldP spid="1296392" grpId="0" animBg="1"/>
      <p:bldP spid="1296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4330B5-B466-4BF3-A4E7-E980F3DC15DB}" type="slidenum">
              <a:rPr lang="en-US" altLang="en-US" sz="1400">
                <a:latin typeface="Arial" panose="020B0604020202020204" pitchFamily="34" charset="0"/>
              </a:rPr>
              <a:pPr/>
              <a:t>13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98D0FC88-332A-4936-8ED1-AC41C90C3D3F}" type="slidenum">
              <a:rPr lang="en-US" altLang="en-US" sz="1400" b="1">
                <a:latin typeface="Arial" panose="020B0604020202020204" pitchFamily="34" charset="0"/>
              </a:rPr>
              <a:pPr algn="ctr"/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Pure Assembly!!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988" y="1895475"/>
            <a:ext cx="8424862" cy="4648200"/>
          </a:xfrm>
        </p:spPr>
        <p:txBody>
          <a:bodyPr/>
          <a:lstStyle/>
          <a:p>
            <a:pPr marL="0" indent="0" algn="ctr" defTabSz="454025">
              <a:spcBef>
                <a:spcPct val="50000"/>
              </a:spcBef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773238"/>
            <a:ext cx="7218362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8CE136-D022-4A16-8E5E-4E629CBD4C8A}" type="slidenum">
              <a:rPr lang="en-US" altLang="en-US" sz="1400">
                <a:latin typeface="Arial" panose="020B0604020202020204" pitchFamily="34" charset="0"/>
              </a:rPr>
              <a:pPr/>
              <a:t>14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FDF9F32C-E189-4032-81E9-D3736E6EDC93}" type="slidenum">
              <a:rPr lang="en-US" altLang="en-US" sz="1400" b="1">
                <a:latin typeface="Arial" panose="020B0604020202020204" pitchFamily="34" charset="0"/>
              </a:rPr>
              <a:pPr algn="ctr"/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How to Teach Context and Assembly?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988" y="1895475"/>
            <a:ext cx="8507412" cy="4648200"/>
          </a:xfrm>
        </p:spPr>
        <p:txBody>
          <a:bodyPr/>
          <a:lstStyle/>
          <a:p>
            <a:pPr marL="533400" indent="-533400" defTabSz="454025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b="1" dirty="0" smtClean="0">
                <a:sym typeface="Wingdings" pitchFamily="2" charset="2"/>
              </a:rPr>
              <a:t>Must involve problems that can be assessed.</a:t>
            </a:r>
          </a:p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endParaRPr lang="en-US" dirty="0" smtClean="0">
              <a:sym typeface="Wingdings" pitchFamily="2" charset="2"/>
            </a:endParaRPr>
          </a:p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dirty="0" smtClean="0">
                <a:sym typeface="Wingdings" pitchFamily="2" charset="2"/>
              </a:rPr>
              <a:t>Augsburg’s Statistical Literacy course has created:</a:t>
            </a:r>
          </a:p>
          <a:p>
            <a:pPr marL="0" indent="0" defTabSz="454025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 smtClean="0">
                <a:sym typeface="Wingdings" pitchFamily="2" charset="2"/>
              </a:rPr>
              <a:t>  over 300 involving </a:t>
            </a:r>
            <a:r>
              <a:rPr lang="en-US" i="1" dirty="0" smtClean="0">
                <a:sym typeface="Wingdings" pitchFamily="2" charset="2"/>
              </a:rPr>
              <a:t>Context</a:t>
            </a:r>
          </a:p>
          <a:p>
            <a:pPr marL="0" indent="0" defTabSz="454025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 smtClean="0">
                <a:sym typeface="Wingdings" pitchFamily="2" charset="2"/>
              </a:rPr>
              <a:t>  over 100 exercises involving </a:t>
            </a:r>
            <a:r>
              <a:rPr lang="en-US" i="1" dirty="0" smtClean="0">
                <a:sym typeface="Wingdings" pitchFamily="2" charset="2"/>
              </a:rPr>
              <a:t>Assembly</a:t>
            </a:r>
          </a:p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endParaRPr lang="en-US" i="1" dirty="0" smtClean="0">
              <a:sym typeface="Wingdings" pitchFamily="2" charset="2"/>
            </a:endParaRPr>
          </a:p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dirty="0" smtClean="0">
                <a:sym typeface="Wingdings" pitchFamily="2" charset="2"/>
              </a:rPr>
              <a:t>Consider ways to teach assembly using definitions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1857C31-9C34-4735-B717-94BBB3502FBD}" type="slidenum">
              <a:rPr lang="en-US" altLang="en-US" sz="1400">
                <a:latin typeface="Arial" panose="020B0604020202020204" pitchFamily="34" charset="0"/>
              </a:rPr>
              <a:pPr/>
              <a:t>15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2D9872D0-715C-48C8-9110-A9254528E2BF}" type="slidenum">
              <a:rPr lang="en-US" altLang="en-US" sz="1400" b="1">
                <a:latin typeface="Arial" panose="020B0604020202020204" pitchFamily="34" charset="0"/>
              </a:rPr>
              <a:pPr algn="ctr"/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>
                <a:latin typeface="Times New Roman" panose="02020603050405020304" pitchFamily="18" charset="0"/>
              </a:rPr>
              <a:t>Definitions of statistics</a:t>
            </a:r>
            <a:br>
              <a:rPr lang="en-US" altLang="en-US" sz="3200" smtClean="0">
                <a:latin typeface="Times New Roman" panose="02020603050405020304" pitchFamily="18" charset="0"/>
              </a:rPr>
            </a:br>
            <a:r>
              <a:rPr lang="en-US" altLang="en-US" sz="3200" smtClean="0">
                <a:latin typeface="Times New Roman" panose="02020603050405020304" pitchFamily="18" charset="0"/>
              </a:rPr>
              <a:t>Can be Classified on a Spectrum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988" y="1895475"/>
            <a:ext cx="8424862" cy="4648200"/>
          </a:xfrm>
        </p:spPr>
        <p:txBody>
          <a:bodyPr/>
          <a:lstStyle/>
          <a:p>
            <a:pPr marL="533400" indent="-53340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ym typeface="Wingdings" panose="05000000000000000000" pitchFamily="2" charset="2"/>
              </a:rPr>
              <a:t>Two Extremes for Comparisons:</a:t>
            </a:r>
          </a:p>
          <a:p>
            <a:pPr marL="533400" indent="-53340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ym typeface="Wingdings" panose="05000000000000000000" pitchFamily="2" charset="2"/>
              </a:rPr>
              <a:t>Formal: </a:t>
            </a:r>
            <a:r>
              <a:rPr lang="en-US" altLang="en-US" sz="3600" smtClean="0">
                <a:sym typeface="Wingdings" panose="05000000000000000000" pitchFamily="2" charset="2"/>
              </a:rPr>
              <a:t>Need no knowledge of ideas</a:t>
            </a:r>
          </a:p>
          <a:p>
            <a:pPr marL="1085850" lvl="1" indent="-457200" defTabSz="454025">
              <a:lnSpc>
                <a:spcPct val="90000"/>
              </a:lnSpc>
              <a:spcBef>
                <a:spcPct val="0"/>
              </a:spcBef>
            </a:pPr>
            <a:r>
              <a:rPr lang="en-US" altLang="en-US" sz="3200" smtClean="0">
                <a:sym typeface="Wingdings" panose="05000000000000000000" pitchFamily="2" charset="2"/>
              </a:rPr>
              <a:t>Fewer tall smokers than smokers…</a:t>
            </a:r>
          </a:p>
          <a:p>
            <a:pPr marL="533400" indent="-53340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ym typeface="Wingdings" panose="05000000000000000000" pitchFamily="2" charset="2"/>
              </a:rPr>
              <a:t>Material</a:t>
            </a:r>
            <a:r>
              <a:rPr lang="en-US" altLang="en-US" sz="3600" smtClean="0">
                <a:sym typeface="Wingdings" panose="05000000000000000000" pitchFamily="2" charset="2"/>
              </a:rPr>
              <a:t>: Need detailed knowledge of ideas</a:t>
            </a:r>
          </a:p>
          <a:p>
            <a:pPr marL="1085850" lvl="1" indent="-457200" defTabSz="454025">
              <a:lnSpc>
                <a:spcPct val="90000"/>
              </a:lnSpc>
              <a:spcBef>
                <a:spcPct val="0"/>
              </a:spcBef>
            </a:pPr>
            <a:r>
              <a:rPr lang="en-US" altLang="en-US" sz="3200" smtClean="0">
                <a:sym typeface="Wingdings" panose="05000000000000000000" pitchFamily="2" charset="2"/>
              </a:rPr>
              <a:t>More autistic boys than autistic girls…</a:t>
            </a:r>
          </a:p>
          <a:p>
            <a:pPr marL="533400" indent="-53340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ym typeface="Wingdings" panose="05000000000000000000" pitchFamily="2" charset="2"/>
              </a:rPr>
              <a:t>In between</a:t>
            </a:r>
            <a:r>
              <a:rPr lang="en-US" altLang="en-US" sz="3600" smtClean="0">
                <a:sym typeface="Wingdings" panose="05000000000000000000" pitchFamily="2" charset="2"/>
              </a:rPr>
              <a:t>: Need some knowledge of ideas</a:t>
            </a:r>
          </a:p>
          <a:p>
            <a:pPr marL="1085850" lvl="1" indent="-457200" defTabSz="454025">
              <a:lnSpc>
                <a:spcPct val="90000"/>
              </a:lnSpc>
              <a:spcBef>
                <a:spcPct val="0"/>
              </a:spcBef>
            </a:pPr>
            <a:r>
              <a:rPr lang="en-US" altLang="en-US" sz="3200" smtClean="0">
                <a:sym typeface="Wingdings" panose="05000000000000000000" pitchFamily="2" charset="2"/>
              </a:rPr>
              <a:t>Men are taller than women on average.</a:t>
            </a:r>
          </a:p>
          <a:p>
            <a:pPr marL="1085850" lvl="1" indent="-457200" defTabSz="454025">
              <a:lnSpc>
                <a:spcPct val="90000"/>
              </a:lnSpc>
              <a:spcBef>
                <a:spcPct val="0"/>
              </a:spcBef>
            </a:pPr>
            <a:r>
              <a:rPr lang="en-US" altLang="en-US" sz="3200" smtClean="0">
                <a:sym typeface="Wingdings" panose="05000000000000000000" pitchFamily="2" charset="2"/>
              </a:rPr>
              <a:t>Women live longer than men on average.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74D76D-A84A-4F73-B828-A9780CE479AE}" type="slidenum">
              <a:rPr lang="en-US" altLang="en-US" sz="1400">
                <a:latin typeface="Arial" panose="020B0604020202020204" pitchFamily="34" charset="0"/>
              </a:rPr>
              <a:pPr/>
              <a:t>16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D0EF3FB8-E8F7-452A-9249-40BE1C808CE8}" type="slidenum">
              <a:rPr lang="en-US" altLang="en-US" sz="1400" b="1">
                <a:latin typeface="Arial" panose="020B0604020202020204" pitchFamily="34" charset="0"/>
              </a:rPr>
              <a:pPr algn="ctr"/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>
                <a:latin typeface="Times New Roman" panose="02020603050405020304" pitchFamily="18" charset="0"/>
              </a:rPr>
              <a:t>Statistical educators should teach definitions as part of study design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988" y="1895475"/>
            <a:ext cx="8424862" cy="4648200"/>
          </a:xfrm>
        </p:spPr>
        <p:txBody>
          <a:bodyPr/>
          <a:lstStyle/>
          <a:p>
            <a:pPr marL="533400" indent="-533400" defTabSz="454025">
              <a:spcBef>
                <a:spcPct val="50000"/>
              </a:spcBef>
            </a:pPr>
            <a:r>
              <a:rPr lang="en-US" altLang="en-US" sz="2800" b="1" smtClean="0">
                <a:sym typeface="Wingdings" panose="05000000000000000000" pitchFamily="2" charset="2"/>
              </a:rPr>
              <a:t>Should teach formal comparisons of operational definitions.  </a:t>
            </a:r>
            <a:r>
              <a:rPr lang="en-US" altLang="en-US" sz="2800" smtClean="0">
                <a:sym typeface="Wingdings" panose="05000000000000000000" pitchFamily="2" charset="2"/>
              </a:rPr>
              <a:t>Little knowledge of ideas is needed.  Like logic/math.</a:t>
            </a:r>
          </a:p>
          <a:p>
            <a:pPr marL="533400" indent="-533400" defTabSz="454025">
              <a:spcBef>
                <a:spcPct val="50000"/>
              </a:spcBef>
            </a:pPr>
            <a:r>
              <a:rPr lang="en-US" altLang="en-US" sz="2800" b="1" smtClean="0">
                <a:sym typeface="Wingdings" panose="05000000000000000000" pitchFamily="2" charset="2"/>
              </a:rPr>
              <a:t>Might delay teaching material comparisons of operational definitions.</a:t>
            </a:r>
            <a:r>
              <a:rPr lang="en-US" altLang="en-US" sz="2800" smtClean="0">
                <a:sym typeface="Wingdings" panose="05000000000000000000" pitchFamily="2" charset="2"/>
              </a:rPr>
              <a:t> Requires a detailed knowledge of specialized ideas.  Leave this to SMEs. </a:t>
            </a:r>
          </a:p>
          <a:p>
            <a:pPr marL="533400" indent="-533400" defTabSz="454025">
              <a:spcBef>
                <a:spcPct val="50000"/>
              </a:spcBef>
            </a:pPr>
            <a:r>
              <a:rPr lang="en-US" altLang="en-US" sz="2800" b="1" smtClean="0">
                <a:sym typeface="Wingdings" panose="05000000000000000000" pitchFamily="2" charset="2"/>
              </a:rPr>
              <a:t>Could selectively teach in-between comparisons of operational definitions.</a:t>
            </a:r>
            <a:r>
              <a:rPr lang="en-US" altLang="en-US" sz="2800" smtClean="0">
                <a:sym typeface="Wingdings" panose="05000000000000000000" pitchFamily="2" charset="2"/>
              </a:rPr>
              <a:t> At least show sensitivity of some statistics to small changes in definition.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6C26EC-754F-47A4-A68E-99E96890A7BB}" type="slidenum">
              <a:rPr lang="en-US" altLang="en-US" sz="1400">
                <a:latin typeface="Arial" panose="020B0604020202020204" pitchFamily="34" charset="0"/>
              </a:rPr>
              <a:pPr/>
              <a:t>17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A01435AE-9DB8-4009-956B-1FC9DAEFEF7A}" type="slidenum">
              <a:rPr lang="en-US" altLang="en-US" sz="1400" b="1">
                <a:latin typeface="Arial" panose="020B0604020202020204" pitchFamily="34" charset="0"/>
              </a:rPr>
              <a:pPr algn="ctr"/>
              <a:t>17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>
                <a:latin typeface="Times New Roman" panose="02020603050405020304" pitchFamily="18" charset="0"/>
              </a:rPr>
              <a:t>Formal Compare: Operational Definitions</a:t>
            </a:r>
            <a:br>
              <a:rPr lang="en-US" altLang="en-US" sz="3200" smtClean="0">
                <a:latin typeface="Times New Roman" panose="02020603050405020304" pitchFamily="18" charset="0"/>
              </a:rPr>
            </a:br>
            <a:r>
              <a:rPr lang="en-US" altLang="en-US" sz="3200" i="1" smtClean="0">
                <a:latin typeface="Times New Roman" panose="02020603050405020304" pitchFamily="18" charset="0"/>
              </a:rPr>
              <a:t>Counts: Criteria-based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988" y="1895475"/>
            <a:ext cx="8696325" cy="4648200"/>
          </a:xfrm>
        </p:spPr>
        <p:txBody>
          <a:bodyPr/>
          <a:lstStyle/>
          <a:p>
            <a:pPr marL="533400" indent="-533400" defTabSz="454025">
              <a:spcBef>
                <a:spcPct val="50000"/>
              </a:spcBef>
              <a:buFontTx/>
              <a:buNone/>
              <a:defRPr/>
            </a:pPr>
            <a:r>
              <a:rPr lang="en-US" sz="2800" b="1" dirty="0" smtClean="0">
                <a:sym typeface="Wingdings" pitchFamily="2" charset="2"/>
              </a:rPr>
              <a:t>Examples: Which count/total is larger?</a:t>
            </a:r>
          </a:p>
          <a:p>
            <a:pPr marL="533400" indent="-533400" defTabSz="454025">
              <a:defRPr/>
            </a:pPr>
            <a:r>
              <a:rPr lang="en-US" sz="2800" dirty="0" smtClean="0">
                <a:sym typeface="Wingdings" pitchFamily="2" charset="2"/>
              </a:rPr>
              <a:t>US population; US male population?</a:t>
            </a:r>
          </a:p>
          <a:p>
            <a:pPr marL="533400" indent="-533400" defTabSz="454025">
              <a:defRPr/>
            </a:pPr>
            <a:r>
              <a:rPr lang="en-US" sz="2800" dirty="0" smtClean="0">
                <a:sym typeface="Wingdings" pitchFamily="2" charset="2"/>
              </a:rPr>
              <a:t>Not employed; Not employed </a:t>
            </a:r>
            <a:r>
              <a:rPr lang="en-US" sz="2800" i="1" dirty="0" smtClean="0">
                <a:sym typeface="Wingdings" pitchFamily="2" charset="2"/>
              </a:rPr>
              <a:t>and</a:t>
            </a:r>
            <a:r>
              <a:rPr lang="en-US" sz="2800" dirty="0" smtClean="0">
                <a:sym typeface="Wingdings" pitchFamily="2" charset="2"/>
              </a:rPr>
              <a:t> looking for work?</a:t>
            </a:r>
          </a:p>
          <a:p>
            <a:pPr marL="533400" indent="-533400" defTabSz="454025">
              <a:defRPr/>
            </a:pPr>
            <a:r>
              <a:rPr lang="en-US" sz="2800" dirty="0" smtClean="0">
                <a:sym typeface="Wingdings" pitchFamily="2" charset="2"/>
              </a:rPr>
              <a:t>Use of physical force ; Use </a:t>
            </a:r>
            <a:r>
              <a:rPr lang="en-US" sz="2800" i="1" dirty="0" smtClean="0">
                <a:sym typeface="Wingdings" pitchFamily="2" charset="2"/>
              </a:rPr>
              <a:t>or</a:t>
            </a:r>
            <a:r>
              <a:rPr lang="en-US" sz="2800" dirty="0" smtClean="0">
                <a:sym typeface="Wingdings" pitchFamily="2" charset="2"/>
              </a:rPr>
              <a:t> threat of physical force?</a:t>
            </a:r>
          </a:p>
          <a:p>
            <a:pPr marL="533400" indent="-533400" defTabSz="454025">
              <a:spcBef>
                <a:spcPct val="50000"/>
              </a:spcBef>
              <a:buFontTx/>
              <a:buNone/>
              <a:defRPr/>
            </a:pPr>
            <a:r>
              <a:rPr lang="en-US" sz="2800" b="1" dirty="0" smtClean="0">
                <a:sym typeface="Wingdings" pitchFamily="2" charset="2"/>
              </a:rPr>
              <a:t>Principles involving counts or totals:</a:t>
            </a:r>
          </a:p>
          <a:p>
            <a:pPr marL="395288" indent="-395288" defTabSz="454025">
              <a:defRPr/>
            </a:pPr>
            <a:r>
              <a:rPr lang="en-US" sz="2800" i="1" dirty="0" smtClean="0">
                <a:sym typeface="Wingdings" pitchFamily="2" charset="2"/>
              </a:rPr>
              <a:t>And</a:t>
            </a:r>
            <a:r>
              <a:rPr lang="en-US" sz="2800" dirty="0" smtClean="0">
                <a:sym typeface="Wingdings" pitchFamily="2" charset="2"/>
              </a:rPr>
              <a:t> phrases and modifiers restrict options – smaller total</a:t>
            </a:r>
          </a:p>
          <a:p>
            <a:pPr marL="395288" indent="-395288" defTabSz="454025">
              <a:defRPr/>
            </a:pPr>
            <a:r>
              <a:rPr lang="en-US" sz="2800" i="1" dirty="0" smtClean="0">
                <a:sym typeface="Wingdings" pitchFamily="2" charset="2"/>
              </a:rPr>
              <a:t>Or</a:t>
            </a:r>
            <a:r>
              <a:rPr lang="en-US" sz="2800" dirty="0" smtClean="0">
                <a:sym typeface="Wingdings" pitchFamily="2" charset="2"/>
              </a:rPr>
              <a:t> phrases increase options – larger total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E909BB5-5911-427E-8D49-4179A6256A41}" type="slidenum">
              <a:rPr lang="en-US" altLang="en-US" sz="1400">
                <a:latin typeface="Arial" panose="020B0604020202020204" pitchFamily="34" charset="0"/>
              </a:rPr>
              <a:pPr/>
              <a:t>18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5995B944-6B8A-4917-B8C0-C7D7427B4FF1}" type="slidenum">
              <a:rPr lang="en-US" altLang="en-US" sz="1400" b="1">
                <a:latin typeface="Arial" panose="020B0604020202020204" pitchFamily="34" charset="0"/>
              </a:rPr>
              <a:pPr algn="ctr"/>
              <a:t>18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>
                <a:latin typeface="Times New Roman" panose="02020603050405020304" pitchFamily="18" charset="0"/>
              </a:rPr>
              <a:t>Formal Compare: Operational Definitions</a:t>
            </a:r>
            <a:br>
              <a:rPr lang="en-US" altLang="en-US" sz="3200" smtClean="0">
                <a:latin typeface="Times New Roman" panose="02020603050405020304" pitchFamily="18" charset="0"/>
              </a:rPr>
            </a:br>
            <a:r>
              <a:rPr lang="en-US" altLang="en-US" sz="3200" i="1" smtClean="0">
                <a:latin typeface="Times New Roman" panose="02020603050405020304" pitchFamily="18" charset="0"/>
              </a:rPr>
              <a:t>Counts: Frequency-based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988" y="1895475"/>
            <a:ext cx="8424862" cy="4648200"/>
          </a:xfrm>
        </p:spPr>
        <p:txBody>
          <a:bodyPr/>
          <a:lstStyle/>
          <a:p>
            <a:pPr marL="533400" indent="-53340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ym typeface="Wingdings" panose="05000000000000000000" pitchFamily="2" charset="2"/>
              </a:rPr>
              <a:t>Examples: Which count is bigger?</a:t>
            </a:r>
          </a:p>
          <a:p>
            <a:pPr marL="533400" indent="-53340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1a.	Smoker: smokes </a:t>
            </a:r>
            <a:r>
              <a:rPr lang="en-US" altLang="en-US" sz="2800" i="1" smtClean="0">
                <a:sym typeface="Wingdings" panose="05000000000000000000" pitchFamily="2" charset="2"/>
              </a:rPr>
              <a:t>more than </a:t>
            </a:r>
            <a:r>
              <a:rPr lang="en-US" altLang="en-US" sz="2800" smtClean="0">
                <a:sym typeface="Wingdings" panose="05000000000000000000" pitchFamily="2" charset="2"/>
              </a:rPr>
              <a:t>five cigarettes a day</a:t>
            </a:r>
          </a:p>
          <a:p>
            <a:pPr marL="533400" indent="-533400" defTabSz="454025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1b.	Smoker: smokes </a:t>
            </a:r>
            <a:r>
              <a:rPr lang="en-US" altLang="en-US" sz="2800" i="1" smtClean="0">
                <a:sym typeface="Wingdings" panose="05000000000000000000" pitchFamily="2" charset="2"/>
              </a:rPr>
              <a:t>more than</a:t>
            </a:r>
            <a:r>
              <a:rPr lang="en-US" altLang="en-US" sz="2800" smtClean="0">
                <a:sym typeface="Wingdings" panose="05000000000000000000" pitchFamily="2" charset="2"/>
              </a:rPr>
              <a:t> two cigarettes a day</a:t>
            </a:r>
          </a:p>
          <a:p>
            <a:pPr marL="533400" indent="-53340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2a.	Sober: consume </a:t>
            </a:r>
            <a:r>
              <a:rPr lang="en-US" altLang="en-US" sz="2800" i="1" smtClean="0">
                <a:sym typeface="Wingdings" panose="05000000000000000000" pitchFamily="2" charset="2"/>
              </a:rPr>
              <a:t>less than</a:t>
            </a:r>
            <a:r>
              <a:rPr lang="en-US" altLang="en-US" sz="2800" smtClean="0">
                <a:sym typeface="Wingdings" panose="05000000000000000000" pitchFamily="2" charset="2"/>
              </a:rPr>
              <a:t> 3 drinks in past week</a:t>
            </a:r>
          </a:p>
          <a:p>
            <a:pPr marL="533400" indent="-533400" defTabSz="454025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2b. Sober: consume </a:t>
            </a:r>
            <a:r>
              <a:rPr lang="en-US" altLang="en-US" sz="2800" i="1" smtClean="0">
                <a:sym typeface="Wingdings" panose="05000000000000000000" pitchFamily="2" charset="2"/>
              </a:rPr>
              <a:t>less than</a:t>
            </a:r>
            <a:r>
              <a:rPr lang="en-US" altLang="en-US" sz="2800" smtClean="0">
                <a:sym typeface="Wingdings" panose="05000000000000000000" pitchFamily="2" charset="2"/>
              </a:rPr>
              <a:t> 1 drink in past week</a:t>
            </a:r>
          </a:p>
          <a:p>
            <a:pPr marL="533400" indent="-533400" defTabSz="454025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 smtClean="0">
              <a:sym typeface="Wingdings" panose="05000000000000000000" pitchFamily="2" charset="2"/>
            </a:endParaRPr>
          </a:p>
          <a:p>
            <a:pPr marL="533400" indent="-533400" defTabSz="454025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ym typeface="Wingdings" panose="05000000000000000000" pitchFamily="2" charset="2"/>
              </a:rPr>
              <a:t>Principles involving ranges: </a:t>
            </a:r>
          </a:p>
          <a:p>
            <a:pPr marL="533400" indent="-533400" defTabSz="454025">
              <a:lnSpc>
                <a:spcPct val="90000"/>
              </a:lnSpc>
              <a:spcBef>
                <a:spcPct val="0"/>
              </a:spcBef>
            </a:pPr>
            <a:r>
              <a:rPr lang="en-US" altLang="en-US" sz="2800" i="1" smtClean="0">
                <a:sym typeface="Wingdings" panose="05000000000000000000" pitchFamily="2" charset="2"/>
              </a:rPr>
              <a:t>More than</a:t>
            </a:r>
            <a:r>
              <a:rPr lang="en-US" altLang="en-US" sz="2800" smtClean="0">
                <a:sym typeface="Wingdings" panose="05000000000000000000" pitchFamily="2" charset="2"/>
              </a:rPr>
              <a:t> X.  Larger X gives smaller count.</a:t>
            </a:r>
          </a:p>
          <a:p>
            <a:pPr marL="533400" indent="-533400" defTabSz="454025">
              <a:lnSpc>
                <a:spcPct val="90000"/>
              </a:lnSpc>
              <a:spcBef>
                <a:spcPct val="0"/>
              </a:spcBef>
            </a:pPr>
            <a:r>
              <a:rPr lang="en-US" altLang="en-US" sz="2800" i="1" smtClean="0">
                <a:sym typeface="Wingdings" panose="05000000000000000000" pitchFamily="2" charset="2"/>
              </a:rPr>
              <a:t>Less than</a:t>
            </a:r>
            <a:r>
              <a:rPr lang="en-US" altLang="en-US" sz="2800" smtClean="0">
                <a:sym typeface="Wingdings" panose="05000000000000000000" pitchFamily="2" charset="2"/>
              </a:rPr>
              <a:t> X.    Larger X gives bigger count.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2E97F6-D44F-4DC9-A68B-7031186AD83C}" type="slidenum">
              <a:rPr lang="en-US" altLang="en-US" sz="1400">
                <a:latin typeface="Arial" panose="020B0604020202020204" pitchFamily="34" charset="0"/>
              </a:rPr>
              <a:pPr/>
              <a:t>19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1561233A-69BA-4627-AF06-D949292518C4}" type="slidenum">
              <a:rPr lang="en-US" altLang="en-US" sz="1400" b="1">
                <a:latin typeface="Arial" panose="020B0604020202020204" pitchFamily="34" charset="0"/>
              </a:rPr>
              <a:pPr algn="ctr"/>
              <a:t>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>
                <a:latin typeface="Times New Roman" panose="02020603050405020304" pitchFamily="18" charset="0"/>
              </a:rPr>
              <a:t>Formal Compare: Operational Definitions</a:t>
            </a:r>
            <a:br>
              <a:rPr lang="en-US" altLang="en-US" sz="3200" smtClean="0">
                <a:latin typeface="Times New Roman" panose="02020603050405020304" pitchFamily="18" charset="0"/>
              </a:rPr>
            </a:br>
            <a:r>
              <a:rPr lang="en-US" altLang="en-US" sz="3200" i="1" smtClean="0">
                <a:latin typeface="Times New Roman" panose="02020603050405020304" pitchFamily="18" charset="0"/>
              </a:rPr>
              <a:t>Counts: Duration-based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988" y="1895475"/>
            <a:ext cx="8424862" cy="4648200"/>
          </a:xfrm>
        </p:spPr>
        <p:txBody>
          <a:bodyPr/>
          <a:lstStyle/>
          <a:p>
            <a:pPr marL="576263" indent="-576263" defTabSz="454025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800" b="1" dirty="0" smtClean="0">
                <a:sym typeface="Wingdings" pitchFamily="2" charset="2"/>
              </a:rPr>
              <a:t>Examples: Which count is bigger?</a:t>
            </a:r>
          </a:p>
          <a:p>
            <a:pPr marL="576263" indent="-576263" defTabSz="454025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800" dirty="0" smtClean="0">
                <a:sym typeface="Wingdings" pitchFamily="2" charset="2"/>
              </a:rPr>
              <a:t>1a.	Smoker: smoked in the past 2 weeks</a:t>
            </a:r>
          </a:p>
          <a:p>
            <a:pPr marL="576263" indent="-576263" defTabSz="454025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dirty="0" smtClean="0">
                <a:sym typeface="Wingdings" pitchFamily="2" charset="2"/>
              </a:rPr>
              <a:t>1b.	Smoker: smoked in the past 4 weeks</a:t>
            </a:r>
          </a:p>
          <a:p>
            <a:pPr marL="576263" indent="-576263" defTabSz="454025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800" dirty="0" smtClean="0">
                <a:sym typeface="Wingdings" pitchFamily="2" charset="2"/>
              </a:rPr>
              <a:t>2a.	Sober: No alcohol in past 2 weeks</a:t>
            </a:r>
          </a:p>
          <a:p>
            <a:pPr marL="576263" indent="-576263" defTabSz="454025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dirty="0" smtClean="0">
                <a:sym typeface="Wingdings" pitchFamily="2" charset="2"/>
              </a:rPr>
              <a:t>2b. Sober: No alcohol in past 4 weeks</a:t>
            </a:r>
          </a:p>
          <a:p>
            <a:pPr marL="576263" indent="-576263" defTabSz="454025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sz="2800" dirty="0" smtClean="0">
              <a:sym typeface="Wingdings" pitchFamily="2" charset="2"/>
            </a:endParaRPr>
          </a:p>
          <a:p>
            <a:pPr marL="576263" indent="-576263" defTabSz="454025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ym typeface="Wingdings" pitchFamily="2" charset="2"/>
              </a:rPr>
              <a:t>Principles involving time periods: </a:t>
            </a:r>
          </a:p>
          <a:p>
            <a:pPr marL="341313" indent="-341313" defTabSz="454025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Wingdings" pitchFamily="2" charset="2"/>
              </a:rPr>
              <a:t>Event in past X periods: Bigger X, bigger number.</a:t>
            </a:r>
          </a:p>
          <a:p>
            <a:pPr marL="341313" indent="-341313" defTabSz="454025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Wingdings" pitchFamily="2" charset="2"/>
              </a:rPr>
              <a:t>Event-free in past X periods: Bigger X, smaller #.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FDC4D6-1B45-478C-99D3-82F3381C9969}" type="slidenum">
              <a:rPr lang="en-US" altLang="en-US" sz="1400">
                <a:latin typeface="Arial" panose="020B0604020202020204" pitchFamily="34" charset="0"/>
              </a:rPr>
              <a:pPr/>
              <a:t>2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A2FFA0E3-AC6C-41FD-B1B2-45E6293C3952}" type="slidenum">
              <a:rPr lang="en-US" altLang="en-US" sz="1400" b="1">
                <a:latin typeface="Arial" panose="020B0604020202020204" pitchFamily="34" charset="0"/>
              </a:rPr>
              <a:pPr algn="ctr"/>
              <a:t>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>
                <a:latin typeface="Times New Roman" panose="02020603050405020304" pitchFamily="18" charset="0"/>
              </a:rPr>
              <a:t>Statistical Literacy courses:</a:t>
            </a:r>
            <a:br>
              <a:rPr lang="en-US" altLang="en-US" sz="3200" smtClean="0">
                <a:latin typeface="Times New Roman" panose="02020603050405020304" pitchFamily="18" charset="0"/>
              </a:rPr>
            </a:br>
            <a:r>
              <a:rPr lang="en-US" altLang="en-US" sz="3200" smtClean="0">
                <a:latin typeface="Times New Roman" panose="02020603050405020304" pitchFamily="18" charset="0"/>
              </a:rPr>
              <a:t>The Next Big Thing?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988" y="1895475"/>
            <a:ext cx="8424862" cy="4648200"/>
          </a:xfrm>
        </p:spPr>
        <p:txBody>
          <a:bodyPr/>
          <a:lstStyle/>
          <a:p>
            <a:pPr marL="0" indent="0" defTabSz="454025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2009: Survey of all US four-year colleges found that 19% of respondents offered a statistical literacy course.</a:t>
            </a:r>
          </a:p>
          <a:p>
            <a:pPr marL="0" indent="0" defTabSz="454025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2010: Wired Magazine said, "</a:t>
            </a:r>
            <a:r>
              <a:rPr lang="en-US" altLang="en-US" sz="2800" i="1" smtClean="0">
                <a:sym typeface="Wingdings" panose="05000000000000000000" pitchFamily="2" charset="2"/>
              </a:rPr>
              <a:t>Statistical literacy: A course you should have taken in college</a:t>
            </a:r>
            <a:r>
              <a:rPr lang="en-US" altLang="en-US" sz="2800" smtClean="0">
                <a:sym typeface="Wingdings" panose="05000000000000000000" pitchFamily="2" charset="2"/>
              </a:rPr>
              <a:t>."</a:t>
            </a:r>
          </a:p>
          <a:p>
            <a:pPr marL="0" indent="0" defTabSz="454025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2011: US Supreme Court finds statistical significance is not necessary for causation.</a:t>
            </a:r>
          </a:p>
          <a:p>
            <a:pPr marL="0" indent="0" defTabSz="454025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2011: Eight college faculty completed the Augsburg College statistical-literacy teacher-training course online.  These teachers analyzed 14 news stories.</a:t>
            </a:r>
          </a:p>
          <a:p>
            <a:pPr marL="0" indent="0" defTabSz="454025">
              <a:spcBef>
                <a:spcPct val="50000"/>
              </a:spcBef>
              <a:buFontTx/>
              <a:buNone/>
            </a:pPr>
            <a:endParaRPr lang="en-US" altLang="en-US" sz="2800" smtClean="0">
              <a:sym typeface="Wingdings" panose="05000000000000000000" pitchFamily="2" charset="2"/>
            </a:endParaRPr>
          </a:p>
          <a:p>
            <a:pPr marL="0" indent="0" defTabSz="454025">
              <a:spcBef>
                <a:spcPct val="50000"/>
              </a:spcBef>
              <a:buFontTx/>
              <a:buNone/>
            </a:pPr>
            <a:endParaRPr lang="en-US" altLang="en-US" sz="2800" smtClean="0">
              <a:sym typeface="Wingdings" panose="05000000000000000000" pitchFamily="2" charset="2"/>
            </a:endParaRPr>
          </a:p>
          <a:p>
            <a:pPr marL="0" indent="0" defTabSz="454025">
              <a:spcBef>
                <a:spcPct val="50000"/>
              </a:spcBef>
              <a:buFontTx/>
              <a:buNone/>
            </a:pPr>
            <a:endParaRPr lang="en-US" altLang="en-US" sz="2800" smtClean="0">
              <a:sym typeface="Wingdings" panose="05000000000000000000" pitchFamily="2" charset="2"/>
            </a:endParaRPr>
          </a:p>
          <a:p>
            <a:pPr marL="0" indent="0" defTabSz="454025">
              <a:spcBef>
                <a:spcPct val="50000"/>
              </a:spcBef>
              <a:buFontTx/>
              <a:buNone/>
            </a:pPr>
            <a:endParaRPr lang="en-US" altLang="en-US" sz="2800" smtClean="0">
              <a:sym typeface="Wingdings" panose="05000000000000000000" pitchFamily="2" charset="2"/>
            </a:endParaRPr>
          </a:p>
          <a:p>
            <a:pPr marL="0" indent="0" defTabSz="454025">
              <a:spcBef>
                <a:spcPts val="600"/>
              </a:spcBef>
              <a:buFontTx/>
              <a:buNone/>
            </a:pPr>
            <a:endParaRPr lang="en-US" altLang="en-US" sz="2800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93947B-58DC-4997-B583-F99DC345F8FB}" type="slidenum">
              <a:rPr lang="en-US" altLang="en-US" sz="1400">
                <a:latin typeface="Arial" panose="020B0604020202020204" pitchFamily="34" charset="0"/>
              </a:rPr>
              <a:pPr/>
              <a:t>20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9C28D742-8B48-433D-96A0-B497265D38BF}" type="slidenum">
              <a:rPr lang="en-US" altLang="en-US" sz="1400" b="1">
                <a:latin typeface="Arial" panose="020B0604020202020204" pitchFamily="34" charset="0"/>
              </a:rPr>
              <a:pPr algn="ctr"/>
              <a:t>20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>
                <a:latin typeface="Times New Roman" panose="02020603050405020304" pitchFamily="18" charset="0"/>
              </a:rPr>
              <a:t>Formal Compare: Operational Definitions</a:t>
            </a:r>
            <a:br>
              <a:rPr lang="en-US" altLang="en-US" sz="3200" smtClean="0">
                <a:latin typeface="Times New Roman" panose="02020603050405020304" pitchFamily="18" charset="0"/>
              </a:rPr>
            </a:br>
            <a:r>
              <a:rPr lang="en-US" altLang="en-US" sz="3200" i="1" smtClean="0">
                <a:latin typeface="Times New Roman" panose="02020603050405020304" pitchFamily="18" charset="0"/>
              </a:rPr>
              <a:t>Ratios: Compare Numerators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988" y="1895475"/>
            <a:ext cx="8696325" cy="4648200"/>
          </a:xfrm>
        </p:spPr>
        <p:txBody>
          <a:bodyPr/>
          <a:lstStyle/>
          <a:p>
            <a:pPr marL="533400" indent="-53340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ym typeface="Wingdings" panose="05000000000000000000" pitchFamily="2" charset="2"/>
              </a:rPr>
              <a:t>Which ratio is larger in each group?  </a:t>
            </a:r>
          </a:p>
          <a:p>
            <a:pPr marL="533400" indent="-533400" defTabSz="454025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>
                <a:sym typeface="Wingdings" panose="05000000000000000000" pitchFamily="2" charset="2"/>
              </a:rPr>
              <a:t>P</a:t>
            </a:r>
            <a:r>
              <a:rPr lang="en-US" altLang="en-US" sz="2800" b="1" smtClean="0">
                <a:sym typeface="Wingdings" panose="05000000000000000000" pitchFamily="2" charset="2"/>
              </a:rPr>
              <a:t>ercentage of US citizens</a:t>
            </a:r>
            <a:r>
              <a:rPr lang="en-US" altLang="en-US" sz="2800" smtClean="0">
                <a:sym typeface="Wingdings" panose="05000000000000000000" pitchFamily="2" charset="2"/>
              </a:rPr>
              <a:t> who are adults; </a:t>
            </a:r>
            <a:br>
              <a:rPr lang="en-US" altLang="en-US" sz="2800" smtClean="0">
                <a:sym typeface="Wingdings" panose="05000000000000000000" pitchFamily="2" charset="2"/>
              </a:rPr>
            </a:br>
            <a:r>
              <a:rPr lang="en-US" altLang="en-US" sz="2800" smtClean="0">
                <a:sym typeface="Wingdings" panose="05000000000000000000" pitchFamily="2" charset="2"/>
              </a:rPr>
              <a:t>who are adult males; who are adults or are males?</a:t>
            </a:r>
          </a:p>
          <a:p>
            <a:pPr marL="533400" indent="-533400" defTabSz="454025">
              <a:lnSpc>
                <a:spcPct val="90000"/>
              </a:lnSpc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2.	The US death rate due to suicide; the US death rate;</a:t>
            </a:r>
            <a:br>
              <a:rPr lang="en-US" altLang="en-US" sz="2800" smtClean="0">
                <a:sym typeface="Wingdings" panose="05000000000000000000" pitchFamily="2" charset="2"/>
              </a:rPr>
            </a:br>
            <a:r>
              <a:rPr lang="en-US" altLang="en-US" sz="2800" smtClean="0">
                <a:sym typeface="Wingdings" panose="05000000000000000000" pitchFamily="2" charset="2"/>
              </a:rPr>
              <a:t>the US death or emigration rate</a:t>
            </a:r>
          </a:p>
          <a:p>
            <a:pPr marL="533400" indent="-53340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ym typeface="Wingdings" panose="05000000000000000000" pitchFamily="2" charset="2"/>
              </a:rPr>
              <a:t>Principles: Changes in the Numerator:</a:t>
            </a:r>
          </a:p>
          <a:p>
            <a:pPr marL="533400" indent="-533400" defTabSz="454025">
              <a:lnSpc>
                <a:spcPct val="90000"/>
              </a:lnSpc>
              <a:buFontTx/>
              <a:buNone/>
            </a:pPr>
            <a:r>
              <a:rPr lang="en-US" altLang="en-US" sz="2800" i="1" smtClean="0">
                <a:sym typeface="Wingdings" panose="05000000000000000000" pitchFamily="2" charset="2"/>
              </a:rPr>
              <a:t>And</a:t>
            </a:r>
            <a:r>
              <a:rPr lang="en-US" altLang="en-US" sz="2800" smtClean="0">
                <a:sym typeface="Wingdings" panose="05000000000000000000" pitchFamily="2" charset="2"/>
              </a:rPr>
              <a:t> phrases and modifiers restrict – smaller ratios </a:t>
            </a:r>
          </a:p>
          <a:p>
            <a:pPr marL="533400" indent="-533400" defTabSz="454025">
              <a:lnSpc>
                <a:spcPct val="90000"/>
              </a:lnSpc>
              <a:buFontTx/>
              <a:buNone/>
            </a:pPr>
            <a:r>
              <a:rPr lang="en-US" altLang="en-US" sz="2800" i="1" smtClean="0">
                <a:sym typeface="Wingdings" panose="05000000000000000000" pitchFamily="2" charset="2"/>
              </a:rPr>
              <a:t>Or</a:t>
            </a:r>
            <a:r>
              <a:rPr lang="en-US" altLang="en-US" sz="2800" smtClean="0">
                <a:sym typeface="Wingdings" panose="05000000000000000000" pitchFamily="2" charset="2"/>
              </a:rPr>
              <a:t> phrases increase options – larger ratios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399825-2B32-4CE2-912C-95A38124B184}" type="slidenum">
              <a:rPr lang="en-US" altLang="en-US" sz="1400">
                <a:latin typeface="Arial" panose="020B0604020202020204" pitchFamily="34" charset="0"/>
              </a:rPr>
              <a:pPr/>
              <a:t>21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10C4F2D7-0CFF-4E99-8028-5D0EE7E1D110}" type="slidenum">
              <a:rPr lang="en-US" altLang="en-US" sz="1400" b="1">
                <a:latin typeface="Arial" panose="020B0604020202020204" pitchFamily="34" charset="0"/>
              </a:rPr>
              <a:pPr algn="ctr"/>
              <a:t>21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>
                <a:latin typeface="Times New Roman" panose="02020603050405020304" pitchFamily="18" charset="0"/>
              </a:rPr>
              <a:t>Between Compare: Operational Definitions</a:t>
            </a:r>
            <a:br>
              <a:rPr lang="en-US" altLang="en-US" sz="3200" smtClean="0">
                <a:latin typeface="Times New Roman" panose="02020603050405020304" pitchFamily="18" charset="0"/>
              </a:rPr>
            </a:br>
            <a:r>
              <a:rPr lang="en-US" altLang="en-US" sz="3200" smtClean="0">
                <a:latin typeface="Times New Roman" panose="02020603050405020304" pitchFamily="18" charset="0"/>
              </a:rPr>
              <a:t>Part-Whole Ratios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988" y="1895475"/>
            <a:ext cx="8424862" cy="4648200"/>
          </a:xfrm>
        </p:spPr>
        <p:txBody>
          <a:bodyPr/>
          <a:lstStyle/>
          <a:p>
            <a:pPr marL="533400" indent="-533400" defTabSz="454025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ym typeface="Wingdings" panose="05000000000000000000" pitchFamily="2" charset="2"/>
              </a:rPr>
              <a:t>General</a:t>
            </a:r>
            <a:r>
              <a:rPr lang="en-US" altLang="en-US" sz="2800" smtClean="0">
                <a:sym typeface="Wingdings" panose="05000000000000000000" pitchFamily="2" charset="2"/>
              </a:rPr>
              <a:t>: Minimal knowledge of ideas is needed</a:t>
            </a:r>
          </a:p>
          <a:p>
            <a:pPr marL="533400" indent="-533400" defTabSz="454025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Examples: Which ratio is bigger?</a:t>
            </a:r>
          </a:p>
          <a:p>
            <a:pPr marL="533400" indent="-533400" defTabSz="454025">
              <a:spcBef>
                <a:spcPct val="50000"/>
              </a:spcBef>
              <a:buFontTx/>
              <a:buAutoNum type="arabicPeriod"/>
            </a:pPr>
            <a:r>
              <a:rPr lang="en-US" altLang="en-US" sz="2800" smtClean="0">
                <a:sym typeface="Wingdings" panose="05000000000000000000" pitchFamily="2" charset="2"/>
              </a:rPr>
              <a:t>US birth rate: per 1,000 adults or per 1,000 women?</a:t>
            </a:r>
          </a:p>
          <a:p>
            <a:pPr marL="533400" indent="-533400" defTabSz="454025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2a.	Percentage of US males who are in the military</a:t>
            </a:r>
          </a:p>
          <a:p>
            <a:pPr marL="533400" indent="-533400" defTabSz="454025">
              <a:spcBef>
                <a:spcPct val="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2b. Percentage of the US military who are male</a:t>
            </a:r>
          </a:p>
          <a:p>
            <a:pPr marL="533400" indent="-533400" defTabSz="454025">
              <a:spcBef>
                <a:spcPct val="0"/>
              </a:spcBef>
              <a:buFontTx/>
              <a:buNone/>
            </a:pPr>
            <a:endParaRPr lang="en-US" altLang="en-US" sz="2800" smtClean="0">
              <a:sym typeface="Wingdings" panose="05000000000000000000" pitchFamily="2" charset="2"/>
            </a:endParaRPr>
          </a:p>
          <a:p>
            <a:pPr marL="533400" indent="-533400" defTabSz="454025">
              <a:spcBef>
                <a:spcPct val="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3a.	Percentage of US oil </a:t>
            </a:r>
            <a:r>
              <a:rPr lang="en-US" altLang="en-US" sz="2800" b="1" smtClean="0">
                <a:sym typeface="Wingdings" panose="05000000000000000000" pitchFamily="2" charset="2"/>
              </a:rPr>
              <a:t>imports</a:t>
            </a:r>
            <a:r>
              <a:rPr lang="en-US" altLang="en-US" sz="2800" smtClean="0">
                <a:sym typeface="Wingdings" panose="05000000000000000000" pitchFamily="2" charset="2"/>
              </a:rPr>
              <a:t> that are from OPEC</a:t>
            </a:r>
          </a:p>
          <a:p>
            <a:pPr marL="533400" indent="-533400" defTabSz="454025">
              <a:spcBef>
                <a:spcPct val="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3b. Percentage of US oil </a:t>
            </a:r>
            <a:r>
              <a:rPr lang="en-US" altLang="en-US" sz="2800" b="1" smtClean="0">
                <a:sym typeface="Wingdings" panose="05000000000000000000" pitchFamily="2" charset="2"/>
              </a:rPr>
              <a:t>usage</a:t>
            </a:r>
            <a:r>
              <a:rPr lang="en-US" altLang="en-US" sz="2800" smtClean="0">
                <a:sym typeface="Wingdings" panose="05000000000000000000" pitchFamily="2" charset="2"/>
              </a:rPr>
              <a:t> that is from OPEC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8BF0E2-4E4B-4E3F-8FC7-F0C841D2C82F}" type="slidenum">
              <a:rPr lang="en-US" altLang="en-US" sz="1400">
                <a:latin typeface="Arial" panose="020B0604020202020204" pitchFamily="34" charset="0"/>
              </a:rPr>
              <a:pPr/>
              <a:t>22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B08E1BAC-C6F5-4C07-84B2-66AFA3B4DEC5}" type="slidenum">
              <a:rPr lang="en-US" altLang="en-US" sz="1400" b="1">
                <a:latin typeface="Arial" panose="020B0604020202020204" pitchFamily="34" charset="0"/>
              </a:rPr>
              <a:pPr algn="ctr"/>
              <a:t>22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>
                <a:latin typeface="Times New Roman" panose="02020603050405020304" pitchFamily="18" charset="0"/>
              </a:rPr>
              <a:t>Study Between Operational Definitions:</a:t>
            </a:r>
            <a:br>
              <a:rPr lang="en-US" altLang="en-US" sz="3200" smtClean="0">
                <a:latin typeface="Times New Roman" panose="02020603050405020304" pitchFamily="18" charset="0"/>
              </a:rPr>
            </a:br>
            <a:r>
              <a:rPr lang="en-US" altLang="en-US" sz="3200" smtClean="0">
                <a:latin typeface="Times New Roman" panose="02020603050405020304" pitchFamily="18" charset="0"/>
              </a:rPr>
              <a:t>Part-Whole Ratios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988" y="1895475"/>
            <a:ext cx="8424862" cy="4648200"/>
          </a:xfrm>
        </p:spPr>
        <p:txBody>
          <a:bodyPr/>
          <a:lstStyle/>
          <a:p>
            <a:pPr marL="533400" indent="-533400" defTabSz="454025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ym typeface="Wingdings" panose="05000000000000000000" pitchFamily="2" charset="2"/>
              </a:rPr>
              <a:t>General</a:t>
            </a:r>
            <a:r>
              <a:rPr lang="en-US" altLang="en-US" sz="2800" smtClean="0">
                <a:sym typeface="Wingdings" panose="05000000000000000000" pitchFamily="2" charset="2"/>
              </a:rPr>
              <a:t>: Minimal knowledge of ideas is needed</a:t>
            </a:r>
          </a:p>
          <a:p>
            <a:pPr marL="533400" indent="-533400" defTabSz="454025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Examples: Which ratio is bigger?</a:t>
            </a:r>
          </a:p>
          <a:p>
            <a:pPr marL="533400" indent="-533400" defTabSz="454025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1a.	Percentage of auto accidents that involve a death</a:t>
            </a:r>
          </a:p>
          <a:p>
            <a:pPr marL="533400" indent="-533400" defTabSz="454025">
              <a:spcBef>
                <a:spcPct val="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1b.	Percentage of auto death that involve an accident</a:t>
            </a:r>
          </a:p>
          <a:p>
            <a:pPr marL="533400" indent="-533400" defTabSz="454025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2a.	Accidental death rate per 1,000 US males</a:t>
            </a:r>
          </a:p>
          <a:p>
            <a:pPr marL="533400" indent="-533400" defTabSz="454025">
              <a:spcBef>
                <a:spcPct val="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2b. Male-death rate per 1,000 US accidents</a:t>
            </a:r>
          </a:p>
          <a:p>
            <a:pPr marL="533400" indent="-533400" defTabSz="454025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3a.	Percentage of US adult prisoners who have low IQ</a:t>
            </a:r>
          </a:p>
          <a:p>
            <a:pPr marL="533400" indent="-533400" defTabSz="454025">
              <a:spcBef>
                <a:spcPct val="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3b. Percentage of US low-IQ adults who are in prison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34B614-8861-4655-AA67-F849BAEE3524}" type="slidenum">
              <a:rPr lang="en-US" altLang="en-US" sz="1400">
                <a:latin typeface="Arial" panose="020B0604020202020204" pitchFamily="34" charset="0"/>
              </a:rPr>
              <a:pPr/>
              <a:t>23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F8AA1AD4-C98E-42E6-9FB0-29B6A7515201}" type="slidenum">
              <a:rPr lang="en-US" altLang="en-US" sz="1400" b="1">
                <a:latin typeface="Arial" panose="020B0604020202020204" pitchFamily="34" charset="0"/>
              </a:rPr>
              <a:pPr algn="ctr"/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Recommendation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95475"/>
            <a:ext cx="8248650" cy="4648200"/>
          </a:xfrm>
        </p:spPr>
        <p:txBody>
          <a:bodyPr/>
          <a:lstStyle/>
          <a:p>
            <a:pPr marL="0" indent="0" defTabSz="454025">
              <a:spcBef>
                <a:spcPct val="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Statistical educators must go beyond chance and bias in analyzing the influences on a statistic.  </a:t>
            </a:r>
          </a:p>
          <a:p>
            <a:pPr marL="0" indent="0" defTabSz="454025">
              <a:spcBef>
                <a:spcPct val="25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We should encourage </a:t>
            </a:r>
            <a:r>
              <a:rPr lang="en-US" altLang="en-US" sz="2800" i="1" smtClean="0">
                <a:sym typeface="Wingdings" panose="05000000000000000000" pitchFamily="2" charset="2"/>
              </a:rPr>
              <a:t>critical thinking</a:t>
            </a:r>
            <a:r>
              <a:rPr lang="en-US" altLang="en-US" sz="2800" smtClean="0">
                <a:sym typeface="Wingdings" panose="05000000000000000000" pitchFamily="2" charset="2"/>
              </a:rPr>
              <a:t> about the choices that could have been made in creating statistics and how sensitive the statistics are to those choices.</a:t>
            </a:r>
          </a:p>
          <a:p>
            <a:pPr marL="0" indent="0" defTabSz="454025">
              <a:spcBef>
                <a:spcPct val="25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We should start with the simple question: “</a:t>
            </a:r>
            <a:r>
              <a:rPr lang="en-US" altLang="en-US" sz="2800" i="1" smtClean="0">
                <a:sym typeface="Wingdings" panose="05000000000000000000" pitchFamily="2" charset="2"/>
              </a:rPr>
              <a:t>Where do statistics come from?</a:t>
            </a:r>
            <a:r>
              <a:rPr lang="en-US" altLang="en-US" sz="2800" smtClean="0">
                <a:sym typeface="Wingdings" panose="05000000000000000000" pitchFamily="2" charset="2"/>
              </a:rPr>
              <a:t>”  Once people realize that all statistics are constructs, socially-constructed tools, then we can teach statistical literacy as a liberal art (an inductive activity) rather than as a mathematical skill. </a:t>
            </a:r>
          </a:p>
          <a:p>
            <a:pPr marL="0" indent="0" defTabSz="454025">
              <a:spcBef>
                <a:spcPct val="25000"/>
              </a:spcBef>
              <a:buFontTx/>
              <a:buNone/>
            </a:pPr>
            <a:endParaRPr lang="en-US" altLang="en-US" sz="2800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0DD08F-5236-4886-8C57-659BF743F9D4}" type="slidenum">
              <a:rPr lang="en-US" altLang="en-US" sz="1400">
                <a:latin typeface="Arial" panose="020B0604020202020204" pitchFamily="34" charset="0"/>
              </a:rPr>
              <a:pPr/>
              <a:t>24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DB5091D9-0C43-42DD-84C9-63B78A8241AD}" type="slidenum">
              <a:rPr lang="en-US" altLang="en-US" sz="1400" b="1">
                <a:latin typeface="Arial" panose="020B0604020202020204" pitchFamily="34" charset="0"/>
              </a:rPr>
              <a:pPr algn="ctr"/>
              <a:t>24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References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7475" y="1928813"/>
            <a:ext cx="9026525" cy="4648200"/>
          </a:xfrm>
        </p:spPr>
        <p:txBody>
          <a:bodyPr/>
          <a:lstStyle/>
          <a:p>
            <a:pPr marL="457200" indent="-457200" defTabSz="454025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Joel Best Articles Page: </a:t>
            </a:r>
            <a:r>
              <a:rPr lang="en-US" altLang="en-US" sz="2800" u="sng" smtClean="0">
                <a:sym typeface="Wingdings" panose="05000000000000000000" pitchFamily="2" charset="2"/>
              </a:rPr>
              <a:t>www.StatLit.org/Best.htm</a:t>
            </a:r>
            <a:r>
              <a:rPr lang="en-US" altLang="en-US" sz="2800" smtClean="0">
                <a:sym typeface="Wingdings" panose="05000000000000000000" pitchFamily="2" charset="2"/>
              </a:rPr>
              <a:t> </a:t>
            </a:r>
          </a:p>
          <a:p>
            <a:pPr marL="457200" indent="-457200" defTabSz="454025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Schield, Milo (2007). Teaching the Social Construction of Statistics, 2007 Midwest Sociological Society, Chicago. See </a:t>
            </a:r>
            <a:r>
              <a:rPr lang="en-US" altLang="en-US" sz="2800" u="sng" smtClean="0">
                <a:sym typeface="Wingdings" panose="05000000000000000000" pitchFamily="2" charset="2"/>
              </a:rPr>
              <a:t>www.StatLit.org/pdf/2007SchieldMSS.pdf</a:t>
            </a:r>
            <a:endParaRPr lang="en-US" altLang="en-US" sz="2800" smtClean="0">
              <a:sym typeface="Wingdings" panose="05000000000000000000" pitchFamily="2" charset="2"/>
            </a:endParaRPr>
          </a:p>
          <a:p>
            <a:pPr marL="457200" indent="-457200" defTabSz="454025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Schield, Milo (2010). Assessing Statistical Literacy: TAKE CARE in </a:t>
            </a:r>
            <a:r>
              <a:rPr lang="en-US" altLang="en-US" sz="2800" i="1" smtClean="0">
                <a:sym typeface="Wingdings" panose="05000000000000000000" pitchFamily="2" charset="2"/>
              </a:rPr>
              <a:t>Assessment Methods in Statistical Education: An International Perspective</a:t>
            </a:r>
            <a:r>
              <a:rPr lang="en-US" altLang="en-US" sz="2800" smtClean="0">
                <a:sym typeface="Wingdings" panose="05000000000000000000" pitchFamily="2" charset="2"/>
              </a:rPr>
              <a:t>. Edited by P. Bidgood, N. Hunt and F. Joliffe.  Wiley Publishers, Ch. 11, p. 133-152.</a:t>
            </a:r>
            <a:br>
              <a:rPr lang="en-US" altLang="en-US" sz="2800" smtClean="0">
                <a:sym typeface="Wingdings" panose="05000000000000000000" pitchFamily="2" charset="2"/>
              </a:rPr>
            </a:br>
            <a:endParaRPr lang="en-US" altLang="en-US" sz="2800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F04837-68C6-48C0-A251-C4DC43159391}" type="slidenum">
              <a:rPr lang="en-US" altLang="en-US" sz="1400">
                <a:latin typeface="Arial" panose="020B0604020202020204" pitchFamily="34" charset="0"/>
              </a:rPr>
              <a:pPr/>
              <a:t>3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2F45CF16-62B5-4C0B-B7E9-361A822EDF3B}" type="slidenum">
              <a:rPr lang="en-US" altLang="en-US" sz="1400" b="1">
                <a:latin typeface="Arial" panose="020B0604020202020204" pitchFamily="34" charset="0"/>
              </a:rPr>
              <a:pPr algn="ctr"/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#1 All Statistics are </a:t>
            </a:r>
            <a:br>
              <a:rPr lang="en-US" altLang="en-US" smtClean="0">
                <a:latin typeface="Times New Roman" panose="02020603050405020304" pitchFamily="18" charset="0"/>
              </a:rPr>
            </a:br>
            <a:r>
              <a:rPr lang="en-US" altLang="en-US" smtClean="0">
                <a:latin typeface="Times New Roman" panose="02020603050405020304" pitchFamily="18" charset="0"/>
              </a:rPr>
              <a:t>Socially Constructed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988" y="1895475"/>
            <a:ext cx="8424862" cy="4648200"/>
          </a:xfrm>
        </p:spPr>
        <p:txBody>
          <a:bodyPr/>
          <a:lstStyle/>
          <a:p>
            <a:pPr marL="0" indent="0" defTabSz="454025">
              <a:spcBef>
                <a:spcPct val="50000"/>
              </a:spcBef>
              <a:buFontTx/>
              <a:buNone/>
            </a:pPr>
            <a:r>
              <a:rPr lang="en-US" altLang="en-US" sz="4000" smtClean="0">
                <a:sym typeface="Wingdings" panose="05000000000000000000" pitchFamily="2" charset="2"/>
              </a:rPr>
              <a:t>“</a:t>
            </a:r>
            <a:r>
              <a:rPr lang="en-US" altLang="en-US" sz="4000" i="1" smtClean="0">
                <a:sym typeface="Wingdings" panose="05000000000000000000" pitchFamily="2" charset="2"/>
              </a:rPr>
              <a:t>All statistics, from the best to the worst, are socially constructed. </a:t>
            </a:r>
          </a:p>
          <a:p>
            <a:pPr marL="0" indent="0" defTabSz="454025">
              <a:spcBef>
                <a:spcPct val="50000"/>
              </a:spcBef>
              <a:buFontTx/>
              <a:buNone/>
            </a:pPr>
            <a:r>
              <a:rPr lang="en-US" altLang="en-US" sz="4000" i="1" smtClean="0">
                <a:sym typeface="Wingdings" panose="05000000000000000000" pitchFamily="2" charset="2"/>
              </a:rPr>
              <a:t>All statistics are products of choices and compromises that inevitably shape, limit, and distort the outcome</a:t>
            </a:r>
            <a:r>
              <a:rPr lang="en-US" altLang="en-US" sz="4000" smtClean="0">
                <a:sym typeface="Wingdings" panose="05000000000000000000" pitchFamily="2" charset="2"/>
              </a:rPr>
              <a:t>.”</a:t>
            </a:r>
          </a:p>
          <a:p>
            <a:pPr marL="0" indent="0" defTabSz="454025">
              <a:spcBef>
                <a:spcPct val="50000"/>
              </a:spcBef>
              <a:buFontTx/>
              <a:buNone/>
            </a:pPr>
            <a:r>
              <a:rPr lang="en-US" altLang="en-US" sz="4000" smtClean="0">
                <a:sym typeface="Wingdings" panose="05000000000000000000" pitchFamily="2" charset="2"/>
              </a:rPr>
              <a:t>Joel Best (2002)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7BDF5E-64B5-40F7-B162-51CB236AD537}" type="slidenum">
              <a:rPr lang="en-US" altLang="en-US" sz="1400">
                <a:latin typeface="Arial" panose="020B0604020202020204" pitchFamily="34" charset="0"/>
              </a:rPr>
              <a:pPr/>
              <a:t>4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0CED3C61-BA39-48C8-9C11-615A3D7B2525}" type="slidenum">
              <a:rPr lang="en-US" altLang="en-US" sz="1400" b="1">
                <a:latin typeface="Arial" panose="020B0604020202020204" pitchFamily="34" charset="0"/>
              </a:rPr>
              <a:pPr algn="ctr"/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>
                <a:latin typeface="Times New Roman" panose="02020603050405020304" pitchFamily="18" charset="0"/>
              </a:rPr>
              <a:t>#2  Four Kinds of Influence on Statistics</a:t>
            </a:r>
            <a:br>
              <a:rPr lang="en-US" altLang="en-US" sz="3200" smtClean="0">
                <a:latin typeface="Times New Roman" panose="02020603050405020304" pitchFamily="18" charset="0"/>
              </a:rPr>
            </a:br>
            <a:r>
              <a:rPr lang="en-US" altLang="en-US" sz="3200" i="1" smtClean="0">
                <a:latin typeface="Times New Roman" panose="02020603050405020304" pitchFamily="18" charset="0"/>
              </a:rPr>
              <a:t>Take CARE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3513" y="1895475"/>
            <a:ext cx="8810625" cy="4648200"/>
          </a:xfrm>
        </p:spPr>
        <p:txBody>
          <a:bodyPr/>
          <a:lstStyle/>
          <a:p>
            <a:pPr marL="0" indent="0" defTabSz="454025">
              <a:spcBef>
                <a:spcPct val="100000"/>
              </a:spcBef>
              <a:buFontTx/>
              <a:buNone/>
            </a:pPr>
            <a:r>
              <a:rPr lang="en-US" altLang="en-US" sz="3000" b="1" smtClean="0">
                <a:sym typeface="Wingdings" panose="05000000000000000000" pitchFamily="2" charset="2"/>
              </a:rPr>
              <a:t>Context:</a:t>
            </a:r>
            <a:r>
              <a:rPr lang="en-US" altLang="en-US" sz="3000" smtClean="0">
                <a:sym typeface="Wingdings" panose="05000000000000000000" pitchFamily="2" charset="2"/>
              </a:rPr>
              <a:t>    Influence of factors that were – and were </a:t>
            </a:r>
            <a:br>
              <a:rPr lang="en-US" altLang="en-US" sz="3000" smtClean="0">
                <a:sym typeface="Wingdings" panose="05000000000000000000" pitchFamily="2" charset="2"/>
              </a:rPr>
            </a:br>
            <a:r>
              <a:rPr lang="en-US" altLang="en-US" sz="3000" smtClean="0">
                <a:sym typeface="Wingdings" panose="05000000000000000000" pitchFamily="2" charset="2"/>
              </a:rPr>
              <a:t>			not – taken into account (multivariate analysis)</a:t>
            </a:r>
          </a:p>
          <a:p>
            <a:pPr marL="0" indent="0" defTabSz="454025">
              <a:spcBef>
                <a:spcPct val="50000"/>
              </a:spcBef>
              <a:buFontTx/>
              <a:buNone/>
            </a:pPr>
            <a:r>
              <a:rPr lang="en-US" altLang="en-US" sz="3000" b="1" smtClean="0">
                <a:sym typeface="Wingdings" panose="05000000000000000000" pitchFamily="2" charset="2"/>
              </a:rPr>
              <a:t>Assembly:</a:t>
            </a:r>
            <a:r>
              <a:rPr lang="en-US" altLang="en-US" sz="3000" smtClean="0">
                <a:sym typeface="Wingdings" panose="05000000000000000000" pitchFamily="2" charset="2"/>
              </a:rPr>
              <a:t> Influence of choices in defining, measuring,</a:t>
            </a:r>
            <a:br>
              <a:rPr lang="en-US" altLang="en-US" sz="3000" smtClean="0">
                <a:sym typeface="Wingdings" panose="05000000000000000000" pitchFamily="2" charset="2"/>
              </a:rPr>
            </a:br>
            <a:r>
              <a:rPr lang="en-US" altLang="en-US" sz="3000" smtClean="0">
                <a:sym typeface="Wingdings" panose="05000000000000000000" pitchFamily="2" charset="2"/>
              </a:rPr>
              <a:t>              comparing and presenting statistics</a:t>
            </a:r>
          </a:p>
          <a:p>
            <a:pPr marL="0" indent="0" defTabSz="454025">
              <a:spcBef>
                <a:spcPct val="50000"/>
              </a:spcBef>
              <a:buFontTx/>
              <a:buNone/>
            </a:pPr>
            <a:r>
              <a:rPr lang="en-US" altLang="en-US" sz="3000" b="1" smtClean="0">
                <a:sym typeface="Wingdings" panose="05000000000000000000" pitchFamily="2" charset="2"/>
              </a:rPr>
              <a:t>Randomness</a:t>
            </a:r>
            <a:r>
              <a:rPr lang="en-US" altLang="en-US" sz="3000" smtClean="0">
                <a:sym typeface="Wingdings" panose="05000000000000000000" pitchFamily="2" charset="2"/>
              </a:rPr>
              <a:t>: Influence of chance based on choices </a:t>
            </a:r>
            <a:br>
              <a:rPr lang="en-US" altLang="en-US" sz="3000" smtClean="0">
                <a:sym typeface="Wingdings" panose="05000000000000000000" pitchFamily="2" charset="2"/>
              </a:rPr>
            </a:br>
            <a:r>
              <a:rPr lang="en-US" altLang="en-US" sz="3000" smtClean="0">
                <a:sym typeface="Wingdings" panose="05000000000000000000" pitchFamily="2" charset="2"/>
              </a:rPr>
              <a:t>               in type and size of sample</a:t>
            </a:r>
          </a:p>
          <a:p>
            <a:pPr marL="0" indent="0" defTabSz="454025">
              <a:spcBef>
                <a:spcPct val="50000"/>
              </a:spcBef>
              <a:buFontTx/>
              <a:buNone/>
            </a:pPr>
            <a:r>
              <a:rPr lang="en-US" altLang="en-US" sz="3000" b="1" smtClean="0">
                <a:sym typeface="Wingdings" panose="05000000000000000000" pitchFamily="2" charset="2"/>
              </a:rPr>
              <a:t>Error (Bias):</a:t>
            </a:r>
            <a:r>
              <a:rPr lang="en-US" altLang="en-US" sz="3000" smtClean="0">
                <a:sym typeface="Wingdings" panose="05000000000000000000" pitchFamily="2" charset="2"/>
              </a:rPr>
              <a:t> Influence of factors generating systematic</a:t>
            </a:r>
            <a:br>
              <a:rPr lang="en-US" altLang="en-US" sz="3000" smtClean="0">
                <a:sym typeface="Wingdings" panose="05000000000000000000" pitchFamily="2" charset="2"/>
              </a:rPr>
            </a:br>
            <a:r>
              <a:rPr lang="en-US" altLang="en-US" sz="3000" smtClean="0">
                <a:sym typeface="Wingdings" panose="05000000000000000000" pitchFamily="2" charset="2"/>
              </a:rPr>
              <a:t>			differences between observed and reality.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93EAFA-6D46-4977-A4EE-B47CEA53892E}" type="slidenum">
              <a:rPr lang="en-US" altLang="en-US" sz="1400">
                <a:latin typeface="Arial" panose="020B0604020202020204" pitchFamily="34" charset="0"/>
              </a:rPr>
              <a:pPr/>
              <a:t>5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D613D544-3461-436E-BF80-95BBC5409E49}" type="slidenum">
              <a:rPr lang="en-US" altLang="en-US" sz="1400" b="1">
                <a:latin typeface="Arial" panose="020B0604020202020204" pitchFamily="34" charset="0"/>
              </a:rPr>
              <a:pPr algn="ctr"/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4000" smtClean="0">
                <a:latin typeface="Times New Roman" panose="02020603050405020304" pitchFamily="18" charset="0"/>
              </a:rPr>
              <a:t>Statistical-Inference Courses </a:t>
            </a:r>
            <a:br>
              <a:rPr lang="en-US" altLang="en-US" sz="4000" smtClean="0">
                <a:latin typeface="Times New Roman" panose="02020603050405020304" pitchFamily="18" charset="0"/>
              </a:rPr>
            </a:br>
            <a:r>
              <a:rPr lang="en-US" altLang="en-US" sz="4000" smtClean="0">
                <a:latin typeface="Times New Roman" panose="02020603050405020304" pitchFamily="18" charset="0"/>
              </a:rPr>
              <a:t>Cover Randomness and Error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988" y="1895475"/>
            <a:ext cx="8424862" cy="4648200"/>
          </a:xfrm>
        </p:spPr>
        <p:txBody>
          <a:bodyPr/>
          <a:lstStyle/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Statistical educators generally teach that statistics can be influenced by human choices:</a:t>
            </a:r>
          </a:p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b="1" smtClean="0">
                <a:sym typeface="Wingdings" panose="05000000000000000000" pitchFamily="2" charset="2"/>
              </a:rPr>
              <a:t>Randomness</a:t>
            </a:r>
            <a:r>
              <a:rPr lang="en-US" altLang="en-US" smtClean="0">
                <a:sym typeface="Wingdings" panose="05000000000000000000" pitchFamily="2" charset="2"/>
              </a:rPr>
              <a:t>:  size and type of sample (random vs. convenience), sampling distribution, etc. </a:t>
            </a:r>
          </a:p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b="1" smtClean="0">
                <a:sym typeface="Wingdings" panose="05000000000000000000" pitchFamily="2" charset="2"/>
              </a:rPr>
              <a:t>Error/bias</a:t>
            </a:r>
            <a:r>
              <a:rPr lang="en-US" altLang="en-US" smtClean="0">
                <a:sym typeface="Wingdings" panose="05000000000000000000" pitchFamily="2" charset="2"/>
              </a:rPr>
              <a:t>:  Choices that produce </a:t>
            </a:r>
            <a:r>
              <a:rPr lang="en-US" altLang="en-US" i="1" smtClean="0">
                <a:sym typeface="Wingdings" panose="05000000000000000000" pitchFamily="2" charset="2"/>
              </a:rPr>
              <a:t>subject-response bias, measurement bias and sampling bias</a:t>
            </a:r>
            <a:r>
              <a:rPr lang="en-US" altLang="en-US" smtClean="0">
                <a:sym typeface="Wingdings" panose="05000000000000000000" pitchFamily="2" charset="2"/>
              </a:rPr>
              <a:t>. E.g., the target population, the sampled population, the sampling method, the handling of non-responses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3D06C2-D0A0-4FF3-B8D4-9CB3936E1F9D}" type="slidenum">
              <a:rPr lang="en-US" altLang="en-US" sz="1400">
                <a:latin typeface="Arial" panose="020B0604020202020204" pitchFamily="34" charset="0"/>
              </a:rPr>
              <a:pPr/>
              <a:t>6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2CB9E4B9-C53E-44D6-917D-77AF9B463DF1}" type="slidenum">
              <a:rPr lang="en-US" altLang="en-US" sz="1400" b="1">
                <a:latin typeface="Arial" panose="020B0604020202020204" pitchFamily="34" charset="0"/>
              </a:rPr>
              <a:pPr algn="ctr"/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4000" smtClean="0">
                <a:latin typeface="Times New Roman" panose="02020603050405020304" pitchFamily="18" charset="0"/>
              </a:rPr>
              <a:t>#3.  Statistics Are </a:t>
            </a:r>
            <a:br>
              <a:rPr lang="en-US" altLang="en-US" sz="4000" smtClean="0">
                <a:latin typeface="Times New Roman" panose="02020603050405020304" pitchFamily="18" charset="0"/>
              </a:rPr>
            </a:br>
            <a:r>
              <a:rPr lang="en-US" altLang="en-US" sz="4000" smtClean="0">
                <a:latin typeface="Times New Roman" panose="02020603050405020304" pitchFamily="18" charset="0"/>
              </a:rPr>
              <a:t>Influenced by “Context”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988" y="1895475"/>
            <a:ext cx="8424862" cy="4648200"/>
          </a:xfrm>
        </p:spPr>
        <p:txBody>
          <a:bodyPr/>
          <a:lstStyle/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dirty="0">
                <a:sym typeface="Wingdings" pitchFamily="2" charset="2"/>
              </a:rPr>
              <a:t>Statistical educators </a:t>
            </a:r>
            <a:r>
              <a:rPr lang="en-US" dirty="0" smtClean="0">
                <a:sym typeface="Wingdings" pitchFamily="2" charset="2"/>
              </a:rPr>
              <a:t>agree that statistics are numbers in context, but they don’t generally </a:t>
            </a:r>
            <a:r>
              <a:rPr lang="en-US" dirty="0">
                <a:sym typeface="Wingdings" pitchFamily="2" charset="2"/>
              </a:rPr>
              <a:t>teach that statistics can be influenced by human </a:t>
            </a:r>
            <a:r>
              <a:rPr lang="en-US" dirty="0" smtClean="0">
                <a:sym typeface="Wingdings" pitchFamily="2" charset="2"/>
              </a:rPr>
              <a:t>choices involving “context”: choices in</a:t>
            </a:r>
          </a:p>
          <a:p>
            <a:pPr marL="287338" indent="-287338" defTabSz="454025">
              <a:spcBef>
                <a:spcPts val="600"/>
              </a:spcBef>
              <a:defRPr/>
            </a:pPr>
            <a:r>
              <a:rPr lang="en-US" dirty="0" smtClean="0">
                <a:sym typeface="Wingdings" pitchFamily="2" charset="2"/>
              </a:rPr>
              <a:t>what to take into account using tables, series, ratios, comparisons and comparisons of ratios</a:t>
            </a:r>
          </a:p>
          <a:p>
            <a:pPr marL="287338" indent="-287338" defTabSz="454025">
              <a:spcBef>
                <a:spcPts val="600"/>
              </a:spcBef>
              <a:defRPr/>
            </a:pPr>
            <a:r>
              <a:rPr lang="en-US" dirty="0" smtClean="0">
                <a:sym typeface="Wingdings" pitchFamily="2" charset="2"/>
              </a:rPr>
              <a:t>how to model data</a:t>
            </a:r>
          </a:p>
          <a:p>
            <a:pPr marL="287338" indent="-287338" defTabSz="454025">
              <a:spcBef>
                <a:spcPts val="600"/>
              </a:spcBef>
              <a:defRPr/>
            </a:pPr>
            <a:r>
              <a:rPr lang="en-US" dirty="0" smtClean="0">
                <a:sym typeface="Wingdings" pitchFamily="2" charset="2"/>
              </a:rPr>
              <a:t>what factors not taken into account (potential confounders)</a:t>
            </a:r>
          </a:p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endParaRPr lang="en-US" dirty="0">
              <a:sym typeface="Wingdings" pitchFamily="2" charset="2"/>
            </a:endParaRPr>
          </a:p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endParaRPr lang="en-US" dirty="0">
              <a:sym typeface="Wingdings" pitchFamily="2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997F67-FB1C-4A86-9036-543F256088C8}" type="slidenum">
              <a:rPr lang="en-US" altLang="en-US" sz="1400">
                <a:latin typeface="Arial" panose="020B0604020202020204" pitchFamily="34" charset="0"/>
              </a:rPr>
              <a:pPr/>
              <a:t>7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F084615C-AD1A-4015-92E3-BDC5F50A8420}" type="slidenum">
              <a:rPr lang="en-US" altLang="en-US" sz="1400" b="1">
                <a:latin typeface="Arial" panose="020B0604020202020204" pitchFamily="34" charset="0"/>
              </a:rPr>
              <a:pPr algn="ctr"/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Hyatt: Close to the US Capital 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988" y="1895475"/>
            <a:ext cx="8424862" cy="4648200"/>
          </a:xfrm>
        </p:spPr>
        <p:txBody>
          <a:bodyPr/>
          <a:lstStyle/>
          <a:p>
            <a:pPr marL="0" indent="0" algn="ctr" defTabSz="454025">
              <a:spcBef>
                <a:spcPct val="50000"/>
              </a:spcBef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0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253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FC4EAA-8D8C-4969-BF88-B5FCBF5E5499}" type="slidenum">
              <a:rPr lang="en-US" altLang="en-US" sz="1400">
                <a:latin typeface="Arial" panose="020B0604020202020204" pitchFamily="34" charset="0"/>
              </a:rPr>
              <a:pPr/>
              <a:t>8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270F1E52-710C-43A2-A6B1-529293AFAE0D}" type="slidenum">
              <a:rPr lang="en-US" altLang="en-US" sz="1400" b="1">
                <a:latin typeface="Arial" panose="020B0604020202020204" pitchFamily="34" charset="0"/>
              </a:rPr>
              <a:pPr algn="ctr"/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Loudest Animal on Earth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988" y="1895475"/>
            <a:ext cx="8424862" cy="4648200"/>
          </a:xfrm>
        </p:spPr>
        <p:txBody>
          <a:bodyPr/>
          <a:lstStyle/>
          <a:p>
            <a:pPr marL="0" indent="0" defTabSz="454025">
              <a:spcBef>
                <a:spcPct val="50000"/>
              </a:spcBef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3004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8488"/>
            <a:ext cx="91440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4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1762125"/>
            <a:ext cx="3597275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10" descr="9k="/>
          <p:cNvSpPr>
            <a:spLocks noChangeAspect="1" noChangeArrowheads="1"/>
          </p:cNvSpPr>
          <p:nvPr/>
        </p:nvSpPr>
        <p:spPr bwMode="auto">
          <a:xfrm>
            <a:off x="3467100" y="2390775"/>
            <a:ext cx="2209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9" name="AutoShape 12" descr="9k="/>
          <p:cNvSpPr>
            <a:spLocks noChangeAspect="1" noChangeArrowheads="1"/>
          </p:cNvSpPr>
          <p:nvPr/>
        </p:nvSpPr>
        <p:spPr bwMode="auto">
          <a:xfrm>
            <a:off x="3467100" y="2390775"/>
            <a:ext cx="2209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0490" name="Picture 14" descr="lion king leo pets animal big cat wallpaper sin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288"/>
            <a:ext cx="329406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49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7275"/>
            <a:ext cx="9144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665251-659C-4F63-B3D2-48B306E40459}" type="slidenum">
              <a:rPr lang="en-US" altLang="en-US" sz="1400">
                <a:latin typeface="Arial" panose="020B0604020202020204" pitchFamily="34" charset="0"/>
              </a:rPr>
              <a:pPr/>
              <a:t>9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pic>
        <p:nvPicPr>
          <p:cNvPr id="130458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288"/>
            <a:ext cx="91440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9167287A-0396-4A9C-81A3-407F06882EC3}" type="slidenum">
              <a:rPr lang="en-US" altLang="en-US" sz="1400" b="1">
                <a:latin typeface="Arial" panose="020B0604020202020204" pitchFamily="34" charset="0"/>
              </a:rPr>
              <a:pPr algn="ctr"/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01925" y="457200"/>
            <a:ext cx="5703888" cy="1066800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Two Per Cent Milk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988" y="1895475"/>
            <a:ext cx="8424862" cy="4648200"/>
          </a:xfrm>
        </p:spPr>
        <p:txBody>
          <a:bodyPr/>
          <a:lstStyle/>
          <a:p>
            <a:pPr marL="0" indent="0" algn="ctr" defTabSz="454025">
              <a:spcBef>
                <a:spcPct val="50000"/>
              </a:spcBef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5438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1752600"/>
            <a:ext cx="3933825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74727</TotalTime>
  <Words>1558</Words>
  <Application>Microsoft Office PowerPoint</Application>
  <PresentationFormat>Letter Paper (8.5x11 in)</PresentationFormat>
  <Paragraphs>476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Times New Roman</vt:lpstr>
      <vt:lpstr>Arial</vt:lpstr>
      <vt:lpstr>Wingdings</vt:lpstr>
      <vt:lpstr>Default Design</vt:lpstr>
      <vt:lpstr>All Statistics  are Socially Constructed</vt:lpstr>
      <vt:lpstr>Statistical Literacy courses: The Next Big Thing?</vt:lpstr>
      <vt:lpstr>#1 All Statistics are  Socially Constructed</vt:lpstr>
      <vt:lpstr>#2  Four Kinds of Influence on Statistics Take CARE</vt:lpstr>
      <vt:lpstr>Statistical-Inference Courses  Cover Randomness and Error</vt:lpstr>
      <vt:lpstr>#3.  Statistics Are  Influenced by “Context”</vt:lpstr>
      <vt:lpstr>Hyatt: Close to the US Capital </vt:lpstr>
      <vt:lpstr>Loudest Animal on Earth</vt:lpstr>
      <vt:lpstr>Two Per Cent Milk</vt:lpstr>
      <vt:lpstr>#4 Statistics are  Influenced by “Assembly”</vt:lpstr>
      <vt:lpstr>Radius of the Earth (km)</vt:lpstr>
      <vt:lpstr>Children sexually-abused by priests:  Less than 20% involved pedophilia</vt:lpstr>
      <vt:lpstr>Pure Assembly!!</vt:lpstr>
      <vt:lpstr>How to Teach Context and Assembly?</vt:lpstr>
      <vt:lpstr>Definitions of statistics Can be Classified on a Spectrum</vt:lpstr>
      <vt:lpstr>Statistical educators should teach definitions as part of study design</vt:lpstr>
      <vt:lpstr>Formal Compare: Operational Definitions Counts: Criteria-based</vt:lpstr>
      <vt:lpstr>Formal Compare: Operational Definitions Counts: Frequency-based</vt:lpstr>
      <vt:lpstr>Formal Compare: Operational Definitions Counts: Duration-based</vt:lpstr>
      <vt:lpstr>Formal Compare: Operational Definitions Ratios: Compare Numerators</vt:lpstr>
      <vt:lpstr>Between Compare: Operational Definitions Part-Whole Ratios</vt:lpstr>
      <vt:lpstr>Study Between Operational Definitions: Part-Whole Ratios</vt:lpstr>
      <vt:lpstr>Recommendation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Statistics are Socially Constructed</dc:title>
  <dc:subject>IASE 2011</dc:subject>
  <dc:creator>Milo Schield</dc:creator>
  <cp:lastModifiedBy>Milo Schield</cp:lastModifiedBy>
  <cp:revision>1211</cp:revision>
  <cp:lastPrinted>2021-11-10T10:00:57Z</cp:lastPrinted>
  <dcterms:created xsi:type="dcterms:W3CDTF">1998-11-15T00:57:17Z</dcterms:created>
  <dcterms:modified xsi:type="dcterms:W3CDTF">2021-11-10T10:01:00Z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C:\982Milo\PowerPt\BallaratTables</vt:lpwstr>
  </property>
</Properties>
</file>